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</p:sldMasterIdLst>
  <p:sldIdLst>
    <p:sldId id="256" r:id="rId2"/>
    <p:sldId id="432" r:id="rId3"/>
    <p:sldId id="437" r:id="rId4"/>
    <p:sldId id="436" r:id="rId5"/>
    <p:sldId id="435" r:id="rId6"/>
    <p:sldId id="434" r:id="rId7"/>
    <p:sldId id="433" r:id="rId8"/>
    <p:sldId id="657" r:id="rId9"/>
    <p:sldId id="615" r:id="rId10"/>
    <p:sldId id="549" r:id="rId11"/>
    <p:sldId id="658" r:id="rId12"/>
    <p:sldId id="270" r:id="rId13"/>
    <p:sldId id="359" r:id="rId14"/>
    <p:sldId id="360" r:id="rId15"/>
    <p:sldId id="271" r:id="rId16"/>
    <p:sldId id="653" r:id="rId17"/>
    <p:sldId id="652" r:id="rId18"/>
    <p:sldId id="654" r:id="rId19"/>
    <p:sldId id="655" r:id="rId20"/>
    <p:sldId id="656" r:id="rId21"/>
    <p:sldId id="649" r:id="rId22"/>
    <p:sldId id="551" r:id="rId23"/>
    <p:sldId id="552" r:id="rId24"/>
    <p:sldId id="621" r:id="rId25"/>
    <p:sldId id="620" r:id="rId26"/>
    <p:sldId id="619" r:id="rId27"/>
    <p:sldId id="618" r:id="rId28"/>
    <p:sldId id="617" r:id="rId29"/>
    <p:sldId id="616" r:id="rId30"/>
    <p:sldId id="559" r:id="rId31"/>
    <p:sldId id="560" r:id="rId32"/>
    <p:sldId id="561" r:id="rId33"/>
    <p:sldId id="663" r:id="rId34"/>
    <p:sldId id="614" r:id="rId35"/>
    <p:sldId id="624" r:id="rId36"/>
    <p:sldId id="626" r:id="rId37"/>
    <p:sldId id="627" r:id="rId38"/>
    <p:sldId id="630" r:id="rId39"/>
    <p:sldId id="631" r:id="rId40"/>
    <p:sldId id="563" r:id="rId41"/>
    <p:sldId id="662" r:id="rId42"/>
    <p:sldId id="664" r:id="rId43"/>
    <p:sldId id="665" r:id="rId44"/>
    <p:sldId id="632" r:id="rId45"/>
    <p:sldId id="580" r:id="rId46"/>
    <p:sldId id="581" r:id="rId47"/>
    <p:sldId id="659" r:id="rId48"/>
    <p:sldId id="661" r:id="rId49"/>
    <p:sldId id="660" r:id="rId50"/>
    <p:sldId id="584" r:id="rId51"/>
    <p:sldId id="585" r:id="rId52"/>
    <p:sldId id="586" r:id="rId53"/>
    <p:sldId id="587" r:id="rId54"/>
    <p:sldId id="588" r:id="rId55"/>
    <p:sldId id="589" r:id="rId56"/>
    <p:sldId id="590" r:id="rId57"/>
    <p:sldId id="591" r:id="rId58"/>
    <p:sldId id="592" r:id="rId59"/>
    <p:sldId id="593" r:id="rId60"/>
    <p:sldId id="594" r:id="rId61"/>
    <p:sldId id="595" r:id="rId62"/>
    <p:sldId id="596" r:id="rId63"/>
    <p:sldId id="597" r:id="rId64"/>
    <p:sldId id="598" r:id="rId65"/>
    <p:sldId id="599" r:id="rId66"/>
    <p:sldId id="600" r:id="rId67"/>
    <p:sldId id="601" r:id="rId68"/>
    <p:sldId id="602" r:id="rId69"/>
    <p:sldId id="650" r:id="rId70"/>
    <p:sldId id="603" r:id="rId71"/>
    <p:sldId id="604" r:id="rId72"/>
    <p:sldId id="605" r:id="rId73"/>
    <p:sldId id="606" r:id="rId74"/>
    <p:sldId id="607" r:id="rId75"/>
    <p:sldId id="608" r:id="rId76"/>
    <p:sldId id="609" r:id="rId77"/>
    <p:sldId id="610" r:id="rId78"/>
    <p:sldId id="611" r:id="rId79"/>
    <p:sldId id="612" r:id="rId80"/>
    <p:sldId id="613" r:id="rId81"/>
    <p:sldId id="258" r:id="rId82"/>
    <p:sldId id="259" r:id="rId83"/>
    <p:sldId id="260" r:id="rId84"/>
    <p:sldId id="265" r:id="rId85"/>
    <p:sldId id="282" r:id="rId86"/>
    <p:sldId id="283" r:id="rId87"/>
    <p:sldId id="284" r:id="rId88"/>
    <p:sldId id="285" r:id="rId89"/>
    <p:sldId id="286" r:id="rId90"/>
    <p:sldId id="287" r:id="rId91"/>
    <p:sldId id="266" r:id="rId92"/>
    <p:sldId id="288" r:id="rId93"/>
    <p:sldId id="289" r:id="rId94"/>
    <p:sldId id="290" r:id="rId95"/>
    <p:sldId id="429" r:id="rId96"/>
    <p:sldId id="291" r:id="rId97"/>
    <p:sldId id="292" r:id="rId98"/>
    <p:sldId id="293" r:id="rId99"/>
    <p:sldId id="297" r:id="rId100"/>
    <p:sldId id="296" r:id="rId101"/>
    <p:sldId id="298" r:id="rId102"/>
    <p:sldId id="299" r:id="rId103"/>
    <p:sldId id="295" r:id="rId104"/>
    <p:sldId id="300" r:id="rId105"/>
    <p:sldId id="301" r:id="rId106"/>
    <p:sldId id="302" r:id="rId107"/>
    <p:sldId id="303" r:id="rId108"/>
    <p:sldId id="304" r:id="rId109"/>
    <p:sldId id="305" r:id="rId110"/>
    <p:sldId id="306" r:id="rId111"/>
    <p:sldId id="294" r:id="rId112"/>
    <p:sldId id="308" r:id="rId113"/>
    <p:sldId id="651" r:id="rId114"/>
    <p:sldId id="311" r:id="rId115"/>
    <p:sldId id="312" r:id="rId116"/>
    <p:sldId id="313" r:id="rId117"/>
    <p:sldId id="314" r:id="rId118"/>
    <p:sldId id="315" r:id="rId119"/>
    <p:sldId id="428" r:id="rId120"/>
    <p:sldId id="427" r:id="rId121"/>
    <p:sldId id="316" r:id="rId122"/>
    <p:sldId id="317" r:id="rId123"/>
    <p:sldId id="318" r:id="rId124"/>
    <p:sldId id="319" r:id="rId125"/>
    <p:sldId id="320" r:id="rId126"/>
    <p:sldId id="321" r:id="rId127"/>
    <p:sldId id="322" r:id="rId128"/>
    <p:sldId id="323" r:id="rId129"/>
    <p:sldId id="324" r:id="rId130"/>
    <p:sldId id="325" r:id="rId131"/>
    <p:sldId id="326" r:id="rId132"/>
    <p:sldId id="327" r:id="rId133"/>
    <p:sldId id="328" r:id="rId134"/>
    <p:sldId id="329" r:id="rId135"/>
    <p:sldId id="330" r:id="rId136"/>
    <p:sldId id="331" r:id="rId137"/>
    <p:sldId id="332" r:id="rId138"/>
    <p:sldId id="333" r:id="rId139"/>
    <p:sldId id="334" r:id="rId140"/>
    <p:sldId id="335" r:id="rId141"/>
    <p:sldId id="336" r:id="rId142"/>
    <p:sldId id="337" r:id="rId143"/>
    <p:sldId id="338" r:id="rId144"/>
    <p:sldId id="339" r:id="rId145"/>
    <p:sldId id="340" r:id="rId146"/>
    <p:sldId id="341" r:id="rId147"/>
    <p:sldId id="342" r:id="rId148"/>
    <p:sldId id="343" r:id="rId149"/>
    <p:sldId id="344" r:id="rId150"/>
    <p:sldId id="408" r:id="rId151"/>
    <p:sldId id="409" r:id="rId152"/>
    <p:sldId id="410" r:id="rId153"/>
    <p:sldId id="411" r:id="rId154"/>
    <p:sldId id="413" r:id="rId155"/>
    <p:sldId id="414" r:id="rId156"/>
    <p:sldId id="415" r:id="rId157"/>
    <p:sldId id="416" r:id="rId158"/>
    <p:sldId id="417" r:id="rId159"/>
    <p:sldId id="418" r:id="rId160"/>
    <p:sldId id="419" r:id="rId161"/>
    <p:sldId id="420" r:id="rId162"/>
    <p:sldId id="421" r:id="rId163"/>
    <p:sldId id="548" r:id="rId164"/>
    <p:sldId id="538" r:id="rId165"/>
    <p:sldId id="539" r:id="rId166"/>
    <p:sldId id="540" r:id="rId167"/>
    <p:sldId id="422" r:id="rId168"/>
    <p:sldId id="541" r:id="rId169"/>
    <p:sldId id="542" r:id="rId170"/>
    <p:sldId id="543" r:id="rId171"/>
    <p:sldId id="544" r:id="rId172"/>
    <p:sldId id="545" r:id="rId173"/>
    <p:sldId id="546" r:id="rId174"/>
    <p:sldId id="431" r:id="rId175"/>
    <p:sldId id="447" r:id="rId176"/>
    <p:sldId id="448" r:id="rId177"/>
    <p:sldId id="449" r:id="rId178"/>
    <p:sldId id="450" r:id="rId179"/>
    <p:sldId id="451" r:id="rId180"/>
    <p:sldId id="452" r:id="rId181"/>
    <p:sldId id="453" r:id="rId182"/>
    <p:sldId id="454" r:id="rId183"/>
    <p:sldId id="455" r:id="rId184"/>
    <p:sldId id="456" r:id="rId185"/>
    <p:sldId id="457" r:id="rId186"/>
    <p:sldId id="458" r:id="rId187"/>
    <p:sldId id="459" r:id="rId188"/>
    <p:sldId id="460" r:id="rId189"/>
    <p:sldId id="461" r:id="rId190"/>
    <p:sldId id="462" r:id="rId191"/>
    <p:sldId id="463" r:id="rId192"/>
    <p:sldId id="464" r:id="rId193"/>
    <p:sldId id="465" r:id="rId194"/>
    <p:sldId id="466" r:id="rId195"/>
    <p:sldId id="467" r:id="rId196"/>
    <p:sldId id="468" r:id="rId197"/>
    <p:sldId id="469" r:id="rId198"/>
    <p:sldId id="470" r:id="rId199"/>
    <p:sldId id="471" r:id="rId200"/>
    <p:sldId id="472" r:id="rId201"/>
    <p:sldId id="473" r:id="rId202"/>
    <p:sldId id="474" r:id="rId203"/>
    <p:sldId id="475" r:id="rId204"/>
    <p:sldId id="476" r:id="rId205"/>
    <p:sldId id="477" r:id="rId206"/>
    <p:sldId id="478" r:id="rId207"/>
    <p:sldId id="479" r:id="rId208"/>
    <p:sldId id="480" r:id="rId209"/>
    <p:sldId id="481" r:id="rId210"/>
    <p:sldId id="482" r:id="rId211"/>
    <p:sldId id="483" r:id="rId212"/>
    <p:sldId id="484" r:id="rId213"/>
    <p:sldId id="485" r:id="rId214"/>
    <p:sldId id="486" r:id="rId215"/>
    <p:sldId id="487" r:id="rId216"/>
    <p:sldId id="488" r:id="rId217"/>
    <p:sldId id="489" r:id="rId218"/>
    <p:sldId id="490" r:id="rId219"/>
    <p:sldId id="491" r:id="rId220"/>
    <p:sldId id="492" r:id="rId221"/>
    <p:sldId id="633" r:id="rId222"/>
    <p:sldId id="634" r:id="rId223"/>
    <p:sldId id="635" r:id="rId224"/>
    <p:sldId id="636" r:id="rId225"/>
    <p:sldId id="637" r:id="rId226"/>
    <p:sldId id="638" r:id="rId227"/>
    <p:sldId id="639" r:id="rId228"/>
    <p:sldId id="640" r:id="rId229"/>
    <p:sldId id="641" r:id="rId230"/>
    <p:sldId id="642" r:id="rId231"/>
    <p:sldId id="643" r:id="rId232"/>
    <p:sldId id="644" r:id="rId233"/>
    <p:sldId id="645" r:id="rId234"/>
    <p:sldId id="646" r:id="rId235"/>
    <p:sldId id="647" r:id="rId236"/>
    <p:sldId id="648" r:id="rId237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pitchFamily="16" charset="-128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A0019"/>
    <a:srgbClr val="A50021"/>
    <a:srgbClr val="FF0000"/>
    <a:srgbClr val="FBCE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596" autoAdjust="0"/>
    <p:restoredTop sz="94660"/>
  </p:normalViewPr>
  <p:slideViewPr>
    <p:cSldViewPr>
      <p:cViewPr>
        <p:scale>
          <a:sx n="125" d="100"/>
          <a:sy n="125" d="100"/>
        </p:scale>
        <p:origin x="888" y="6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8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37" Type="http://schemas.openxmlformats.org/officeDocument/2006/relationships/slide" Target="slides/slide236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slide" Target="slides/slide186.xml"/><Relationship Id="rId217" Type="http://schemas.openxmlformats.org/officeDocument/2006/relationships/slide" Target="slides/slide2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38" Type="http://schemas.openxmlformats.org/officeDocument/2006/relationships/presProps" Target="presProps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2" Type="http://schemas.openxmlformats.org/officeDocument/2006/relationships/slide" Target="slides/slide201.xml"/><Relationship Id="rId207" Type="http://schemas.openxmlformats.org/officeDocument/2006/relationships/slide" Target="slides/slide206.xml"/><Relationship Id="rId223" Type="http://schemas.openxmlformats.org/officeDocument/2006/relationships/slide" Target="slides/slide222.xml"/><Relationship Id="rId228" Type="http://schemas.openxmlformats.org/officeDocument/2006/relationships/slide" Target="slides/slide22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3" Type="http://schemas.openxmlformats.org/officeDocument/2006/relationships/slide" Target="slides/slide212.xml"/><Relationship Id="rId218" Type="http://schemas.openxmlformats.org/officeDocument/2006/relationships/slide" Target="slides/slide217.xml"/><Relationship Id="rId234" Type="http://schemas.openxmlformats.org/officeDocument/2006/relationships/slide" Target="slides/slide233.xml"/><Relationship Id="rId239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0" Type="http://schemas.openxmlformats.org/officeDocument/2006/relationships/theme" Target="theme/theme1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0" Type="http://schemas.openxmlformats.org/officeDocument/2006/relationships/slide" Target="slides/slide229.xml"/><Relationship Id="rId235" Type="http://schemas.openxmlformats.org/officeDocument/2006/relationships/slide" Target="slides/slide234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241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3.emf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emf"/></Relationships>
</file>

<file path=ppt/drawings/_rels/vmlDrawing2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2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/Relationships>
</file>

<file path=ppt/drawings/_rels/vmlDrawing2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2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emf"/></Relationships>
</file>

<file path=ppt/drawings/_rels/vmlDrawing29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3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3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3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3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37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3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3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4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2.emf"/></Relationships>
</file>

<file path=ppt/drawings/_rels/vmlDrawing4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4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image" Target="../media/image49.emf"/><Relationship Id="rId1" Type="http://schemas.openxmlformats.org/officeDocument/2006/relationships/image" Target="../media/image48.emf"/><Relationship Id="rId5" Type="http://schemas.openxmlformats.org/officeDocument/2006/relationships/image" Target="../media/image52.emf"/><Relationship Id="rId4" Type="http://schemas.openxmlformats.org/officeDocument/2006/relationships/image" Target="../media/image51.emf"/></Relationships>
</file>

<file path=ppt/drawings/_rels/vmlDrawing45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4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6.emf"/></Relationships>
</file>

<file path=ppt/drawings/_rels/vmlDrawing4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4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5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emf"/></Relationships>
</file>

<file path=ppt/drawings/_rels/vmlDrawing5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8.emf"/></Relationships>
</file>

<file path=ppt/drawings/_rels/vmlDrawing5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9.emf"/></Relationships>
</file>

<file path=ppt/drawings/_rels/vmlDrawing5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/Relationships>
</file>

<file path=ppt/drawings/_rels/vmlDrawing5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1.emf"/></Relationships>
</file>

<file path=ppt/drawings/_rels/vmlDrawing5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5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/Relationships>
</file>

<file path=ppt/drawings/_rels/vmlDrawing57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emf"/></Relationships>
</file>

<file path=ppt/drawings/_rels/vmlDrawing5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59.vml.rels><?xml version="1.0" encoding="UTF-8" standalone="yes"?>
<Relationships xmlns="http://schemas.openxmlformats.org/package/2006/relationships"><Relationship Id="rId1" Type="http://schemas.openxmlformats.org/officeDocument/2006/relationships/image" Target="../media/image66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60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emf"/></Relationships>
</file>

<file path=ppt/drawings/_rels/vmlDrawing6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8.emf"/></Relationships>
</file>

<file path=ppt/drawings/_rels/vmlDrawing62.vml.rels><?xml version="1.0" encoding="UTF-8" standalone="yes"?>
<Relationships xmlns="http://schemas.openxmlformats.org/package/2006/relationships"><Relationship Id="rId1" Type="http://schemas.openxmlformats.org/officeDocument/2006/relationships/image" Target="../media/image69.emf"/></Relationships>
</file>

<file path=ppt/drawings/_rels/vmlDrawing6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0.emf"/></Relationships>
</file>

<file path=ppt/drawings/_rels/vmlDrawing6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/Relationships>
</file>

<file path=ppt/drawings/_rels/vmlDrawing6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/Relationships>
</file>

<file path=ppt/drawings/_rels/vmlDrawing66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67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emf"/></Relationships>
</file>

<file path=ppt/drawings/_rels/vmlDrawing68.vml.rels><?xml version="1.0" encoding="UTF-8" standalone="yes"?>
<Relationships xmlns="http://schemas.openxmlformats.org/package/2006/relationships"><Relationship Id="rId2" Type="http://schemas.openxmlformats.org/officeDocument/2006/relationships/image" Target="../media/image74.emf"/><Relationship Id="rId1" Type="http://schemas.openxmlformats.org/officeDocument/2006/relationships/image" Target="../media/image73.emf"/></Relationships>
</file>

<file path=ppt/drawings/_rels/vmlDrawing6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5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7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7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image" Target="../media/image78.wmf"/><Relationship Id="rId1" Type="http://schemas.openxmlformats.org/officeDocument/2006/relationships/image" Target="../media/image77.emf"/></Relationships>
</file>

<file path=ppt/drawings/_rels/vmlDrawing7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7" Type="http://schemas.openxmlformats.org/officeDocument/2006/relationships/image" Target="../media/image85.emf"/><Relationship Id="rId2" Type="http://schemas.openxmlformats.org/officeDocument/2006/relationships/image" Target="../media/image81.emf"/><Relationship Id="rId1" Type="http://schemas.openxmlformats.org/officeDocument/2006/relationships/image" Target="../media/image80.emf"/><Relationship Id="rId6" Type="http://schemas.openxmlformats.org/officeDocument/2006/relationships/image" Target="../media/image84.emf"/><Relationship Id="rId5" Type="http://schemas.openxmlformats.org/officeDocument/2006/relationships/image" Target="../media/image77.emf"/><Relationship Id="rId4" Type="http://schemas.openxmlformats.org/officeDocument/2006/relationships/image" Target="../media/image83.emf"/></Relationships>
</file>

<file path=ppt/drawings/_rels/vmlDrawing7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image" Target="../media/image53.emf"/></Relationships>
</file>

<file path=ppt/drawings/_rels/vmlDrawing7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7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76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emf"/></Relationships>
</file>

<file path=ppt/drawings/_rels/vmlDrawing77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emf"/></Relationships>
</file>

<file path=ppt/drawings/_rels/vmlDrawing7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emf"/></Relationships>
</file>

<file path=ppt/drawings/_rels/vmlDrawing7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8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2.emf"/></Relationships>
</file>

<file path=ppt/drawings/_rels/vmlDrawing8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3.emf"/></Relationships>
</file>

<file path=ppt/drawings/_rels/vmlDrawing8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emf"/></Relationships>
</file>

<file path=ppt/drawings/_rels/vmlDrawing83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8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9.emf"/></Relationships>
</file>

<file path=ppt/drawings/_rels/vmlDrawing8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8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8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8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9.emf"/></Relationships>
</file>

<file path=ppt/drawings/_rels/vmlDrawing8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/Relationships>
</file>

<file path=ppt/drawings/_rels/vmlDrawing9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1.emf"/></Relationships>
</file>

<file path=ppt/drawings/_rels/vmlDrawing9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9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3.emf"/></Relationships>
</file>

<file path=ppt/drawings/_rels/vmlDrawing9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9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5.emf"/></Relationships>
</file>

<file path=ppt/drawings/_rels/vmlDrawing9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6.emf"/></Relationships>
</file>

<file path=ppt/drawings/_rels/vmlDrawing9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6.emf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286000"/>
            <a:ext cx="77724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Picture 4" descr="UofM-3_TM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477001"/>
            <a:ext cx="9144000" cy="380999"/>
          </a:xfrm>
          <a:prstGeom prst="rect">
            <a:avLst/>
          </a:prstGeom>
          <a:noFill/>
        </p:spPr>
      </p:pic>
      <p:pic>
        <p:nvPicPr>
          <p:cNvPr id="6" name="Picture 4" descr="UofM-3_TM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2412" y="6476908"/>
            <a:ext cx="3811588" cy="381091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304800"/>
            <a:ext cx="19431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304800"/>
            <a:ext cx="56769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85800" y="1752600"/>
            <a:ext cx="7772400" cy="3962400"/>
          </a:xfrm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3810000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3962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/>
          </p:nvPr>
        </p:nvSpPr>
        <p:spPr>
          <a:xfrm>
            <a:off x="457200" y="457200"/>
            <a:ext cx="8229600" cy="5410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BD0ACA14-E234-4C08-B833-7EF9BC505C5E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81200"/>
            <a:ext cx="4038600" cy="38862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5EC8A496-6185-4B54-AF8D-CF7591770BD5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457200" y="457200"/>
            <a:ext cx="8229600" cy="1371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57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000500"/>
            <a:ext cx="4038600" cy="1866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3D4EFC-0EA1-4C0B-AB98-9C2689732F06}" type="slidenum">
              <a:rPr lang="en-US"/>
              <a:pPr/>
              <a:t>‹#›</a:t>
            </a:fld>
            <a:endParaRPr lang="en-US" dirty="0"/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752600"/>
            <a:ext cx="381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52600"/>
            <a:ext cx="3810000" cy="39624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752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5" name="Picture 4" descr="UofM-3_TM"/>
          <p:cNvPicPr>
            <a:picLocks noChangeAspect="1" noChangeArrowheads="1"/>
          </p:cNvPicPr>
          <p:nvPr userDrawn="1"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0" y="6477001"/>
            <a:ext cx="9144000" cy="380999"/>
          </a:xfrm>
          <a:prstGeom prst="rect">
            <a:avLst/>
          </a:prstGeom>
          <a:noFill/>
        </p:spPr>
      </p:pic>
      <p:pic>
        <p:nvPicPr>
          <p:cNvPr id="4100" name="Picture 4" descr="UofM-3_TM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5332412" y="6476908"/>
            <a:ext cx="3811588" cy="381091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txStyles>
    <p:titleStyle>
      <a:lvl1pPr algn="ctr" rtl="0" fontAlgn="base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rgbClr val="7A0019"/>
          </a:solidFill>
          <a:latin typeface="Arial" charset="0"/>
          <a:ea typeface="ＭＳ Ｐゴシック" pitchFamily="16" charset="-128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lr>
          <a:srgbClr val="7A0019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lr>
          <a:srgbClr val="7A0019"/>
        </a:buClr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lr>
          <a:srgbClr val="7A0019"/>
        </a:buClr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lr>
          <a:srgbClr val="7A0019"/>
        </a:buClr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7A0019"/>
        </a:buClr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4.vml"/><Relationship Id="rId4" Type="http://schemas.openxmlformats.org/officeDocument/2006/relationships/image" Target="../media/image61.emf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5.vml"/><Relationship Id="rId4" Type="http://schemas.openxmlformats.org/officeDocument/2006/relationships/image" Target="../media/image62.emf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6.vml"/><Relationship Id="rId4" Type="http://schemas.openxmlformats.org/officeDocument/2006/relationships/image" Target="../media/image63.emf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7.vml"/><Relationship Id="rId4" Type="http://schemas.openxmlformats.org/officeDocument/2006/relationships/image" Target="../media/image64.emf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8.vml"/><Relationship Id="rId4" Type="http://schemas.openxmlformats.org/officeDocument/2006/relationships/image" Target="../media/image65.emf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9.vml"/><Relationship Id="rId4" Type="http://schemas.openxmlformats.org/officeDocument/2006/relationships/image" Target="../media/image66.emf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0.vml"/><Relationship Id="rId4" Type="http://schemas.openxmlformats.org/officeDocument/2006/relationships/image" Target="../media/image67.emf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1.vml"/><Relationship Id="rId4" Type="http://schemas.openxmlformats.org/officeDocument/2006/relationships/image" Target="../media/image68.emf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2.vml"/><Relationship Id="rId4" Type="http://schemas.openxmlformats.org/officeDocument/2006/relationships/image" Target="../media/image69.emf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3.vml"/><Relationship Id="rId4" Type="http://schemas.openxmlformats.org/officeDocument/2006/relationships/image" Target="../media/image70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4.vml"/><Relationship Id="rId4" Type="http://schemas.openxmlformats.org/officeDocument/2006/relationships/image" Target="../media/image71.emf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5.vml"/><Relationship Id="rId4" Type="http://schemas.openxmlformats.org/officeDocument/2006/relationships/image" Target="../media/image72.emf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6.vml"/><Relationship Id="rId4" Type="http://schemas.openxmlformats.org/officeDocument/2006/relationships/image" Target="../media/image8.emf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7.vml"/><Relationship Id="rId4" Type="http://schemas.openxmlformats.org/officeDocument/2006/relationships/image" Target="../media/image73.emf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8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8.vml"/><Relationship Id="rId6" Type="http://schemas.openxmlformats.org/officeDocument/2006/relationships/image" Target="../media/image74.emf"/><Relationship Id="rId5" Type="http://schemas.openxmlformats.org/officeDocument/2006/relationships/oleObject" Target="../embeddings/oleObject79.bin"/><Relationship Id="rId4" Type="http://schemas.openxmlformats.org/officeDocument/2006/relationships/image" Target="../media/image73.emf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9.vml"/><Relationship Id="rId4" Type="http://schemas.openxmlformats.org/officeDocument/2006/relationships/image" Target="../media/image75.emf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0.vml"/><Relationship Id="rId4" Type="http://schemas.openxmlformats.org/officeDocument/2006/relationships/image" Target="../media/image76.emf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emf"/><Relationship Id="rId13" Type="http://schemas.openxmlformats.org/officeDocument/2006/relationships/oleObject" Target="../embeddings/oleObject89.bin"/><Relationship Id="rId3" Type="http://schemas.openxmlformats.org/officeDocument/2006/relationships/oleObject" Target="../embeddings/oleObject82.bin"/><Relationship Id="rId7" Type="http://schemas.openxmlformats.org/officeDocument/2006/relationships/oleObject" Target="../embeddings/oleObject84.bin"/><Relationship Id="rId12" Type="http://schemas.openxmlformats.org/officeDocument/2006/relationships/oleObject" Target="../embeddings/oleObject88.bin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71.vml"/><Relationship Id="rId6" Type="http://schemas.openxmlformats.org/officeDocument/2006/relationships/image" Target="../media/image78.wmf"/><Relationship Id="rId11" Type="http://schemas.openxmlformats.org/officeDocument/2006/relationships/oleObject" Target="../embeddings/oleObject87.bin"/><Relationship Id="rId5" Type="http://schemas.openxmlformats.org/officeDocument/2006/relationships/oleObject" Target="../embeddings/oleObject83.bin"/><Relationship Id="rId10" Type="http://schemas.openxmlformats.org/officeDocument/2006/relationships/oleObject" Target="../embeddings/oleObject86.bin"/><Relationship Id="rId4" Type="http://schemas.openxmlformats.org/officeDocument/2006/relationships/image" Target="../media/image77.emf"/><Relationship Id="rId9" Type="http://schemas.openxmlformats.org/officeDocument/2006/relationships/oleObject" Target="../embeddings/oleObject85.bin"/><Relationship Id="rId14" Type="http://schemas.openxmlformats.org/officeDocument/2006/relationships/oleObject" Target="../embeddings/oleObject90.bin"/></Relationships>
</file>

<file path=ppt/slides/_rels/slide1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13" Type="http://schemas.openxmlformats.org/officeDocument/2006/relationships/oleObject" Target="../embeddings/oleObject96.bin"/><Relationship Id="rId3" Type="http://schemas.openxmlformats.org/officeDocument/2006/relationships/oleObject" Target="../embeddings/oleObject91.bin"/><Relationship Id="rId7" Type="http://schemas.openxmlformats.org/officeDocument/2006/relationships/oleObject" Target="../embeddings/oleObject93.bin"/><Relationship Id="rId12" Type="http://schemas.openxmlformats.org/officeDocument/2006/relationships/image" Target="../media/image77.emf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85.emf"/><Relationship Id="rId1" Type="http://schemas.openxmlformats.org/officeDocument/2006/relationships/vmlDrawing" Target="../drawings/vmlDrawing72.vml"/><Relationship Id="rId6" Type="http://schemas.openxmlformats.org/officeDocument/2006/relationships/image" Target="../media/image81.emf"/><Relationship Id="rId11" Type="http://schemas.openxmlformats.org/officeDocument/2006/relationships/oleObject" Target="../embeddings/oleObject95.bin"/><Relationship Id="rId5" Type="http://schemas.openxmlformats.org/officeDocument/2006/relationships/oleObject" Target="../embeddings/oleObject92.bin"/><Relationship Id="rId15" Type="http://schemas.openxmlformats.org/officeDocument/2006/relationships/oleObject" Target="../embeddings/oleObject97.bin"/><Relationship Id="rId10" Type="http://schemas.openxmlformats.org/officeDocument/2006/relationships/image" Target="../media/image83.emf"/><Relationship Id="rId4" Type="http://schemas.openxmlformats.org/officeDocument/2006/relationships/image" Target="../media/image80.emf"/><Relationship Id="rId9" Type="http://schemas.openxmlformats.org/officeDocument/2006/relationships/oleObject" Target="../embeddings/oleObject94.bin"/><Relationship Id="rId14" Type="http://schemas.openxmlformats.org/officeDocument/2006/relationships/image" Target="../media/image84.emf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98.bin"/><Relationship Id="rId7" Type="http://schemas.openxmlformats.org/officeDocument/2006/relationships/oleObject" Target="../embeddings/oleObject100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73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99.bin"/><Relationship Id="rId4" Type="http://schemas.openxmlformats.org/officeDocument/2006/relationships/image" Target="../media/image53.emf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4.vml"/><Relationship Id="rId4" Type="http://schemas.openxmlformats.org/officeDocument/2006/relationships/image" Target="../media/image86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.png"/><Relationship Id="rId4" Type="http://schemas.openxmlformats.org/officeDocument/2006/relationships/image" Target="../media/image12.emf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5.vml"/><Relationship Id="rId4" Type="http://schemas.openxmlformats.org/officeDocument/2006/relationships/image" Target="../media/image89.emf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3.emf"/><Relationship Id="rId4" Type="http://schemas.openxmlformats.org/officeDocument/2006/relationships/oleObject" Target="../embeddings/oleObject9.bin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6.vml"/><Relationship Id="rId4" Type="http://schemas.openxmlformats.org/officeDocument/2006/relationships/image" Target="../media/image91.emf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7.vml"/><Relationship Id="rId4" Type="http://schemas.openxmlformats.org/officeDocument/2006/relationships/image" Target="../media/image92.emf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jpeg"/><Relationship Id="rId5" Type="http://schemas.openxmlformats.org/officeDocument/2006/relationships/image" Target="../media/image96.jpeg"/><Relationship Id="rId4" Type="http://schemas.openxmlformats.org/officeDocument/2006/relationships/image" Target="../media/image95.gif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7.png"/><Relationship Id="rId5" Type="http://schemas.openxmlformats.org/officeDocument/2006/relationships/image" Target="../media/image15.emf"/><Relationship Id="rId4" Type="http://schemas.openxmlformats.org/officeDocument/2006/relationships/oleObject" Target="../embeddings/oleObject10.bin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8.vml"/><Relationship Id="rId4" Type="http://schemas.openxmlformats.org/officeDocument/2006/relationships/image" Target="../media/image100.emf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9.vml"/><Relationship Id="rId4" Type="http://schemas.openxmlformats.org/officeDocument/2006/relationships/image" Target="../media/image101.emf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0.vml"/><Relationship Id="rId4" Type="http://schemas.openxmlformats.org/officeDocument/2006/relationships/image" Target="../media/image102.emf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1.vml"/><Relationship Id="rId4" Type="http://schemas.openxmlformats.org/officeDocument/2006/relationships/image" Target="../media/image103.emf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2.vml"/><Relationship Id="rId4" Type="http://schemas.openxmlformats.org/officeDocument/2006/relationships/image" Target="../media/image104.emf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19.png"/><Relationship Id="rId5" Type="http://schemas.openxmlformats.org/officeDocument/2006/relationships/image" Target="../media/image16.emf"/><Relationship Id="rId4" Type="http://schemas.openxmlformats.org/officeDocument/2006/relationships/oleObject" Target="../embeddings/oleObject11.bin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3.vml"/><Relationship Id="rId4" Type="http://schemas.openxmlformats.org/officeDocument/2006/relationships/image" Target="../media/image86.emf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4.vml"/><Relationship Id="rId4" Type="http://schemas.openxmlformats.org/officeDocument/2006/relationships/image" Target="../media/image89.emf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5.vml"/><Relationship Id="rId4" Type="http://schemas.openxmlformats.org/officeDocument/2006/relationships/image" Target="../media/image106.emf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6.vml"/><Relationship Id="rId4" Type="http://schemas.openxmlformats.org/officeDocument/2006/relationships/image" Target="../media/image107.emf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7.vml"/><Relationship Id="rId4" Type="http://schemas.openxmlformats.org/officeDocument/2006/relationships/image" Target="../media/image108.emf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8.vml"/><Relationship Id="rId4" Type="http://schemas.openxmlformats.org/officeDocument/2006/relationships/image" Target="../media/image109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hyperlink" Target="http://www.google.com/url?sa=i&amp;rct=j&amp;q=nasa+logo&amp;source=images&amp;cd=&amp;cad=rja&amp;docid=lmnwdTqyErNPHM&amp;tbnid=n_c-Ii4mdUn7uM:&amp;ved=0CAUQjRw&amp;url=http://en.wikipedia.org/wiki/File:Nasa-logo.gif&amp;ei=9iQQUZ_7COXS2gX7jIHIAw&amp;bvm=bv.41867550,d.b2I&amp;psig=AFQjCNH9Ap21nzJDpbMto8Y6IsgCTd1vUA&amp;ust=136009893010797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gif"/><Relationship Id="rId4" Type="http://schemas.openxmlformats.org/officeDocument/2006/relationships/hyperlink" Target="http://www.google.com/url?sa=i&amp;rct=j&amp;q=university+of+minnesota+logo&amp;source=images&amp;cd=&amp;cad=rja&amp;docid=JBkHZK2CMnK9jM&amp;tbnid=OwTRY5-trNLYGM:&amp;ved=0CAUQjRw&amp;url=http://blogs.citypages.com/blotter/2012/03/university_of_minnesota_graduate_student_workers_voting_on_unionization_proposal.php&amp;ei=VSUQUY2lIKb-2QXIoIGACQ&amp;bvm=bv.41867550,d.b2I&amp;psig=AFQjCNGJjUcvTr2WILqML_Nm_iMDRJGMKg&amp;ust=1360099011583752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1.png"/><Relationship Id="rId5" Type="http://schemas.openxmlformats.org/officeDocument/2006/relationships/image" Target="../media/image17.emf"/><Relationship Id="rId4" Type="http://schemas.openxmlformats.org/officeDocument/2006/relationships/oleObject" Target="../embeddings/oleObject12.bin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9.vml"/><Relationship Id="rId4" Type="http://schemas.openxmlformats.org/officeDocument/2006/relationships/image" Target="../media/image110.emf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0.vml"/><Relationship Id="rId4" Type="http://schemas.openxmlformats.org/officeDocument/2006/relationships/image" Target="../media/image111.emf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1.vml"/><Relationship Id="rId4" Type="http://schemas.openxmlformats.org/officeDocument/2006/relationships/image" Target="../media/image112.emf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2.vml"/><Relationship Id="rId4" Type="http://schemas.openxmlformats.org/officeDocument/2006/relationships/image" Target="../media/image113.emf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3.vml"/><Relationship Id="rId4" Type="http://schemas.openxmlformats.org/officeDocument/2006/relationships/image" Target="../media/image114.emf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4.vml"/><Relationship Id="rId4" Type="http://schemas.openxmlformats.org/officeDocument/2006/relationships/image" Target="../media/image115.emf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5.vml"/><Relationship Id="rId4" Type="http://schemas.openxmlformats.org/officeDocument/2006/relationships/image" Target="../media/image106.emf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6.vml"/><Relationship Id="rId4" Type="http://schemas.openxmlformats.org/officeDocument/2006/relationships/image" Target="../media/image116.emf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8.emf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9.emf"/><Relationship Id="rId4" Type="http://schemas.openxmlformats.org/officeDocument/2006/relationships/oleObject" Target="../embeddings/oleObject14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20.emf"/><Relationship Id="rId4" Type="http://schemas.openxmlformats.org/officeDocument/2006/relationships/oleObject" Target="../embeddings/oleObject15.bin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6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22.emf"/><Relationship Id="rId4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18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5" Type="http://schemas.openxmlformats.org/officeDocument/2006/relationships/image" Target="../media/image24.emf"/><Relationship Id="rId4" Type="http://schemas.openxmlformats.org/officeDocument/2006/relationships/oleObject" Target="../embeddings/oleObject19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5" Type="http://schemas.openxmlformats.org/officeDocument/2006/relationships/image" Target="../media/image25.emf"/><Relationship Id="rId4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0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5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1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2.vml"/><Relationship Id="rId4" Type="http://schemas.openxmlformats.org/officeDocument/2006/relationships/image" Target="../media/image26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27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4.vml"/><Relationship Id="rId4" Type="http://schemas.openxmlformats.org/officeDocument/2006/relationships/image" Target="../media/image28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5.vml"/><Relationship Id="rId4" Type="http://schemas.openxmlformats.org/officeDocument/2006/relationships/image" Target="../media/image2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9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3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emf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7.vml"/><Relationship Id="rId4" Type="http://schemas.openxmlformats.org/officeDocument/2006/relationships/image" Target="../media/image30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28.vml"/><Relationship Id="rId4" Type="http://schemas.openxmlformats.org/officeDocument/2006/relationships/image" Target="../media/image31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9.vml"/><Relationship Id="rId4" Type="http://schemas.openxmlformats.org/officeDocument/2006/relationships/image" Target="../media/image27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6.em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36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1.vml"/><Relationship Id="rId4" Type="http://schemas.openxmlformats.org/officeDocument/2006/relationships/image" Target="../media/image37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2.vml"/><Relationship Id="rId4" Type="http://schemas.openxmlformats.org/officeDocument/2006/relationships/image" Target="../media/image36.e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3.vml"/><Relationship Id="rId4" Type="http://schemas.openxmlformats.org/officeDocument/2006/relationships/image" Target="../media/image3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4.vml"/><Relationship Id="rId4" Type="http://schemas.openxmlformats.org/officeDocument/2006/relationships/image" Target="../media/image3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5.vml"/><Relationship Id="rId4" Type="http://schemas.openxmlformats.org/officeDocument/2006/relationships/image" Target="../media/image38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6.vml"/><Relationship Id="rId4" Type="http://schemas.openxmlformats.org/officeDocument/2006/relationships/image" Target="../media/image40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7.vml"/><Relationship Id="rId4" Type="http://schemas.openxmlformats.org/officeDocument/2006/relationships/image" Target="../media/image41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8.vml"/><Relationship Id="rId4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.e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9.vml"/><Relationship Id="rId4" Type="http://schemas.openxmlformats.org/officeDocument/2006/relationships/image" Target="../media/image43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0.vml"/><Relationship Id="rId4" Type="http://schemas.openxmlformats.org/officeDocument/2006/relationships/image" Target="../media/image42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1.vml"/><Relationship Id="rId4" Type="http://schemas.openxmlformats.org/officeDocument/2006/relationships/image" Target="../media/image44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2.vml"/><Relationship Id="rId4" Type="http://schemas.openxmlformats.org/officeDocument/2006/relationships/image" Target="../media/image42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3.v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8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8.emf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oleObject" Target="../embeddings/oleObject47.bin"/><Relationship Id="rId7" Type="http://schemas.openxmlformats.org/officeDocument/2006/relationships/oleObject" Target="../embeddings/oleObject49.bin"/><Relationship Id="rId12" Type="http://schemas.openxmlformats.org/officeDocument/2006/relationships/image" Target="../media/image52.e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44.vml"/><Relationship Id="rId6" Type="http://schemas.openxmlformats.org/officeDocument/2006/relationships/image" Target="../media/image49.emf"/><Relationship Id="rId11" Type="http://schemas.openxmlformats.org/officeDocument/2006/relationships/oleObject" Target="../embeddings/oleObject51.bin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51.emf"/><Relationship Id="rId4" Type="http://schemas.openxmlformats.org/officeDocument/2006/relationships/image" Target="../media/image48.emf"/><Relationship Id="rId9" Type="http://schemas.openxmlformats.org/officeDocument/2006/relationships/oleObject" Target="../embeddings/oleObject50.bin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oleObject" Target="../embeddings/oleObject52.bin"/><Relationship Id="rId7" Type="http://schemas.openxmlformats.org/officeDocument/2006/relationships/oleObject" Target="../embeddings/oleObject54.bin"/><Relationship Id="rId2" Type="http://schemas.openxmlformats.org/officeDocument/2006/relationships/slideLayout" Target="../slideLayouts/slideLayout15.xml"/><Relationship Id="rId1" Type="http://schemas.openxmlformats.org/officeDocument/2006/relationships/vmlDrawing" Target="../drawings/vmlDrawing45.vml"/><Relationship Id="rId6" Type="http://schemas.openxmlformats.org/officeDocument/2006/relationships/image" Target="../media/image54.emf"/><Relationship Id="rId5" Type="http://schemas.openxmlformats.org/officeDocument/2006/relationships/oleObject" Target="../embeddings/oleObject53.bin"/><Relationship Id="rId4" Type="http://schemas.openxmlformats.org/officeDocument/2006/relationships/image" Target="../media/image53.emf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9.emf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5.bin"/><Relationship Id="rId2" Type="http://schemas.openxmlformats.org/officeDocument/2006/relationships/slideLayout" Target="../slideLayouts/slideLayout13.xml"/><Relationship Id="rId1" Type="http://schemas.openxmlformats.org/officeDocument/2006/relationships/vmlDrawing" Target="../drawings/vmlDrawing46.vml"/><Relationship Id="rId4" Type="http://schemas.openxmlformats.org/officeDocument/2006/relationships/image" Target="../media/image56.emf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7.vml"/><Relationship Id="rId4" Type="http://schemas.openxmlformats.org/officeDocument/2006/relationships/image" Target="../media/image57.emf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7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8.vml"/><Relationship Id="rId4" Type="http://schemas.openxmlformats.org/officeDocument/2006/relationships/image" Target="../media/image57.emf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49.vml"/><Relationship Id="rId4" Type="http://schemas.openxmlformats.org/officeDocument/2006/relationships/image" Target="../media/image57.emf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9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0.vml"/><Relationship Id="rId4" Type="http://schemas.openxmlformats.org/officeDocument/2006/relationships/image" Target="../media/image57.emf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1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61.bin"/><Relationship Id="rId4" Type="http://schemas.openxmlformats.org/officeDocument/2006/relationships/image" Target="../media/image58.emf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2.vml"/><Relationship Id="rId4" Type="http://schemas.openxmlformats.org/officeDocument/2006/relationships/image" Target="../media/image59.emf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3.vml"/><Relationship Id="rId4" Type="http://schemas.openxmlformats.org/officeDocument/2006/relationships/image" Target="../media/image6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3500" dirty="0" smtClean="0"/>
              <a:t>Algorithms and Data Structures for Logic Synthesis and Verification </a:t>
            </a:r>
            <a:br>
              <a:rPr lang="en-US" sz="3500" dirty="0" smtClean="0"/>
            </a:br>
            <a:r>
              <a:rPr lang="en-US" sz="3500" dirty="0" smtClean="0"/>
              <a:t>using Boolean </a:t>
            </a:r>
            <a:r>
              <a:rPr lang="en-US" sz="3500" dirty="0" err="1" smtClean="0"/>
              <a:t>Satisfiability</a:t>
            </a:r>
            <a:endParaRPr lang="en-US" sz="35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914400" y="3886200"/>
            <a:ext cx="7315200" cy="1752600"/>
          </a:xfrm>
        </p:spPr>
        <p:txBody>
          <a:bodyPr/>
          <a:lstStyle/>
          <a:p>
            <a:r>
              <a:rPr lang="en-US" sz="2700" dirty="0" smtClean="0"/>
              <a:t>John </a:t>
            </a:r>
            <a:r>
              <a:rPr lang="en-US" sz="2700" dirty="0"/>
              <a:t>Backes (back0145@umn.edu)</a:t>
            </a:r>
          </a:p>
          <a:p>
            <a:r>
              <a:rPr lang="en-US" sz="2700" dirty="0" smtClean="0"/>
              <a:t>Advisor: Marc </a:t>
            </a:r>
            <a:r>
              <a:rPr lang="en-US" sz="2700" dirty="0"/>
              <a:t>Riedel (mriedel@umn.edu</a:t>
            </a:r>
            <a:r>
              <a:rPr lang="en-US" sz="2700" dirty="0" smtClean="0"/>
              <a:t>)</a:t>
            </a:r>
            <a:endParaRPr lang="en-US" sz="27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Cyclic Circuits</a:t>
            </a:r>
          </a:p>
          <a:p>
            <a:pPr lvl="1"/>
            <a:r>
              <a:rPr lang="en-US" dirty="0" smtClean="0"/>
              <a:t>SAT-Based </a:t>
            </a:r>
            <a:r>
              <a:rPr lang="en-US" dirty="0" smtClean="0">
                <a:solidFill>
                  <a:srgbClr val="A50021"/>
                </a:solidFill>
              </a:rPr>
              <a:t>Synthesis</a:t>
            </a:r>
            <a:r>
              <a:rPr lang="en-US" dirty="0" smtClean="0"/>
              <a:t> of Functions</a:t>
            </a:r>
          </a:p>
          <a:p>
            <a:pPr lvl="1"/>
            <a:r>
              <a:rPr lang="en-US" dirty="0" smtClean="0"/>
              <a:t>SAT-Based </a:t>
            </a:r>
            <a:r>
              <a:rPr lang="en-US" dirty="0" smtClean="0">
                <a:solidFill>
                  <a:srgbClr val="A50021"/>
                </a:solidFill>
              </a:rPr>
              <a:t>Analysis</a:t>
            </a:r>
            <a:r>
              <a:rPr lang="en-US" dirty="0" smtClean="0"/>
              <a:t> and Mapping</a:t>
            </a:r>
          </a:p>
          <a:p>
            <a:r>
              <a:rPr lang="en-US" dirty="0" smtClean="0"/>
              <a:t>Resolution Proofs</a:t>
            </a:r>
          </a:p>
          <a:p>
            <a:pPr lvl="1"/>
            <a:r>
              <a:rPr lang="en-US" dirty="0" smtClean="0"/>
              <a:t>Reduction of </a:t>
            </a:r>
            <a:r>
              <a:rPr lang="en-US" dirty="0" smtClean="0">
                <a:solidFill>
                  <a:srgbClr val="A50021"/>
                </a:solidFill>
              </a:rPr>
              <a:t>Craig </a:t>
            </a:r>
            <a:r>
              <a:rPr lang="en-US" dirty="0" err="1" smtClean="0">
                <a:solidFill>
                  <a:srgbClr val="A50021"/>
                </a:solidFill>
              </a:rPr>
              <a:t>Interpolants</a:t>
            </a:r>
            <a:endParaRPr lang="en-US" dirty="0">
              <a:solidFill>
                <a:srgbClr val="A50021"/>
              </a:solidFill>
            </a:endParaRPr>
          </a:p>
          <a:p>
            <a:pPr lvl="1"/>
            <a:r>
              <a:rPr lang="en-US" dirty="0" smtClean="0"/>
              <a:t>Use as </a:t>
            </a:r>
            <a:r>
              <a:rPr lang="en-US" dirty="0" smtClean="0">
                <a:solidFill>
                  <a:srgbClr val="A50021"/>
                </a:solidFill>
              </a:rPr>
              <a:t>Synthesis Data Structure</a:t>
            </a:r>
          </a:p>
          <a:p>
            <a:r>
              <a:rPr lang="en-US" dirty="0" smtClean="0"/>
              <a:t>Property Directed Reachability</a:t>
            </a:r>
          </a:p>
          <a:p>
            <a:pPr lvl="1"/>
            <a:r>
              <a:rPr lang="en-US" dirty="0" smtClean="0"/>
              <a:t>Extension to </a:t>
            </a:r>
            <a:r>
              <a:rPr lang="en-US" dirty="0" smtClean="0">
                <a:solidFill>
                  <a:srgbClr val="A50021"/>
                </a:solidFill>
              </a:rPr>
              <a:t>Non-state Variables</a:t>
            </a:r>
            <a:endParaRPr lang="en-US" dirty="0">
              <a:solidFill>
                <a:srgbClr val="A5002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052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18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66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90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2494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7614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38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9662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0686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1710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734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957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758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1470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</a:t>
            </a:r>
            <a:r>
              <a:rPr lang="en-US" sz="4000" dirty="0" smtClean="0"/>
              <a:t>are the problems with the new approach?</a:t>
            </a:r>
            <a:endParaRPr lang="en-US" sz="4000" dirty="0"/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The </a:t>
            </a:r>
            <a:r>
              <a:rPr lang="en-US" sz="3600" dirty="0" smtClean="0">
                <a:solidFill>
                  <a:srgbClr val="7A0019"/>
                </a:solidFill>
              </a:rPr>
              <a:t>structure</a:t>
            </a:r>
            <a:r>
              <a:rPr lang="en-US" sz="3600" dirty="0" smtClean="0"/>
              <a:t> of the interpolants is relatively poor.</a:t>
            </a:r>
          </a:p>
          <a:p>
            <a:r>
              <a:rPr lang="en-US" sz="3600" dirty="0" smtClean="0"/>
              <a:t>Because of this, we use </a:t>
            </a:r>
            <a:r>
              <a:rPr lang="en-US" sz="3600" dirty="0" smtClean="0">
                <a:solidFill>
                  <a:srgbClr val="7A0019"/>
                </a:solidFill>
              </a:rPr>
              <a:t>support set size</a:t>
            </a:r>
            <a:r>
              <a:rPr lang="en-US" sz="3600" dirty="0" smtClean="0"/>
              <a:t> as our cost function.</a:t>
            </a:r>
          </a:p>
          <a:p>
            <a:pPr lvl="1"/>
            <a:r>
              <a:rPr lang="en-US" dirty="0" smtClean="0"/>
              <a:t>This can be a valid metric for </a:t>
            </a:r>
            <a:r>
              <a:rPr lang="en-US" dirty="0" smtClean="0">
                <a:solidFill>
                  <a:srgbClr val="7A0019"/>
                </a:solidFill>
              </a:rPr>
              <a:t>FPGAs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01000" cy="1143000"/>
          </a:xfrm>
        </p:spPr>
        <p:txBody>
          <a:bodyPr/>
          <a:lstStyle/>
          <a:p>
            <a:r>
              <a:rPr lang="en-US" sz="4000" dirty="0"/>
              <a:t>Reduction of </a:t>
            </a:r>
            <a:r>
              <a:rPr lang="en-US" sz="4000" dirty="0" err="1"/>
              <a:t>Interpolants</a:t>
            </a:r>
            <a:r>
              <a:rPr lang="en-US" sz="4000" dirty="0"/>
              <a:t> For Logic Synthesis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4765691"/>
              </p:ext>
            </p:extLst>
          </p:nvPr>
        </p:nvGraphicFramePr>
        <p:xfrm>
          <a:off x="1752600" y="1981200"/>
          <a:ext cx="567680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3239" name="Visio" r:id="rId3" imgW="3053524" imgH="1967684" progId="Visio.Drawing.11">
                  <p:embed/>
                </p:oleObj>
              </mc:Choice>
              <mc:Fallback>
                <p:oleObj name="Visio" r:id="rId3" imgW="3053524" imgH="19676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981200"/>
                        <a:ext cx="5676808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562600" y="2057400"/>
            <a:ext cx="1905000" cy="12192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1170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b="1" i="1" dirty="0">
                <a:solidFill>
                  <a:schemeClr val="tx1"/>
                </a:solidFill>
              </a:rPr>
              <a:t>I</a:t>
            </a:r>
            <a:r>
              <a:rPr lang="en-US" dirty="0"/>
              <a:t> Example</a:t>
            </a:r>
          </a:p>
        </p:txBody>
      </p:sp>
      <p:grpSp>
        <p:nvGrpSpPr>
          <p:cNvPr id="86" name="Group 85"/>
          <p:cNvGrpSpPr/>
          <p:nvPr/>
        </p:nvGrpSpPr>
        <p:grpSpPr>
          <a:xfrm>
            <a:off x="762000" y="2133600"/>
            <a:ext cx="7239000" cy="2635250"/>
            <a:chOff x="762000" y="2133600"/>
            <a:chExt cx="7239000" cy="2635250"/>
          </a:xfrm>
        </p:grpSpPr>
        <p:sp>
          <p:nvSpPr>
            <p:cNvPr id="83974" name="AutoShape 6"/>
            <p:cNvSpPr>
              <a:spLocks noChangeAspect="1" noChangeArrowheads="1" noTextEdit="1"/>
            </p:cNvSpPr>
            <p:nvPr/>
          </p:nvSpPr>
          <p:spPr bwMode="auto">
            <a:xfrm>
              <a:off x="762000" y="2133600"/>
              <a:ext cx="7239000" cy="2635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976" name="Rectangle 8"/>
            <p:cNvSpPr>
              <a:spLocks noChangeArrowheads="1"/>
            </p:cNvSpPr>
            <p:nvPr/>
          </p:nvSpPr>
          <p:spPr bwMode="auto">
            <a:xfrm>
              <a:off x="803275" y="2195513"/>
              <a:ext cx="101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83977" name="Rectangle 9"/>
            <p:cNvSpPr>
              <a:spLocks noChangeArrowheads="1"/>
            </p:cNvSpPr>
            <p:nvPr/>
          </p:nvSpPr>
          <p:spPr bwMode="auto">
            <a:xfrm>
              <a:off x="885825" y="2216150"/>
              <a:ext cx="228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83978" name="Rectangle 10"/>
            <p:cNvSpPr>
              <a:spLocks noChangeArrowheads="1"/>
            </p:cNvSpPr>
            <p:nvPr/>
          </p:nvSpPr>
          <p:spPr bwMode="auto">
            <a:xfrm>
              <a:off x="1111250" y="2216150"/>
              <a:ext cx="249238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83979" name="Rectangle 11"/>
            <p:cNvSpPr>
              <a:spLocks noChangeArrowheads="1"/>
            </p:cNvSpPr>
            <p:nvPr/>
          </p:nvSpPr>
          <p:spPr bwMode="auto">
            <a:xfrm>
              <a:off x="1357313" y="2216150"/>
              <a:ext cx="1841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3980" name="Rectangle 12"/>
            <p:cNvSpPr>
              <a:spLocks noChangeArrowheads="1"/>
            </p:cNvSpPr>
            <p:nvPr/>
          </p:nvSpPr>
          <p:spPr bwMode="auto">
            <a:xfrm>
              <a:off x="1543050" y="2216150"/>
              <a:ext cx="211138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83981" name="Rectangle 13"/>
            <p:cNvSpPr>
              <a:spLocks noChangeArrowheads="1"/>
            </p:cNvSpPr>
            <p:nvPr/>
          </p:nvSpPr>
          <p:spPr bwMode="auto">
            <a:xfrm>
              <a:off x="1747838" y="2216150"/>
              <a:ext cx="24923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83982" name="Rectangle 14"/>
            <p:cNvSpPr>
              <a:spLocks noChangeArrowheads="1"/>
            </p:cNvSpPr>
            <p:nvPr/>
          </p:nvSpPr>
          <p:spPr bwMode="auto">
            <a:xfrm>
              <a:off x="1993900" y="2216150"/>
              <a:ext cx="1524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83983" name="Rectangle 15"/>
            <p:cNvSpPr>
              <a:spLocks noChangeArrowheads="1"/>
            </p:cNvSpPr>
            <p:nvPr/>
          </p:nvSpPr>
          <p:spPr bwMode="auto">
            <a:xfrm>
              <a:off x="2159000" y="2195513"/>
              <a:ext cx="2032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83984" name="Rectangle 16"/>
            <p:cNvSpPr>
              <a:spLocks noChangeArrowheads="1"/>
            </p:cNvSpPr>
            <p:nvPr/>
          </p:nvSpPr>
          <p:spPr bwMode="auto">
            <a:xfrm>
              <a:off x="2363788" y="2216150"/>
              <a:ext cx="1841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3985" name="Rectangle 17"/>
            <p:cNvSpPr>
              <a:spLocks noChangeArrowheads="1"/>
            </p:cNvSpPr>
            <p:nvPr/>
          </p:nvSpPr>
          <p:spPr bwMode="auto">
            <a:xfrm>
              <a:off x="2528888" y="2216150"/>
              <a:ext cx="228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83986" name="Rectangle 18"/>
            <p:cNvSpPr>
              <a:spLocks noChangeArrowheads="1"/>
            </p:cNvSpPr>
            <p:nvPr/>
          </p:nvSpPr>
          <p:spPr bwMode="auto">
            <a:xfrm>
              <a:off x="2754313" y="2216150"/>
              <a:ext cx="24923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83987" name="Rectangle 19"/>
            <p:cNvSpPr>
              <a:spLocks noChangeArrowheads="1"/>
            </p:cNvSpPr>
            <p:nvPr/>
          </p:nvSpPr>
          <p:spPr bwMode="auto">
            <a:xfrm>
              <a:off x="3021013" y="2216150"/>
              <a:ext cx="1841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3988" name="Rectangle 20"/>
            <p:cNvSpPr>
              <a:spLocks noChangeArrowheads="1"/>
            </p:cNvSpPr>
            <p:nvPr/>
          </p:nvSpPr>
          <p:spPr bwMode="auto">
            <a:xfrm>
              <a:off x="3186113" y="2216150"/>
              <a:ext cx="21113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83989" name="Rectangle 21"/>
            <p:cNvSpPr>
              <a:spLocks noChangeArrowheads="1"/>
            </p:cNvSpPr>
            <p:nvPr/>
          </p:nvSpPr>
          <p:spPr bwMode="auto">
            <a:xfrm>
              <a:off x="3411538" y="2216150"/>
              <a:ext cx="24923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83990" name="Rectangle 22"/>
            <p:cNvSpPr>
              <a:spLocks noChangeArrowheads="1"/>
            </p:cNvSpPr>
            <p:nvPr/>
          </p:nvSpPr>
          <p:spPr bwMode="auto">
            <a:xfrm>
              <a:off x="3657600" y="2216150"/>
              <a:ext cx="1524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83991" name="Rectangle 23"/>
            <p:cNvSpPr>
              <a:spLocks noChangeArrowheads="1"/>
            </p:cNvSpPr>
            <p:nvPr/>
          </p:nvSpPr>
          <p:spPr bwMode="auto">
            <a:xfrm>
              <a:off x="3802063" y="2195513"/>
              <a:ext cx="2032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83992" name="Rectangle 24"/>
            <p:cNvSpPr>
              <a:spLocks noChangeArrowheads="1"/>
            </p:cNvSpPr>
            <p:nvPr/>
          </p:nvSpPr>
          <p:spPr bwMode="auto">
            <a:xfrm>
              <a:off x="4006850" y="2216150"/>
              <a:ext cx="1524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sp>
          <p:nvSpPr>
            <p:cNvPr id="83993" name="Rectangle 25"/>
            <p:cNvSpPr>
              <a:spLocks noChangeArrowheads="1"/>
            </p:cNvSpPr>
            <p:nvPr/>
          </p:nvSpPr>
          <p:spPr bwMode="auto">
            <a:xfrm>
              <a:off x="4151313" y="2216150"/>
              <a:ext cx="24923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83994" name="Rectangle 26"/>
            <p:cNvSpPr>
              <a:spLocks noChangeArrowheads="1"/>
            </p:cNvSpPr>
            <p:nvPr/>
          </p:nvSpPr>
          <p:spPr bwMode="auto">
            <a:xfrm>
              <a:off x="4397375" y="2216150"/>
              <a:ext cx="134938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83995" name="Rectangle 27"/>
            <p:cNvSpPr>
              <a:spLocks noChangeArrowheads="1"/>
            </p:cNvSpPr>
            <p:nvPr/>
          </p:nvSpPr>
          <p:spPr bwMode="auto">
            <a:xfrm>
              <a:off x="4541838" y="2195513"/>
              <a:ext cx="2032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83996" name="Rectangle 28"/>
            <p:cNvSpPr>
              <a:spLocks noChangeArrowheads="1"/>
            </p:cNvSpPr>
            <p:nvPr/>
          </p:nvSpPr>
          <p:spPr bwMode="auto">
            <a:xfrm>
              <a:off x="4725988" y="2216150"/>
              <a:ext cx="1841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3997" name="Rectangle 29"/>
            <p:cNvSpPr>
              <a:spLocks noChangeArrowheads="1"/>
            </p:cNvSpPr>
            <p:nvPr/>
          </p:nvSpPr>
          <p:spPr bwMode="auto">
            <a:xfrm>
              <a:off x="4911725" y="2216150"/>
              <a:ext cx="228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83998" name="Rectangle 30"/>
            <p:cNvSpPr>
              <a:spLocks noChangeArrowheads="1"/>
            </p:cNvSpPr>
            <p:nvPr/>
          </p:nvSpPr>
          <p:spPr bwMode="auto">
            <a:xfrm>
              <a:off x="5137150" y="2216150"/>
              <a:ext cx="249238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83999" name="Rectangle 31"/>
            <p:cNvSpPr>
              <a:spLocks noChangeArrowheads="1"/>
            </p:cNvSpPr>
            <p:nvPr/>
          </p:nvSpPr>
          <p:spPr bwMode="auto">
            <a:xfrm>
              <a:off x="5383213" y="2216150"/>
              <a:ext cx="13493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84000" name="Rectangle 32"/>
            <p:cNvSpPr>
              <a:spLocks noChangeArrowheads="1"/>
            </p:cNvSpPr>
            <p:nvPr/>
          </p:nvSpPr>
          <p:spPr bwMode="auto">
            <a:xfrm>
              <a:off x="5527675" y="2195513"/>
              <a:ext cx="2032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84001" name="Rectangle 33"/>
            <p:cNvSpPr>
              <a:spLocks noChangeArrowheads="1"/>
            </p:cNvSpPr>
            <p:nvPr/>
          </p:nvSpPr>
          <p:spPr bwMode="auto">
            <a:xfrm>
              <a:off x="5732463" y="2216150"/>
              <a:ext cx="1841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4002" name="Rectangle 34"/>
            <p:cNvSpPr>
              <a:spLocks noChangeArrowheads="1"/>
            </p:cNvSpPr>
            <p:nvPr/>
          </p:nvSpPr>
          <p:spPr bwMode="auto">
            <a:xfrm>
              <a:off x="5897563" y="2216150"/>
              <a:ext cx="1524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84003" name="Rectangle 35"/>
            <p:cNvSpPr>
              <a:spLocks noChangeArrowheads="1"/>
            </p:cNvSpPr>
            <p:nvPr/>
          </p:nvSpPr>
          <p:spPr bwMode="auto">
            <a:xfrm>
              <a:off x="6061075" y="2195513"/>
              <a:ext cx="101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84004" name="Rectangle 36"/>
            <p:cNvSpPr>
              <a:spLocks noChangeArrowheads="1"/>
            </p:cNvSpPr>
            <p:nvPr/>
          </p:nvSpPr>
          <p:spPr bwMode="auto">
            <a:xfrm>
              <a:off x="6164263" y="2195513"/>
              <a:ext cx="101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005" name="Rectangle 37"/>
            <p:cNvSpPr>
              <a:spLocks noChangeArrowheads="1"/>
            </p:cNvSpPr>
            <p:nvPr/>
          </p:nvSpPr>
          <p:spPr bwMode="auto">
            <a:xfrm>
              <a:off x="6265863" y="2216150"/>
              <a:ext cx="1524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  <a:latin typeface="Times New Roman" pitchFamily="18" charset="0"/>
                </a:rPr>
                <a:t>d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006" name="Rectangle 38"/>
            <p:cNvSpPr>
              <a:spLocks noChangeArrowheads="1"/>
            </p:cNvSpPr>
            <p:nvPr/>
          </p:nvSpPr>
          <p:spPr bwMode="auto">
            <a:xfrm>
              <a:off x="6492875" y="2216150"/>
              <a:ext cx="173038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  <a:latin typeface="Times New Roman" pitchFamily="18" charset="0"/>
                </a:rPr>
                <a:t>+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007" name="Rectangle 39"/>
            <p:cNvSpPr>
              <a:spLocks noChangeArrowheads="1"/>
            </p:cNvSpPr>
            <p:nvPr/>
          </p:nvSpPr>
          <p:spPr bwMode="auto">
            <a:xfrm>
              <a:off x="6738938" y="2216150"/>
              <a:ext cx="31908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  <a:latin typeface="Times New Roman" pitchFamily="18" charset="0"/>
                </a:rPr>
                <a:t>¬c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008" name="Rectangle 40"/>
            <p:cNvSpPr>
              <a:spLocks noChangeArrowheads="1"/>
            </p:cNvSpPr>
            <p:nvPr/>
          </p:nvSpPr>
          <p:spPr bwMode="auto">
            <a:xfrm>
              <a:off x="7046913" y="2195513"/>
              <a:ext cx="2032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Times New Roman" pitchFamily="18" charset="0"/>
                </a:rPr>
                <a:t>)(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009" name="Rectangle 41"/>
            <p:cNvSpPr>
              <a:spLocks noChangeArrowheads="1"/>
            </p:cNvSpPr>
            <p:nvPr/>
          </p:nvSpPr>
          <p:spPr bwMode="auto">
            <a:xfrm>
              <a:off x="7253288" y="2216150"/>
              <a:ext cx="228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  <a:latin typeface="Times New Roman" pitchFamily="18" charset="0"/>
                </a:rPr>
                <a:t>a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010" name="Rectangle 42"/>
            <p:cNvSpPr>
              <a:spLocks noChangeArrowheads="1"/>
            </p:cNvSpPr>
            <p:nvPr/>
          </p:nvSpPr>
          <p:spPr bwMode="auto">
            <a:xfrm>
              <a:off x="7478713" y="2216150"/>
              <a:ext cx="24923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  <a:latin typeface="Times New Roman" pitchFamily="18" charset="0"/>
                </a:rPr>
                <a:t>+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011" name="Rectangle 43"/>
            <p:cNvSpPr>
              <a:spLocks noChangeArrowheads="1"/>
            </p:cNvSpPr>
            <p:nvPr/>
          </p:nvSpPr>
          <p:spPr bwMode="auto">
            <a:xfrm>
              <a:off x="7724775" y="2216150"/>
              <a:ext cx="1524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  <a:latin typeface="Times New Roman" pitchFamily="18" charset="0"/>
                </a:rPr>
                <a:t>b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012" name="Rectangle 44"/>
            <p:cNvSpPr>
              <a:spLocks noChangeArrowheads="1"/>
            </p:cNvSpPr>
            <p:nvPr/>
          </p:nvSpPr>
          <p:spPr bwMode="auto">
            <a:xfrm>
              <a:off x="7869238" y="2195513"/>
              <a:ext cx="101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4013" name="Rectangle 45"/>
            <p:cNvSpPr>
              <a:spLocks noChangeArrowheads="1"/>
            </p:cNvSpPr>
            <p:nvPr/>
          </p:nvSpPr>
          <p:spPr bwMode="auto">
            <a:xfrm>
              <a:off x="4622800" y="3386138"/>
              <a:ext cx="101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84014" name="Rectangle 46"/>
            <p:cNvSpPr>
              <a:spLocks noChangeArrowheads="1"/>
            </p:cNvSpPr>
            <p:nvPr/>
          </p:nvSpPr>
          <p:spPr bwMode="auto">
            <a:xfrm>
              <a:off x="4725988" y="3406775"/>
              <a:ext cx="134937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84015" name="Rectangle 47"/>
            <p:cNvSpPr>
              <a:spLocks noChangeArrowheads="1"/>
            </p:cNvSpPr>
            <p:nvPr/>
          </p:nvSpPr>
          <p:spPr bwMode="auto">
            <a:xfrm>
              <a:off x="4870450" y="3386138"/>
              <a:ext cx="14224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Times New Roman" pitchFamily="18" charset="0"/>
                </a:rPr>
                <a:t>)                (</a:t>
              </a:r>
              <a:endParaRPr lang="en-US" dirty="0"/>
            </a:p>
          </p:txBody>
        </p:sp>
        <p:sp>
          <p:nvSpPr>
            <p:cNvPr id="84016" name="Rectangle 48"/>
            <p:cNvSpPr>
              <a:spLocks noChangeArrowheads="1"/>
            </p:cNvSpPr>
            <p:nvPr/>
          </p:nvSpPr>
          <p:spPr bwMode="auto">
            <a:xfrm>
              <a:off x="6265863" y="3406775"/>
              <a:ext cx="18415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00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4017" name="Rectangle 49"/>
            <p:cNvSpPr>
              <a:spLocks noChangeArrowheads="1"/>
            </p:cNvSpPr>
            <p:nvPr/>
          </p:nvSpPr>
          <p:spPr bwMode="auto">
            <a:xfrm>
              <a:off x="6451600" y="3406775"/>
              <a:ext cx="134938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84018" name="Rectangle 50"/>
            <p:cNvSpPr>
              <a:spLocks noChangeArrowheads="1"/>
            </p:cNvSpPr>
            <p:nvPr/>
          </p:nvSpPr>
          <p:spPr bwMode="auto">
            <a:xfrm>
              <a:off x="6575425" y="3386138"/>
              <a:ext cx="1016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84019" name="Rectangle 51"/>
            <p:cNvSpPr>
              <a:spLocks noChangeArrowheads="1"/>
            </p:cNvSpPr>
            <p:nvPr/>
          </p:nvSpPr>
          <p:spPr bwMode="auto">
            <a:xfrm>
              <a:off x="5527675" y="4349750"/>
              <a:ext cx="279400" cy="365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Times New Roman" pitchFamily="18" charset="0"/>
                </a:rPr>
                <a:t>( )</a:t>
              </a:r>
              <a:endParaRPr lang="en-US" dirty="0"/>
            </a:p>
          </p:txBody>
        </p:sp>
        <p:sp>
          <p:nvSpPr>
            <p:cNvPr id="84020" name="Line 52"/>
            <p:cNvSpPr>
              <a:spLocks noChangeShapeType="1"/>
            </p:cNvSpPr>
            <p:nvPr/>
          </p:nvSpPr>
          <p:spPr bwMode="auto">
            <a:xfrm>
              <a:off x="4283075" y="2587625"/>
              <a:ext cx="393700" cy="78740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021" name="Line 53"/>
            <p:cNvSpPr>
              <a:spLocks noChangeShapeType="1"/>
            </p:cNvSpPr>
            <p:nvPr/>
          </p:nvSpPr>
          <p:spPr bwMode="auto">
            <a:xfrm flipH="1">
              <a:off x="4875213" y="2587625"/>
              <a:ext cx="393700" cy="78740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022" name="Line 54"/>
            <p:cNvSpPr>
              <a:spLocks noChangeShapeType="1"/>
            </p:cNvSpPr>
            <p:nvPr/>
          </p:nvSpPr>
          <p:spPr bwMode="auto">
            <a:xfrm flipH="1" flipV="1">
              <a:off x="6057900" y="2587625"/>
              <a:ext cx="196850" cy="78740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023" name="Line 55"/>
            <p:cNvSpPr>
              <a:spLocks noChangeShapeType="1"/>
            </p:cNvSpPr>
            <p:nvPr/>
          </p:nvSpPr>
          <p:spPr bwMode="auto">
            <a:xfrm flipH="1">
              <a:off x="6453188" y="2587625"/>
              <a:ext cx="393700" cy="78740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024" name="Line 56"/>
            <p:cNvSpPr>
              <a:spLocks noChangeShapeType="1"/>
            </p:cNvSpPr>
            <p:nvPr/>
          </p:nvSpPr>
          <p:spPr bwMode="auto">
            <a:xfrm>
              <a:off x="4875213" y="3770313"/>
              <a:ext cx="592137" cy="59055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4025" name="Line 57"/>
            <p:cNvSpPr>
              <a:spLocks noChangeShapeType="1"/>
            </p:cNvSpPr>
            <p:nvPr/>
          </p:nvSpPr>
          <p:spPr bwMode="auto">
            <a:xfrm flipH="1">
              <a:off x="5861050" y="3770313"/>
              <a:ext cx="592138" cy="590550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4114800" y="1524000"/>
            <a:ext cx="1587500" cy="4491038"/>
            <a:chOff x="1644650" y="3497262"/>
            <a:chExt cx="1587500" cy="4491038"/>
          </a:xfrm>
        </p:grpSpPr>
        <p:sp>
          <p:nvSpPr>
            <p:cNvPr id="56" name="Freeform 42"/>
            <p:cNvSpPr>
              <a:spLocks noEditPoints="1"/>
            </p:cNvSpPr>
            <p:nvPr/>
          </p:nvSpPr>
          <p:spPr bwMode="auto">
            <a:xfrm>
              <a:off x="2314575" y="5238750"/>
              <a:ext cx="260350" cy="1044575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64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3" y="658"/>
                </a:cxn>
                <a:cxn ang="0">
                  <a:pos x="83" y="329"/>
                </a:cxn>
              </a:cxnLst>
              <a:rect l="0" t="0" r="r" b="b"/>
              <a:pathLst>
                <a:path w="164" h="658">
                  <a:moveTo>
                    <a:pt x="164" y="0"/>
                  </a:moveTo>
                  <a:lnTo>
                    <a:pt x="164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3" y="658"/>
                  </a:moveTo>
                  <a:lnTo>
                    <a:pt x="83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7" name="Freeform 43"/>
            <p:cNvSpPr>
              <a:spLocks/>
            </p:cNvSpPr>
            <p:nvPr/>
          </p:nvSpPr>
          <p:spPr bwMode="auto">
            <a:xfrm>
              <a:off x="2184400" y="5421312"/>
              <a:ext cx="522288" cy="679450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4"/>
                    <a:pt x="272" y="417"/>
                    <a:pt x="182" y="472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Freeform 44"/>
            <p:cNvSpPr>
              <a:spLocks/>
            </p:cNvSpPr>
            <p:nvPr/>
          </p:nvSpPr>
          <p:spPr bwMode="auto">
            <a:xfrm>
              <a:off x="2184400" y="5421312"/>
              <a:ext cx="522288" cy="679450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4"/>
                    <a:pt x="272" y="417"/>
                    <a:pt x="182" y="472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9" name="Freeform 45"/>
            <p:cNvSpPr>
              <a:spLocks/>
            </p:cNvSpPr>
            <p:nvPr/>
          </p:nvSpPr>
          <p:spPr bwMode="auto">
            <a:xfrm>
              <a:off x="2184400" y="5421312"/>
              <a:ext cx="522288" cy="679450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291"/>
                </a:cxn>
                <a:cxn ang="0">
                  <a:pos x="182" y="472"/>
                </a:cxn>
                <a:cxn ang="0">
                  <a:pos x="0" y="291"/>
                </a:cxn>
                <a:cxn ang="0">
                  <a:pos x="0" y="291"/>
                </a:cxn>
              </a:cxnLst>
              <a:rect l="0" t="0" r="r" b="b"/>
              <a:pathLst>
                <a:path w="363" h="472">
                  <a:moveTo>
                    <a:pt x="0" y="291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291"/>
                  </a:lnTo>
                  <a:cubicBezTo>
                    <a:pt x="363" y="391"/>
                    <a:pt x="282" y="472"/>
                    <a:pt x="182" y="472"/>
                  </a:cubicBezTo>
                  <a:cubicBezTo>
                    <a:pt x="82" y="472"/>
                    <a:pt x="0" y="3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0" name="Freeform 46"/>
            <p:cNvSpPr>
              <a:spLocks/>
            </p:cNvSpPr>
            <p:nvPr/>
          </p:nvSpPr>
          <p:spPr bwMode="auto">
            <a:xfrm>
              <a:off x="2184400" y="5421312"/>
              <a:ext cx="522288" cy="679450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291"/>
                </a:cxn>
                <a:cxn ang="0">
                  <a:pos x="182" y="472"/>
                </a:cxn>
                <a:cxn ang="0">
                  <a:pos x="0" y="291"/>
                </a:cxn>
                <a:cxn ang="0">
                  <a:pos x="0" y="291"/>
                </a:cxn>
              </a:cxnLst>
              <a:rect l="0" t="0" r="r" b="b"/>
              <a:pathLst>
                <a:path w="363" h="472">
                  <a:moveTo>
                    <a:pt x="0" y="291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291"/>
                  </a:lnTo>
                  <a:cubicBezTo>
                    <a:pt x="363" y="391"/>
                    <a:pt x="282" y="472"/>
                    <a:pt x="182" y="472"/>
                  </a:cubicBezTo>
                  <a:cubicBezTo>
                    <a:pt x="82" y="472"/>
                    <a:pt x="0" y="3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1" name="Freeform 47"/>
            <p:cNvSpPr>
              <a:spLocks noEditPoints="1"/>
            </p:cNvSpPr>
            <p:nvPr/>
          </p:nvSpPr>
          <p:spPr bwMode="auto">
            <a:xfrm>
              <a:off x="2454275" y="6588125"/>
              <a:ext cx="260350" cy="104298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64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3" y="657"/>
                </a:cxn>
                <a:cxn ang="0">
                  <a:pos x="83" y="329"/>
                </a:cxn>
              </a:cxnLst>
              <a:rect l="0" t="0" r="r" b="b"/>
              <a:pathLst>
                <a:path w="164" h="657">
                  <a:moveTo>
                    <a:pt x="164" y="0"/>
                  </a:moveTo>
                  <a:lnTo>
                    <a:pt x="164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3" y="657"/>
                  </a:moveTo>
                  <a:lnTo>
                    <a:pt x="83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2" name="Freeform 48"/>
            <p:cNvSpPr>
              <a:spLocks/>
            </p:cNvSpPr>
            <p:nvPr/>
          </p:nvSpPr>
          <p:spPr bwMode="auto">
            <a:xfrm>
              <a:off x="2324100" y="6770687"/>
              <a:ext cx="522288" cy="677863"/>
            </a:xfrm>
            <a:custGeom>
              <a:avLst/>
              <a:gdLst/>
              <a:ahLst/>
              <a:cxnLst>
                <a:cxn ang="0">
                  <a:pos x="182" y="471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141"/>
                </a:cxn>
                <a:cxn ang="0">
                  <a:pos x="182" y="471"/>
                </a:cxn>
              </a:cxnLst>
              <a:rect l="0" t="0" r="r" b="b"/>
              <a:pathLst>
                <a:path w="363" h="471">
                  <a:moveTo>
                    <a:pt x="182" y="471"/>
                  </a:moveTo>
                  <a:cubicBezTo>
                    <a:pt x="92" y="415"/>
                    <a:pt x="25" y="292"/>
                    <a:pt x="0" y="141"/>
                  </a:cubicBezTo>
                  <a:lnTo>
                    <a:pt x="0" y="141"/>
                  </a:lnTo>
                  <a:lnTo>
                    <a:pt x="0" y="0"/>
                  </a:lnTo>
                  <a:cubicBezTo>
                    <a:pt x="115" y="87"/>
                    <a:pt x="248" y="87"/>
                    <a:pt x="363" y="0"/>
                  </a:cubicBezTo>
                  <a:lnTo>
                    <a:pt x="363" y="141"/>
                  </a:lnTo>
                  <a:cubicBezTo>
                    <a:pt x="339" y="293"/>
                    <a:pt x="271" y="416"/>
                    <a:pt x="182" y="471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3" name="Freeform 49"/>
            <p:cNvSpPr>
              <a:spLocks/>
            </p:cNvSpPr>
            <p:nvPr/>
          </p:nvSpPr>
          <p:spPr bwMode="auto">
            <a:xfrm>
              <a:off x="2324100" y="6770687"/>
              <a:ext cx="522288" cy="677863"/>
            </a:xfrm>
            <a:custGeom>
              <a:avLst/>
              <a:gdLst/>
              <a:ahLst/>
              <a:cxnLst>
                <a:cxn ang="0">
                  <a:pos x="182" y="471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141"/>
                </a:cxn>
                <a:cxn ang="0">
                  <a:pos x="182" y="471"/>
                </a:cxn>
              </a:cxnLst>
              <a:rect l="0" t="0" r="r" b="b"/>
              <a:pathLst>
                <a:path w="363" h="471">
                  <a:moveTo>
                    <a:pt x="182" y="471"/>
                  </a:moveTo>
                  <a:cubicBezTo>
                    <a:pt x="92" y="415"/>
                    <a:pt x="25" y="292"/>
                    <a:pt x="0" y="141"/>
                  </a:cubicBezTo>
                  <a:lnTo>
                    <a:pt x="0" y="141"/>
                  </a:lnTo>
                  <a:lnTo>
                    <a:pt x="0" y="0"/>
                  </a:lnTo>
                  <a:cubicBezTo>
                    <a:pt x="115" y="87"/>
                    <a:pt x="248" y="87"/>
                    <a:pt x="363" y="0"/>
                  </a:cubicBezTo>
                  <a:lnTo>
                    <a:pt x="363" y="141"/>
                  </a:lnTo>
                  <a:cubicBezTo>
                    <a:pt x="339" y="293"/>
                    <a:pt x="271" y="416"/>
                    <a:pt x="182" y="471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4" name="Freeform 50"/>
            <p:cNvSpPr>
              <a:spLocks/>
            </p:cNvSpPr>
            <p:nvPr/>
          </p:nvSpPr>
          <p:spPr bwMode="auto">
            <a:xfrm>
              <a:off x="2324100" y="6770687"/>
              <a:ext cx="522288" cy="677863"/>
            </a:xfrm>
            <a:custGeom>
              <a:avLst/>
              <a:gdLst/>
              <a:ahLst/>
              <a:cxnLst>
                <a:cxn ang="0">
                  <a:pos x="0" y="290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290"/>
                </a:cxn>
                <a:cxn ang="0">
                  <a:pos x="182" y="471"/>
                </a:cxn>
                <a:cxn ang="0">
                  <a:pos x="0" y="290"/>
                </a:cxn>
                <a:cxn ang="0">
                  <a:pos x="0" y="290"/>
                </a:cxn>
              </a:cxnLst>
              <a:rect l="0" t="0" r="r" b="b"/>
              <a:pathLst>
                <a:path w="363" h="471">
                  <a:moveTo>
                    <a:pt x="0" y="290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290"/>
                  </a:lnTo>
                  <a:cubicBezTo>
                    <a:pt x="363" y="390"/>
                    <a:pt x="282" y="471"/>
                    <a:pt x="182" y="471"/>
                  </a:cubicBezTo>
                  <a:cubicBezTo>
                    <a:pt x="81" y="471"/>
                    <a:pt x="0" y="3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5" name="Freeform 51"/>
            <p:cNvSpPr>
              <a:spLocks/>
            </p:cNvSpPr>
            <p:nvPr/>
          </p:nvSpPr>
          <p:spPr bwMode="auto">
            <a:xfrm>
              <a:off x="2324100" y="6770687"/>
              <a:ext cx="522288" cy="677863"/>
            </a:xfrm>
            <a:custGeom>
              <a:avLst/>
              <a:gdLst/>
              <a:ahLst/>
              <a:cxnLst>
                <a:cxn ang="0">
                  <a:pos x="0" y="290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290"/>
                </a:cxn>
                <a:cxn ang="0">
                  <a:pos x="182" y="471"/>
                </a:cxn>
                <a:cxn ang="0">
                  <a:pos x="0" y="290"/>
                </a:cxn>
                <a:cxn ang="0">
                  <a:pos x="0" y="290"/>
                </a:cxn>
              </a:cxnLst>
              <a:rect l="0" t="0" r="r" b="b"/>
              <a:pathLst>
                <a:path w="363" h="471">
                  <a:moveTo>
                    <a:pt x="0" y="290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290"/>
                  </a:lnTo>
                  <a:cubicBezTo>
                    <a:pt x="363" y="390"/>
                    <a:pt x="282" y="471"/>
                    <a:pt x="182" y="471"/>
                  </a:cubicBezTo>
                  <a:cubicBezTo>
                    <a:pt x="81" y="471"/>
                    <a:pt x="0" y="3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6" name="Freeform 52"/>
            <p:cNvSpPr>
              <a:spLocks noEditPoints="1"/>
            </p:cNvSpPr>
            <p:nvPr/>
          </p:nvSpPr>
          <p:spPr bwMode="auto">
            <a:xfrm>
              <a:off x="1776413" y="4108450"/>
              <a:ext cx="261937" cy="1044575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165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2" y="658"/>
                </a:cxn>
                <a:cxn ang="0">
                  <a:pos x="82" y="329"/>
                </a:cxn>
              </a:cxnLst>
              <a:rect l="0" t="0" r="r" b="b"/>
              <a:pathLst>
                <a:path w="165" h="658">
                  <a:moveTo>
                    <a:pt x="165" y="0"/>
                  </a:moveTo>
                  <a:lnTo>
                    <a:pt x="165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2" y="658"/>
                  </a:moveTo>
                  <a:lnTo>
                    <a:pt x="82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7" name="Freeform 53"/>
            <p:cNvSpPr>
              <a:spLocks/>
            </p:cNvSpPr>
            <p:nvPr/>
          </p:nvSpPr>
          <p:spPr bwMode="auto">
            <a:xfrm>
              <a:off x="1644650" y="4291012"/>
              <a:ext cx="522288" cy="679450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2" y="417"/>
                    <a:pt x="182" y="472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8" name="Freeform 54"/>
            <p:cNvSpPr>
              <a:spLocks/>
            </p:cNvSpPr>
            <p:nvPr/>
          </p:nvSpPr>
          <p:spPr bwMode="auto">
            <a:xfrm>
              <a:off x="1644650" y="4291012"/>
              <a:ext cx="522288" cy="679450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2" y="417"/>
                    <a:pt x="182" y="472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69" name="Freeform 55"/>
            <p:cNvSpPr>
              <a:spLocks noEditPoints="1"/>
            </p:cNvSpPr>
            <p:nvPr/>
          </p:nvSpPr>
          <p:spPr bwMode="auto">
            <a:xfrm>
              <a:off x="2819400" y="4108450"/>
              <a:ext cx="261938" cy="1044575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165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3" y="658"/>
                </a:cxn>
                <a:cxn ang="0">
                  <a:pos x="83" y="329"/>
                </a:cxn>
              </a:cxnLst>
              <a:rect l="0" t="0" r="r" b="b"/>
              <a:pathLst>
                <a:path w="165" h="658">
                  <a:moveTo>
                    <a:pt x="165" y="0"/>
                  </a:moveTo>
                  <a:lnTo>
                    <a:pt x="165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3" y="658"/>
                  </a:moveTo>
                  <a:lnTo>
                    <a:pt x="83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0" name="Freeform 56"/>
            <p:cNvSpPr>
              <a:spLocks/>
            </p:cNvSpPr>
            <p:nvPr/>
          </p:nvSpPr>
          <p:spPr bwMode="auto">
            <a:xfrm>
              <a:off x="2689225" y="4291012"/>
              <a:ext cx="522288" cy="679450"/>
            </a:xfrm>
            <a:custGeom>
              <a:avLst/>
              <a:gdLst/>
              <a:ahLst/>
              <a:cxnLst>
                <a:cxn ang="0">
                  <a:pos x="181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1" y="472"/>
                </a:cxn>
              </a:cxnLst>
              <a:rect l="0" t="0" r="r" b="b"/>
              <a:pathLst>
                <a:path w="363" h="472">
                  <a:moveTo>
                    <a:pt x="181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1" y="417"/>
                    <a:pt x="181" y="472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1" name="Freeform 57"/>
            <p:cNvSpPr>
              <a:spLocks/>
            </p:cNvSpPr>
            <p:nvPr/>
          </p:nvSpPr>
          <p:spPr bwMode="auto">
            <a:xfrm>
              <a:off x="2689225" y="4291012"/>
              <a:ext cx="522288" cy="679450"/>
            </a:xfrm>
            <a:custGeom>
              <a:avLst/>
              <a:gdLst/>
              <a:ahLst/>
              <a:cxnLst>
                <a:cxn ang="0">
                  <a:pos x="181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1" y="472"/>
                </a:cxn>
              </a:cxnLst>
              <a:rect l="0" t="0" r="r" b="b"/>
              <a:pathLst>
                <a:path w="363" h="472">
                  <a:moveTo>
                    <a:pt x="181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1" y="417"/>
                    <a:pt x="181" y="472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2" name="Rectangle 58"/>
            <p:cNvSpPr>
              <a:spLocks noChangeArrowheads="1"/>
            </p:cNvSpPr>
            <p:nvPr/>
          </p:nvSpPr>
          <p:spPr bwMode="auto">
            <a:xfrm>
              <a:off x="1655763" y="3497262"/>
              <a:ext cx="1541462" cy="41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700" b="1" i="1" dirty="0">
                  <a:solidFill>
                    <a:srgbClr val="000000"/>
                  </a:solidFill>
                  <a:latin typeface="Times New Roman" pitchFamily="18" charset="0"/>
                </a:rPr>
                <a:t>a  c     ¬a c</a:t>
              </a:r>
              <a:endParaRPr lang="en-US" dirty="0"/>
            </a:p>
          </p:txBody>
        </p:sp>
        <p:sp>
          <p:nvSpPr>
            <p:cNvPr id="73" name="Line 59"/>
            <p:cNvSpPr>
              <a:spLocks noChangeShapeType="1"/>
            </p:cNvSpPr>
            <p:nvPr/>
          </p:nvSpPr>
          <p:spPr bwMode="auto">
            <a:xfrm>
              <a:off x="1731963" y="3848100"/>
              <a:ext cx="44450" cy="26035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4" name="Line 60"/>
            <p:cNvSpPr>
              <a:spLocks noChangeShapeType="1"/>
            </p:cNvSpPr>
            <p:nvPr/>
          </p:nvSpPr>
          <p:spPr bwMode="auto">
            <a:xfrm flipV="1">
              <a:off x="2038350" y="3848100"/>
              <a:ext cx="42863" cy="26035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5" name="Line 61"/>
            <p:cNvSpPr>
              <a:spLocks noChangeShapeType="1"/>
            </p:cNvSpPr>
            <p:nvPr/>
          </p:nvSpPr>
          <p:spPr bwMode="auto">
            <a:xfrm flipV="1">
              <a:off x="2819400" y="3848100"/>
              <a:ext cx="44450" cy="26035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6" name="Line 62"/>
            <p:cNvSpPr>
              <a:spLocks noChangeShapeType="1"/>
            </p:cNvSpPr>
            <p:nvPr/>
          </p:nvSpPr>
          <p:spPr bwMode="auto">
            <a:xfrm flipV="1">
              <a:off x="3081338" y="3848100"/>
              <a:ext cx="42862" cy="26035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7" name="Line 63"/>
            <p:cNvSpPr>
              <a:spLocks noChangeShapeType="1"/>
            </p:cNvSpPr>
            <p:nvPr/>
          </p:nvSpPr>
          <p:spPr bwMode="auto">
            <a:xfrm>
              <a:off x="1906588" y="5153025"/>
              <a:ext cx="407987" cy="85725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8" name="Line 64"/>
            <p:cNvSpPr>
              <a:spLocks noChangeShapeType="1"/>
            </p:cNvSpPr>
            <p:nvPr/>
          </p:nvSpPr>
          <p:spPr bwMode="auto">
            <a:xfrm flipH="1">
              <a:off x="2574925" y="5153025"/>
              <a:ext cx="376238" cy="85725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79" name="Rectangle 65"/>
            <p:cNvSpPr>
              <a:spLocks noChangeArrowheads="1"/>
            </p:cNvSpPr>
            <p:nvPr/>
          </p:nvSpPr>
          <p:spPr bwMode="auto">
            <a:xfrm>
              <a:off x="2852738" y="5937250"/>
              <a:ext cx="379412" cy="411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700" b="1" i="1" dirty="0">
                  <a:solidFill>
                    <a:srgbClr val="000000"/>
                  </a:solidFill>
                  <a:latin typeface="Times New Roman" pitchFamily="18" charset="0"/>
                </a:rPr>
                <a:t>¬d</a:t>
              </a:r>
              <a:endParaRPr lang="en-US" dirty="0"/>
            </a:p>
          </p:txBody>
        </p:sp>
        <p:sp>
          <p:nvSpPr>
            <p:cNvPr id="80" name="Freeform 66"/>
            <p:cNvSpPr>
              <a:spLocks noEditPoints="1"/>
            </p:cNvSpPr>
            <p:nvPr/>
          </p:nvSpPr>
          <p:spPr bwMode="auto">
            <a:xfrm>
              <a:off x="2498725" y="7683500"/>
              <a:ext cx="173038" cy="3048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192"/>
                </a:cxn>
                <a:cxn ang="0">
                  <a:pos x="0" y="137"/>
                </a:cxn>
                <a:cxn ang="0">
                  <a:pos x="55" y="192"/>
                </a:cxn>
                <a:cxn ang="0">
                  <a:pos x="109" y="137"/>
                </a:cxn>
              </a:cxnLst>
              <a:rect l="0" t="0" r="r" b="b"/>
              <a:pathLst>
                <a:path w="109" h="192">
                  <a:moveTo>
                    <a:pt x="55" y="0"/>
                  </a:moveTo>
                  <a:lnTo>
                    <a:pt x="55" y="192"/>
                  </a:lnTo>
                  <a:moveTo>
                    <a:pt x="0" y="137"/>
                  </a:moveTo>
                  <a:lnTo>
                    <a:pt x="55" y="192"/>
                  </a:lnTo>
                  <a:lnTo>
                    <a:pt x="109" y="137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1" name="Line 67"/>
            <p:cNvSpPr>
              <a:spLocks noChangeShapeType="1"/>
            </p:cNvSpPr>
            <p:nvPr/>
          </p:nvSpPr>
          <p:spPr bwMode="auto">
            <a:xfrm>
              <a:off x="2586038" y="7631112"/>
              <a:ext cx="1587" cy="5238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2" name="Line 68"/>
            <p:cNvSpPr>
              <a:spLocks noChangeShapeType="1"/>
            </p:cNvSpPr>
            <p:nvPr/>
          </p:nvSpPr>
          <p:spPr bwMode="auto">
            <a:xfrm>
              <a:off x="2446338" y="6283325"/>
              <a:ext cx="7937" cy="30480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" name="Line 69"/>
            <p:cNvSpPr>
              <a:spLocks noChangeShapeType="1"/>
            </p:cNvSpPr>
            <p:nvPr/>
          </p:nvSpPr>
          <p:spPr bwMode="auto">
            <a:xfrm flipV="1">
              <a:off x="2714625" y="6326187"/>
              <a:ext cx="236538" cy="26193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441" name="Object 9"/>
          <p:cNvGraphicFramePr>
            <a:graphicFrameLocks noGrp="1" noChangeAspect="1"/>
          </p:cNvGraphicFramePr>
          <p:nvPr>
            <p:ph sz="half" idx="2"/>
          </p:nvPr>
        </p:nvGraphicFramePr>
        <p:xfrm>
          <a:off x="2209800" y="1111250"/>
          <a:ext cx="3960813" cy="528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781" name="Visio" r:id="rId3" imgW="1760601" imgH="2351151" progId="Visio.Drawing.11">
                  <p:embed/>
                </p:oleObj>
              </mc:Choice>
              <mc:Fallback>
                <p:oleObj name="Visio" r:id="rId3" imgW="1760601" imgH="2351151" progId="Visio.Drawing.11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111250"/>
                        <a:ext cx="3960813" cy="528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444" name="Rectangle 1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Generating </a:t>
            </a:r>
            <a:r>
              <a:rPr lang="en-US" b="1" i="1" dirty="0"/>
              <a:t>I</a:t>
            </a:r>
            <a:r>
              <a:rPr lang="en-US" dirty="0"/>
              <a:t> Example</a:t>
            </a:r>
          </a:p>
        </p:txBody>
      </p:sp>
      <p:sp>
        <p:nvSpPr>
          <p:cNvPr id="18445" name="AutoShape 13"/>
          <p:cNvSpPr>
            <a:spLocks noChangeAspect="1" noChangeArrowheads="1" noTextEdit="1"/>
          </p:cNvSpPr>
          <p:nvPr/>
        </p:nvSpPr>
        <p:spPr bwMode="auto">
          <a:xfrm>
            <a:off x="762000" y="1865313"/>
            <a:ext cx="7086600" cy="354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447" name="Rectangle 15"/>
          <p:cNvSpPr>
            <a:spLocks noChangeArrowheads="1"/>
          </p:cNvSpPr>
          <p:nvPr/>
        </p:nvSpPr>
        <p:spPr bwMode="auto">
          <a:xfrm>
            <a:off x="801688" y="192563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18448" name="Rectangle 16"/>
          <p:cNvSpPr>
            <a:spLocks noChangeArrowheads="1"/>
          </p:cNvSpPr>
          <p:nvPr/>
        </p:nvSpPr>
        <p:spPr bwMode="auto">
          <a:xfrm>
            <a:off x="882650" y="1925638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18449" name="Rectangle 17"/>
          <p:cNvSpPr>
            <a:spLocks noChangeArrowheads="1"/>
          </p:cNvSpPr>
          <p:nvPr/>
        </p:nvSpPr>
        <p:spPr bwMode="auto">
          <a:xfrm>
            <a:off x="1103313" y="1925638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18450" name="Rectangle 18"/>
          <p:cNvSpPr>
            <a:spLocks noChangeArrowheads="1"/>
          </p:cNvSpPr>
          <p:nvPr/>
        </p:nvSpPr>
        <p:spPr bwMode="auto">
          <a:xfrm>
            <a:off x="1344613" y="1925638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18451" name="Rectangle 19"/>
          <p:cNvSpPr>
            <a:spLocks noChangeArrowheads="1"/>
          </p:cNvSpPr>
          <p:nvPr/>
        </p:nvSpPr>
        <p:spPr bwMode="auto">
          <a:xfrm>
            <a:off x="1525588" y="1925638"/>
            <a:ext cx="2111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18452" name="Rectangle 20"/>
          <p:cNvSpPr>
            <a:spLocks noChangeArrowheads="1"/>
          </p:cNvSpPr>
          <p:nvPr/>
        </p:nvSpPr>
        <p:spPr bwMode="auto">
          <a:xfrm>
            <a:off x="1727200" y="1925638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18453" name="Rectangle 21"/>
          <p:cNvSpPr>
            <a:spLocks noChangeArrowheads="1"/>
          </p:cNvSpPr>
          <p:nvPr/>
        </p:nvSpPr>
        <p:spPr bwMode="auto">
          <a:xfrm>
            <a:off x="1968500" y="19256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18454" name="Rectangle 22"/>
          <p:cNvSpPr>
            <a:spLocks noChangeArrowheads="1"/>
          </p:cNvSpPr>
          <p:nvPr/>
        </p:nvSpPr>
        <p:spPr bwMode="auto">
          <a:xfrm>
            <a:off x="2128838" y="1925638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18455" name="Rectangle 23"/>
          <p:cNvSpPr>
            <a:spLocks noChangeArrowheads="1"/>
          </p:cNvSpPr>
          <p:nvPr/>
        </p:nvSpPr>
        <p:spPr bwMode="auto">
          <a:xfrm>
            <a:off x="2330450" y="1925638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18456" name="Rectangle 24"/>
          <p:cNvSpPr>
            <a:spLocks noChangeArrowheads="1"/>
          </p:cNvSpPr>
          <p:nvPr/>
        </p:nvSpPr>
        <p:spPr bwMode="auto">
          <a:xfrm>
            <a:off x="2490788" y="1925638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18457" name="Rectangle 25"/>
          <p:cNvSpPr>
            <a:spLocks noChangeArrowheads="1"/>
          </p:cNvSpPr>
          <p:nvPr/>
        </p:nvSpPr>
        <p:spPr bwMode="auto">
          <a:xfrm>
            <a:off x="2713038" y="1925638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18458" name="Rectangle 26"/>
          <p:cNvSpPr>
            <a:spLocks noChangeArrowheads="1"/>
          </p:cNvSpPr>
          <p:nvPr/>
        </p:nvSpPr>
        <p:spPr bwMode="auto">
          <a:xfrm>
            <a:off x="2973388" y="1925638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18459" name="Rectangle 27"/>
          <p:cNvSpPr>
            <a:spLocks noChangeArrowheads="1"/>
          </p:cNvSpPr>
          <p:nvPr/>
        </p:nvSpPr>
        <p:spPr bwMode="auto">
          <a:xfrm>
            <a:off x="3135313" y="1925638"/>
            <a:ext cx="2111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18460" name="Rectangle 28"/>
          <p:cNvSpPr>
            <a:spLocks noChangeArrowheads="1"/>
          </p:cNvSpPr>
          <p:nvPr/>
        </p:nvSpPr>
        <p:spPr bwMode="auto">
          <a:xfrm>
            <a:off x="3355975" y="1925638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18461" name="Rectangle 29"/>
          <p:cNvSpPr>
            <a:spLocks noChangeArrowheads="1"/>
          </p:cNvSpPr>
          <p:nvPr/>
        </p:nvSpPr>
        <p:spPr bwMode="auto">
          <a:xfrm>
            <a:off x="3597275" y="19256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18462" name="Rectangle 30"/>
          <p:cNvSpPr>
            <a:spLocks noChangeArrowheads="1"/>
          </p:cNvSpPr>
          <p:nvPr/>
        </p:nvSpPr>
        <p:spPr bwMode="auto">
          <a:xfrm>
            <a:off x="3738563" y="1925638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18463" name="Rectangle 31"/>
          <p:cNvSpPr>
            <a:spLocks noChangeArrowheads="1"/>
          </p:cNvSpPr>
          <p:nvPr/>
        </p:nvSpPr>
        <p:spPr bwMode="auto">
          <a:xfrm>
            <a:off x="3938588" y="19256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18464" name="Rectangle 32"/>
          <p:cNvSpPr>
            <a:spLocks noChangeArrowheads="1"/>
          </p:cNvSpPr>
          <p:nvPr/>
        </p:nvSpPr>
        <p:spPr bwMode="auto">
          <a:xfrm>
            <a:off x="4079875" y="1925638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18465" name="Rectangle 33"/>
          <p:cNvSpPr>
            <a:spLocks noChangeArrowheads="1"/>
          </p:cNvSpPr>
          <p:nvPr/>
        </p:nvSpPr>
        <p:spPr bwMode="auto">
          <a:xfrm>
            <a:off x="4321175" y="1925638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18466" name="Rectangle 34"/>
          <p:cNvSpPr>
            <a:spLocks noChangeArrowheads="1"/>
          </p:cNvSpPr>
          <p:nvPr/>
        </p:nvSpPr>
        <p:spPr bwMode="auto">
          <a:xfrm>
            <a:off x="4462463" y="1925638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18467" name="Rectangle 35"/>
          <p:cNvSpPr>
            <a:spLocks noChangeArrowheads="1"/>
          </p:cNvSpPr>
          <p:nvPr/>
        </p:nvSpPr>
        <p:spPr bwMode="auto">
          <a:xfrm>
            <a:off x="4643438" y="1925638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18468" name="Rectangle 36"/>
          <p:cNvSpPr>
            <a:spLocks noChangeArrowheads="1"/>
          </p:cNvSpPr>
          <p:nvPr/>
        </p:nvSpPr>
        <p:spPr bwMode="auto">
          <a:xfrm>
            <a:off x="4824413" y="1925638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18469" name="Rectangle 37"/>
          <p:cNvSpPr>
            <a:spLocks noChangeArrowheads="1"/>
          </p:cNvSpPr>
          <p:nvPr/>
        </p:nvSpPr>
        <p:spPr bwMode="auto">
          <a:xfrm>
            <a:off x="5045075" y="1925638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18470" name="Rectangle 38"/>
          <p:cNvSpPr>
            <a:spLocks noChangeArrowheads="1"/>
          </p:cNvSpPr>
          <p:nvPr/>
        </p:nvSpPr>
        <p:spPr bwMode="auto">
          <a:xfrm>
            <a:off x="5286375" y="1925638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18471" name="Rectangle 39"/>
          <p:cNvSpPr>
            <a:spLocks noChangeArrowheads="1"/>
          </p:cNvSpPr>
          <p:nvPr/>
        </p:nvSpPr>
        <p:spPr bwMode="auto">
          <a:xfrm>
            <a:off x="5427663" y="1925638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18472" name="Rectangle 40"/>
          <p:cNvSpPr>
            <a:spLocks noChangeArrowheads="1"/>
          </p:cNvSpPr>
          <p:nvPr/>
        </p:nvSpPr>
        <p:spPr bwMode="auto">
          <a:xfrm>
            <a:off x="5627688" y="1925638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18473" name="Rectangle 41"/>
          <p:cNvSpPr>
            <a:spLocks noChangeArrowheads="1"/>
          </p:cNvSpPr>
          <p:nvPr/>
        </p:nvSpPr>
        <p:spPr bwMode="auto">
          <a:xfrm>
            <a:off x="5788025" y="19256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18474" name="Rectangle 42"/>
          <p:cNvSpPr>
            <a:spLocks noChangeArrowheads="1"/>
          </p:cNvSpPr>
          <p:nvPr/>
        </p:nvSpPr>
        <p:spPr bwMode="auto">
          <a:xfrm>
            <a:off x="5949950" y="192563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18475" name="Rectangle 43"/>
          <p:cNvSpPr>
            <a:spLocks noChangeArrowheads="1"/>
          </p:cNvSpPr>
          <p:nvPr/>
        </p:nvSpPr>
        <p:spPr bwMode="auto">
          <a:xfrm>
            <a:off x="6049963" y="192563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476" name="Rectangle 44"/>
          <p:cNvSpPr>
            <a:spLocks noChangeArrowheads="1"/>
          </p:cNvSpPr>
          <p:nvPr/>
        </p:nvSpPr>
        <p:spPr bwMode="auto">
          <a:xfrm>
            <a:off x="6149975" y="19256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477" name="Rectangle 45"/>
          <p:cNvSpPr>
            <a:spLocks noChangeArrowheads="1"/>
          </p:cNvSpPr>
          <p:nvPr/>
        </p:nvSpPr>
        <p:spPr bwMode="auto">
          <a:xfrm>
            <a:off x="6372225" y="1925638"/>
            <a:ext cx="1730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478" name="Rectangle 46"/>
          <p:cNvSpPr>
            <a:spLocks noChangeArrowheads="1"/>
          </p:cNvSpPr>
          <p:nvPr/>
        </p:nvSpPr>
        <p:spPr bwMode="auto">
          <a:xfrm>
            <a:off x="6613525" y="1925638"/>
            <a:ext cx="3190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479" name="Rectangle 47"/>
          <p:cNvSpPr>
            <a:spLocks noChangeArrowheads="1"/>
          </p:cNvSpPr>
          <p:nvPr/>
        </p:nvSpPr>
        <p:spPr bwMode="auto">
          <a:xfrm>
            <a:off x="6915150" y="1925638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480" name="Rectangle 48"/>
          <p:cNvSpPr>
            <a:spLocks noChangeArrowheads="1"/>
          </p:cNvSpPr>
          <p:nvPr/>
        </p:nvSpPr>
        <p:spPr bwMode="auto">
          <a:xfrm>
            <a:off x="7115175" y="1925638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481" name="Rectangle 49"/>
          <p:cNvSpPr>
            <a:spLocks noChangeArrowheads="1"/>
          </p:cNvSpPr>
          <p:nvPr/>
        </p:nvSpPr>
        <p:spPr bwMode="auto">
          <a:xfrm>
            <a:off x="7337425" y="1925638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482" name="Rectangle 50"/>
          <p:cNvSpPr>
            <a:spLocks noChangeArrowheads="1"/>
          </p:cNvSpPr>
          <p:nvPr/>
        </p:nvSpPr>
        <p:spPr bwMode="auto">
          <a:xfrm>
            <a:off x="7578725" y="19256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483" name="Rectangle 51"/>
          <p:cNvSpPr>
            <a:spLocks noChangeArrowheads="1"/>
          </p:cNvSpPr>
          <p:nvPr/>
        </p:nvSpPr>
        <p:spPr bwMode="auto">
          <a:xfrm>
            <a:off x="7718425" y="192563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8484" name="Rectangle 52"/>
          <p:cNvSpPr>
            <a:spLocks noChangeArrowheads="1"/>
          </p:cNvSpPr>
          <p:nvPr/>
        </p:nvSpPr>
        <p:spPr bwMode="auto">
          <a:xfrm>
            <a:off x="1787525" y="309086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18485" name="Rectangle 53"/>
          <p:cNvSpPr>
            <a:spLocks noChangeArrowheads="1"/>
          </p:cNvSpPr>
          <p:nvPr/>
        </p:nvSpPr>
        <p:spPr bwMode="auto">
          <a:xfrm>
            <a:off x="1887538" y="3090863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18486" name="Rectangle 54"/>
          <p:cNvSpPr>
            <a:spLocks noChangeArrowheads="1"/>
          </p:cNvSpPr>
          <p:nvPr/>
        </p:nvSpPr>
        <p:spPr bwMode="auto">
          <a:xfrm>
            <a:off x="2109788" y="3090863"/>
            <a:ext cx="1730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+</a:t>
            </a:r>
            <a:endParaRPr lang="en-US" dirty="0"/>
          </a:p>
        </p:txBody>
      </p:sp>
      <p:sp>
        <p:nvSpPr>
          <p:cNvPr id="18487" name="Rectangle 55"/>
          <p:cNvSpPr>
            <a:spLocks noChangeArrowheads="1"/>
          </p:cNvSpPr>
          <p:nvPr/>
        </p:nvSpPr>
        <p:spPr bwMode="auto">
          <a:xfrm>
            <a:off x="2351088" y="3090863"/>
            <a:ext cx="3190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¬c</a:t>
            </a:r>
            <a:endParaRPr lang="en-US" dirty="0"/>
          </a:p>
        </p:txBody>
      </p:sp>
      <p:sp>
        <p:nvSpPr>
          <p:cNvPr id="18488" name="Rectangle 56"/>
          <p:cNvSpPr>
            <a:spLocks noChangeArrowheads="1"/>
          </p:cNvSpPr>
          <p:nvPr/>
        </p:nvSpPr>
        <p:spPr bwMode="auto">
          <a:xfrm>
            <a:off x="2671763" y="309086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18489" name="Rectangle 57"/>
          <p:cNvSpPr>
            <a:spLocks noChangeArrowheads="1"/>
          </p:cNvSpPr>
          <p:nvPr/>
        </p:nvSpPr>
        <p:spPr bwMode="auto">
          <a:xfrm>
            <a:off x="4562475" y="5000625"/>
            <a:ext cx="279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18490" name="Line 58"/>
          <p:cNvSpPr>
            <a:spLocks noChangeShapeType="1"/>
          </p:cNvSpPr>
          <p:nvPr/>
        </p:nvSpPr>
        <p:spPr bwMode="auto">
          <a:xfrm>
            <a:off x="1506538" y="2309813"/>
            <a:ext cx="385762" cy="771525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491" name="Line 59"/>
          <p:cNvSpPr>
            <a:spLocks noChangeShapeType="1"/>
          </p:cNvSpPr>
          <p:nvPr/>
        </p:nvSpPr>
        <p:spPr bwMode="auto">
          <a:xfrm flipH="1">
            <a:off x="2665413" y="2309813"/>
            <a:ext cx="385762" cy="771525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492" name="Rectangle 60"/>
          <p:cNvSpPr>
            <a:spLocks noChangeArrowheads="1"/>
          </p:cNvSpPr>
          <p:nvPr/>
        </p:nvSpPr>
        <p:spPr bwMode="auto">
          <a:xfrm>
            <a:off x="3738563" y="405606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18493" name="Rectangle 61"/>
          <p:cNvSpPr>
            <a:spLocks noChangeArrowheads="1"/>
          </p:cNvSpPr>
          <p:nvPr/>
        </p:nvSpPr>
        <p:spPr bwMode="auto">
          <a:xfrm>
            <a:off x="3838575" y="4056063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18494" name="Rectangle 62"/>
          <p:cNvSpPr>
            <a:spLocks noChangeArrowheads="1"/>
          </p:cNvSpPr>
          <p:nvPr/>
        </p:nvSpPr>
        <p:spPr bwMode="auto">
          <a:xfrm>
            <a:off x="4019550" y="4056063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18495" name="Rectangle 63"/>
          <p:cNvSpPr>
            <a:spLocks noChangeArrowheads="1"/>
          </p:cNvSpPr>
          <p:nvPr/>
        </p:nvSpPr>
        <p:spPr bwMode="auto">
          <a:xfrm>
            <a:off x="4140200" y="405606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18496" name="Rectangle 64"/>
          <p:cNvSpPr>
            <a:spLocks noChangeArrowheads="1"/>
          </p:cNvSpPr>
          <p:nvPr/>
        </p:nvSpPr>
        <p:spPr bwMode="auto">
          <a:xfrm>
            <a:off x="5126038" y="405606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18497" name="Rectangle 65"/>
          <p:cNvSpPr>
            <a:spLocks noChangeArrowheads="1"/>
          </p:cNvSpPr>
          <p:nvPr/>
        </p:nvSpPr>
        <p:spPr bwMode="auto">
          <a:xfrm>
            <a:off x="5226050" y="4056063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18498" name="Rectangle 66"/>
          <p:cNvSpPr>
            <a:spLocks noChangeArrowheads="1"/>
          </p:cNvSpPr>
          <p:nvPr/>
        </p:nvSpPr>
        <p:spPr bwMode="auto">
          <a:xfrm>
            <a:off x="5346700" y="405606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18499" name="Line 67"/>
          <p:cNvSpPr>
            <a:spLocks noChangeShapeType="1"/>
          </p:cNvSpPr>
          <p:nvPr/>
        </p:nvSpPr>
        <p:spPr bwMode="auto">
          <a:xfrm>
            <a:off x="2278063" y="3468688"/>
            <a:ext cx="1544637" cy="576262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500" name="Line 68"/>
          <p:cNvSpPr>
            <a:spLocks noChangeShapeType="1"/>
          </p:cNvSpPr>
          <p:nvPr/>
        </p:nvSpPr>
        <p:spPr bwMode="auto">
          <a:xfrm flipH="1">
            <a:off x="4016375" y="2309813"/>
            <a:ext cx="1736725" cy="1735137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501" name="Line 69"/>
          <p:cNvSpPr>
            <a:spLocks noChangeShapeType="1"/>
          </p:cNvSpPr>
          <p:nvPr/>
        </p:nvSpPr>
        <p:spPr bwMode="auto">
          <a:xfrm>
            <a:off x="4208463" y="2309813"/>
            <a:ext cx="965200" cy="1735137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502" name="Line 70"/>
          <p:cNvSpPr>
            <a:spLocks noChangeShapeType="1"/>
          </p:cNvSpPr>
          <p:nvPr/>
        </p:nvSpPr>
        <p:spPr bwMode="auto">
          <a:xfrm>
            <a:off x="5173663" y="2309813"/>
            <a:ext cx="193675" cy="1735137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503" name="Line 71"/>
          <p:cNvSpPr>
            <a:spLocks noChangeShapeType="1"/>
          </p:cNvSpPr>
          <p:nvPr/>
        </p:nvSpPr>
        <p:spPr bwMode="auto">
          <a:xfrm>
            <a:off x="4016375" y="4432300"/>
            <a:ext cx="577850" cy="5778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18504" name="Line 72"/>
          <p:cNvSpPr>
            <a:spLocks noChangeShapeType="1"/>
          </p:cNvSpPr>
          <p:nvPr/>
        </p:nvSpPr>
        <p:spPr bwMode="auto">
          <a:xfrm flipH="1">
            <a:off x="4787900" y="4432300"/>
            <a:ext cx="579438" cy="5778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184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184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1000"/>
                                        <p:tgtEl>
                                          <p:spTgt spid="18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18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1000"/>
                                        <p:tgtEl>
                                          <p:spTgt spid="18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18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1000"/>
                                        <p:tgtEl>
                                          <p:spTgt spid="184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18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1000"/>
                                        <p:tgtEl>
                                          <p:spTgt spid="18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18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18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18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000"/>
                                        <p:tgtEl>
                                          <p:spTgt spid="18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8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1000"/>
                                        <p:tgtEl>
                                          <p:spTgt spid="18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18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18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1000"/>
                                        <p:tgtEl>
                                          <p:spTgt spid="18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1000"/>
                                        <p:tgtEl>
                                          <p:spTgt spid="18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18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1000"/>
                                        <p:tgtEl>
                                          <p:spTgt spid="184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184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1000"/>
                                        <p:tgtEl>
                                          <p:spTgt spid="184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1000"/>
                                        <p:tgtEl>
                                          <p:spTgt spid="184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1000"/>
                                        <p:tgtEl>
                                          <p:spTgt spid="184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1000"/>
                                        <p:tgtEl>
                                          <p:spTgt spid="184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18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18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18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1000"/>
                                        <p:tgtEl>
                                          <p:spTgt spid="18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/>
                                        <p:tgtEl>
                                          <p:spTgt spid="184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184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1000"/>
                                        <p:tgtEl>
                                          <p:spTgt spid="184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8" dur="1000"/>
                                        <p:tgtEl>
                                          <p:spTgt spid="184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84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4" dur="1000"/>
                                        <p:tgtEl>
                                          <p:spTgt spid="184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184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0" dur="1000"/>
                                        <p:tgtEl>
                                          <p:spTgt spid="184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3" dur="1000"/>
                                        <p:tgtEl>
                                          <p:spTgt spid="184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184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184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184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5" dur="1000"/>
                                        <p:tgtEl>
                                          <p:spTgt spid="184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1000"/>
                                        <p:tgtEl>
                                          <p:spTgt spid="184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184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1000"/>
                                        <p:tgtEl>
                                          <p:spTgt spid="184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7" dur="1000"/>
                                        <p:tgtEl>
                                          <p:spTgt spid="184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0" dur="1000"/>
                                        <p:tgtEl>
                                          <p:spTgt spid="184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3" dur="1000"/>
                                        <p:tgtEl>
                                          <p:spTgt spid="18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6" dur="1000"/>
                                        <p:tgtEl>
                                          <p:spTgt spid="184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9" dur="1000"/>
                                        <p:tgtEl>
                                          <p:spTgt spid="184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184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5" dur="1000"/>
                                        <p:tgtEl>
                                          <p:spTgt spid="184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8" dur="1000"/>
                                        <p:tgtEl>
                                          <p:spTgt spid="184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1" dur="1000"/>
                                        <p:tgtEl>
                                          <p:spTgt spid="185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4" dur="1000"/>
                                        <p:tgtEl>
                                          <p:spTgt spid="185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7" dur="1000"/>
                                        <p:tgtEl>
                                          <p:spTgt spid="185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0" dur="1000"/>
                                        <p:tgtEl>
                                          <p:spTgt spid="185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3" dur="1000"/>
                                        <p:tgtEl>
                                          <p:spTgt spid="185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45" grpId="0" animBg="1"/>
      <p:bldP spid="18447" grpId="0"/>
      <p:bldP spid="18448" grpId="0"/>
      <p:bldP spid="18449" grpId="0"/>
      <p:bldP spid="18450" grpId="0"/>
      <p:bldP spid="18451" grpId="0"/>
      <p:bldP spid="18452" grpId="0"/>
      <p:bldP spid="18453" grpId="0"/>
      <p:bldP spid="18454" grpId="0"/>
      <p:bldP spid="18455" grpId="0"/>
      <p:bldP spid="18456" grpId="0"/>
      <p:bldP spid="18457" grpId="0"/>
      <p:bldP spid="18458" grpId="0"/>
      <p:bldP spid="18459" grpId="0"/>
      <p:bldP spid="18460" grpId="0"/>
      <p:bldP spid="18461" grpId="0"/>
      <p:bldP spid="18462" grpId="0"/>
      <p:bldP spid="18463" grpId="0"/>
      <p:bldP spid="18464" grpId="0"/>
      <p:bldP spid="18465" grpId="0"/>
      <p:bldP spid="18466" grpId="0"/>
      <p:bldP spid="18467" grpId="0"/>
      <p:bldP spid="18468" grpId="0"/>
      <p:bldP spid="18469" grpId="0"/>
      <p:bldP spid="18470" grpId="0"/>
      <p:bldP spid="18471" grpId="0"/>
      <p:bldP spid="18472" grpId="0"/>
      <p:bldP spid="18473" grpId="0"/>
      <p:bldP spid="18474" grpId="0"/>
      <p:bldP spid="18475" grpId="0"/>
      <p:bldP spid="18476" grpId="0"/>
      <p:bldP spid="18477" grpId="0"/>
      <p:bldP spid="18478" grpId="0"/>
      <p:bldP spid="18479" grpId="0"/>
      <p:bldP spid="18480" grpId="0"/>
      <p:bldP spid="18481" grpId="0"/>
      <p:bldP spid="18482" grpId="0"/>
      <p:bldP spid="18483" grpId="0"/>
      <p:bldP spid="18484" grpId="0"/>
      <p:bldP spid="18485" grpId="0"/>
      <p:bldP spid="18486" grpId="0"/>
      <p:bldP spid="18487" grpId="0"/>
      <p:bldP spid="18488" grpId="0"/>
      <p:bldP spid="18489" grpId="0"/>
      <p:bldP spid="18490" grpId="0" animBg="1"/>
      <p:bldP spid="18491" grpId="0" animBg="1"/>
      <p:bldP spid="18492" grpId="0"/>
      <p:bldP spid="18493" grpId="0"/>
      <p:bldP spid="18494" grpId="0"/>
      <p:bldP spid="18495" grpId="0"/>
      <p:bldP spid="18496" grpId="0"/>
      <p:bldP spid="18497" grpId="0"/>
      <p:bldP spid="18498" grpId="0"/>
      <p:bldP spid="18499" grpId="0" animBg="1"/>
      <p:bldP spid="18500" grpId="0" animBg="1"/>
      <p:bldP spid="18501" grpId="0" animBg="1"/>
      <p:bldP spid="18502" grpId="0" animBg="1"/>
      <p:bldP spid="18503" grpId="0" animBg="1"/>
      <p:bldP spid="18504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9" name="Rectangle 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Generating </a:t>
            </a:r>
            <a:r>
              <a:rPr lang="en-US" b="1" i="1" dirty="0"/>
              <a:t>I</a:t>
            </a:r>
            <a:r>
              <a:rPr lang="en-US" dirty="0"/>
              <a:t> Example</a:t>
            </a:r>
          </a:p>
        </p:txBody>
      </p:sp>
      <p:graphicFrame>
        <p:nvGraphicFramePr>
          <p:cNvPr id="91138" name="Object 2"/>
          <p:cNvGraphicFramePr>
            <a:graphicFrameLocks noGrp="1" noChangeAspect="1"/>
          </p:cNvGraphicFramePr>
          <p:nvPr>
            <p:ph sz="half" idx="2"/>
          </p:nvPr>
        </p:nvGraphicFramePr>
        <p:xfrm>
          <a:off x="2209800" y="1111250"/>
          <a:ext cx="3960813" cy="5289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0" name="Visio" r:id="rId3" imgW="1760601" imgH="2351151" progId="Visio.Drawing.11">
                  <p:embed/>
                </p:oleObj>
              </mc:Choice>
              <mc:Fallback>
                <p:oleObj name="Visio" r:id="rId3" imgW="1760601" imgH="2351151" progId="Visio.Drawing.11">
                  <p:embed/>
                  <p:pic>
                    <p:nvPicPr>
                      <p:cNvPr id="0" name="Picture 8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09800" y="1111250"/>
                        <a:ext cx="3960813" cy="52895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1204" name="Object 68"/>
          <p:cNvGraphicFramePr>
            <a:graphicFrameLocks noGrp="1" noChangeAspect="1"/>
          </p:cNvGraphicFramePr>
          <p:nvPr>
            <p:ph sz="half" idx="1"/>
          </p:nvPr>
        </p:nvGraphicFramePr>
        <p:xfrm>
          <a:off x="3624263" y="1219200"/>
          <a:ext cx="4148137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961" name="Visio" r:id="rId5" imgW="1760601" imgH="1908429" progId="Visio.Drawing.11">
                  <p:embed/>
                </p:oleObj>
              </mc:Choice>
              <mc:Fallback>
                <p:oleObj name="Visio" r:id="rId5" imgW="1760601" imgH="1908429" progId="Visio.Drawing.11">
                  <p:embed/>
                  <p:pic>
                    <p:nvPicPr>
                      <p:cNvPr id="0" name="Picture 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24263" y="1219200"/>
                        <a:ext cx="4148137" cy="449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1205" name="Text Box 69"/>
          <p:cNvSpPr txBox="1">
            <a:spLocks noChangeArrowheads="1"/>
          </p:cNvSpPr>
          <p:nvPr/>
        </p:nvSpPr>
        <p:spPr bwMode="auto">
          <a:xfrm>
            <a:off x="4800600" y="2895600"/>
            <a:ext cx="137160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8000" b="1" dirty="0"/>
              <a:t>&gt;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1.46161E-6 L -0.18316 -0.003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911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0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 Backs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Model Checking</a:t>
            </a:r>
          </a:p>
          <a:p>
            <a:pPr lvl="1"/>
            <a:r>
              <a:rPr lang="en-US" dirty="0"/>
              <a:t>Interpolants that are large </a:t>
            </a:r>
            <a:r>
              <a:rPr lang="en-US" dirty="0">
                <a:solidFill>
                  <a:srgbClr val="A50021"/>
                </a:solidFill>
              </a:rPr>
              <a:t>over approximations</a:t>
            </a:r>
            <a:r>
              <a:rPr lang="en-US" dirty="0"/>
              <a:t> can trigger </a:t>
            </a:r>
            <a:r>
              <a:rPr lang="en-US" dirty="0">
                <a:solidFill>
                  <a:srgbClr val="A50021"/>
                </a:solidFill>
              </a:rPr>
              <a:t>false state reachability</a:t>
            </a:r>
            <a:r>
              <a:rPr lang="en-US" dirty="0"/>
              <a:t>.</a:t>
            </a:r>
          </a:p>
          <a:p>
            <a:r>
              <a:rPr lang="en-US" dirty="0"/>
              <a:t>Functional Dependencies</a:t>
            </a:r>
          </a:p>
          <a:p>
            <a:pPr lvl="1"/>
            <a:r>
              <a:rPr lang="en-US" dirty="0"/>
              <a:t>In many cases the structure of the interpolant may be very redundant and </a:t>
            </a:r>
            <a:r>
              <a:rPr lang="en-US" dirty="0">
                <a:solidFill>
                  <a:srgbClr val="A50021"/>
                </a:solidFill>
              </a:rPr>
              <a:t>large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Solution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A50021"/>
                </a:solidFill>
              </a:rPr>
              <a:t>Goal:</a:t>
            </a:r>
            <a:r>
              <a:rPr lang="en-US" dirty="0"/>
              <a:t> reduce </a:t>
            </a:r>
            <a:r>
              <a:rPr lang="en-US" dirty="0">
                <a:solidFill>
                  <a:srgbClr val="A50021"/>
                </a:solidFill>
              </a:rPr>
              <a:t>size</a:t>
            </a:r>
            <a:r>
              <a:rPr lang="en-US" dirty="0"/>
              <a:t> of an interpolant generated from a resolution proof.</a:t>
            </a:r>
          </a:p>
          <a:p>
            <a:pPr lvl="1"/>
            <a:r>
              <a:rPr lang="en-US" dirty="0"/>
              <a:t>Change the </a:t>
            </a:r>
            <a:r>
              <a:rPr lang="en-US" dirty="0">
                <a:solidFill>
                  <a:srgbClr val="A50021"/>
                </a:solidFill>
              </a:rPr>
              <a:t>structure</a:t>
            </a:r>
            <a:r>
              <a:rPr lang="en-US" dirty="0"/>
              <a:t> of a proof with the aim of reducing interpolant </a:t>
            </a:r>
            <a:r>
              <a:rPr lang="en-US" dirty="0">
                <a:solidFill>
                  <a:srgbClr val="A50021"/>
                </a:solidFill>
              </a:rPr>
              <a:t>size.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In general, the </a:t>
            </a:r>
            <a:r>
              <a:rPr lang="en-US" dirty="0" smtClean="0">
                <a:solidFill>
                  <a:srgbClr val="A50021"/>
                </a:solidFill>
              </a:rPr>
              <a:t>fewer </a:t>
            </a:r>
            <a:r>
              <a:rPr lang="en-US" dirty="0">
                <a:solidFill>
                  <a:srgbClr val="A50021"/>
                </a:solidFill>
              </a:rPr>
              <a:t>intermediate</a:t>
            </a:r>
            <a:r>
              <a:rPr lang="en-US" dirty="0"/>
              <a:t> </a:t>
            </a:r>
            <a:r>
              <a:rPr lang="en-US" dirty="0">
                <a:solidFill>
                  <a:srgbClr val="A50021"/>
                </a:solidFill>
              </a:rPr>
              <a:t>nodes</a:t>
            </a:r>
            <a:r>
              <a:rPr lang="en-US" dirty="0"/>
              <a:t> in the proof, the </a:t>
            </a:r>
            <a:r>
              <a:rPr lang="en-US" dirty="0">
                <a:solidFill>
                  <a:srgbClr val="A50021"/>
                </a:solidFill>
              </a:rPr>
              <a:t>smaller then interpolant</a:t>
            </a:r>
            <a:r>
              <a:rPr lang="en-US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Resolution Proofs</a:t>
            </a:r>
          </a:p>
        </p:txBody>
      </p:sp>
      <p:sp>
        <p:nvSpPr>
          <p:cNvPr id="29755" name="Rectangle 5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A </a:t>
            </a:r>
            <a:r>
              <a:rPr lang="en-US" sz="2800" dirty="0">
                <a:solidFill>
                  <a:srgbClr val="A50021"/>
                </a:solidFill>
              </a:rPr>
              <a:t>proof</a:t>
            </a:r>
            <a:r>
              <a:rPr lang="en-US" sz="2800" dirty="0"/>
              <a:t> of unsatisfiability for an in instance of SAT forms a </a:t>
            </a:r>
            <a:r>
              <a:rPr lang="en-US" sz="2800" dirty="0">
                <a:solidFill>
                  <a:srgbClr val="A50021"/>
                </a:solidFill>
              </a:rPr>
              <a:t>graph</a:t>
            </a:r>
            <a:r>
              <a:rPr lang="en-US" sz="2800" dirty="0"/>
              <a:t> structure.</a:t>
            </a:r>
          </a:p>
          <a:p>
            <a:r>
              <a:rPr lang="en-US" sz="2800" dirty="0"/>
              <a:t>The original clauses are called the </a:t>
            </a:r>
            <a:r>
              <a:rPr lang="en-US" sz="2800" b="1" i="1" dirty="0">
                <a:solidFill>
                  <a:srgbClr val="FF0000"/>
                </a:solidFill>
              </a:rPr>
              <a:t>roots</a:t>
            </a:r>
            <a:r>
              <a:rPr lang="en-US" sz="2800" dirty="0"/>
              <a:t> and the empty clause is the only </a:t>
            </a:r>
            <a:r>
              <a:rPr lang="en-US" sz="2800" b="1" i="1" dirty="0">
                <a:solidFill>
                  <a:srgbClr val="FF0000"/>
                </a:solidFill>
              </a:rPr>
              <a:t>leaf</a:t>
            </a:r>
            <a:r>
              <a:rPr lang="en-US" sz="2800" dirty="0"/>
              <a:t>.</a:t>
            </a:r>
          </a:p>
          <a:p>
            <a:r>
              <a:rPr lang="en-US" sz="2800" dirty="0"/>
              <a:t>Every node in the </a:t>
            </a:r>
            <a:r>
              <a:rPr lang="en-US" sz="2800" dirty="0">
                <a:solidFill>
                  <a:srgbClr val="A50021"/>
                </a:solidFill>
              </a:rPr>
              <a:t>graph</a:t>
            </a:r>
            <a:r>
              <a:rPr lang="en-US" sz="2800" dirty="0"/>
              <a:t> (besides the roots) is formed via Boolean </a:t>
            </a:r>
            <a:r>
              <a:rPr lang="en-US" sz="2800" dirty="0">
                <a:solidFill>
                  <a:srgbClr val="A50021"/>
                </a:solidFill>
              </a:rPr>
              <a:t>resolution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I.e.:</a:t>
            </a:r>
            <a:r>
              <a:rPr lang="en-US" sz="2400" b="1" dirty="0">
                <a:latin typeface="Times New Roman" pitchFamily="18" charset="0"/>
              </a:rPr>
              <a:t> (</a:t>
            </a:r>
            <a:r>
              <a:rPr lang="en-US" sz="2400" b="1" i="1" dirty="0">
                <a:latin typeface="Times New Roman" pitchFamily="18" charset="0"/>
              </a:rPr>
              <a:t>c + d</a:t>
            </a:r>
            <a:r>
              <a:rPr lang="en-US" sz="2400" b="1" dirty="0">
                <a:latin typeface="Times New Roman" pitchFamily="18" charset="0"/>
              </a:rPr>
              <a:t>)(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¬c + e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)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→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 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(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d + e</a:t>
            </a:r>
            <a:r>
              <a:rPr lang="en-US" sz="2400" b="1" dirty="0">
                <a:latin typeface="Times New Roman" pitchFamily="18" charset="0"/>
                <a:cs typeface="Arial" charset="0"/>
              </a:rPr>
              <a:t>)</a:t>
            </a:r>
          </a:p>
          <a:p>
            <a:pPr lvl="1"/>
            <a:r>
              <a:rPr lang="en-US" sz="2400" dirty="0">
                <a:cs typeface="Arial" charset="0"/>
              </a:rPr>
              <a:t>Here “</a:t>
            </a:r>
            <a:r>
              <a:rPr lang="en-US" sz="2400" b="1" i="1" dirty="0">
                <a:latin typeface="Times New Roman" pitchFamily="18" charset="0"/>
                <a:cs typeface="Arial" charset="0"/>
              </a:rPr>
              <a:t>c</a:t>
            </a:r>
            <a:r>
              <a:rPr lang="en-US" sz="2400" dirty="0">
                <a:cs typeface="Arial" charset="0"/>
              </a:rPr>
              <a:t>” is referred to as the </a:t>
            </a:r>
            <a:r>
              <a:rPr lang="en-US" sz="2400" b="1" i="1" dirty="0">
                <a:solidFill>
                  <a:srgbClr val="FF0000"/>
                </a:solidFill>
                <a:cs typeface="Arial" charset="0"/>
              </a:rPr>
              <a:t>pivot</a:t>
            </a:r>
            <a:r>
              <a:rPr lang="en-US" sz="2400" dirty="0">
                <a:solidFill>
                  <a:srgbClr val="FF0000"/>
                </a:solidFill>
                <a:cs typeface="Arial" charset="0"/>
              </a:rPr>
              <a:t> </a:t>
            </a:r>
            <a:r>
              <a:rPr lang="en-US" sz="2400" b="1" i="1" dirty="0">
                <a:solidFill>
                  <a:srgbClr val="FF0000"/>
                </a:solidFill>
                <a:cs typeface="Arial" charset="0"/>
              </a:rPr>
              <a:t>variable</a:t>
            </a:r>
            <a:r>
              <a:rPr lang="en-US" sz="2400" dirty="0">
                <a:cs typeface="Arial" charset="0"/>
              </a:rPr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Satisfiability</a:t>
            </a:r>
            <a:endParaRPr lang="en-US" dirty="0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85800" y="1524000"/>
            <a:ext cx="739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Is there some assignment of </a:t>
            </a:r>
            <a:r>
              <a:rPr lang="en-US" b="1" i="1" dirty="0" smtClean="0">
                <a:latin typeface="Times" pitchFamily="18" charset="0"/>
              </a:rPr>
              <a:t>a</a:t>
            </a:r>
            <a:r>
              <a:rPr lang="en-US" i="1" dirty="0" smtClean="0">
                <a:latin typeface="Times" pitchFamily="18" charset="0"/>
              </a:rPr>
              <a:t>, </a:t>
            </a:r>
            <a:r>
              <a:rPr lang="en-US" b="1" i="1" dirty="0" smtClean="0">
                <a:latin typeface="Times" pitchFamily="18" charset="0"/>
              </a:rPr>
              <a:t>b</a:t>
            </a:r>
            <a:r>
              <a:rPr lang="en-US" i="1" dirty="0" smtClean="0">
                <a:latin typeface="Times" pitchFamily="18" charset="0"/>
              </a:rPr>
              <a:t>, </a:t>
            </a:r>
            <a:r>
              <a:rPr lang="en-US" b="1" i="1" dirty="0" smtClean="0">
                <a:latin typeface="Times" pitchFamily="18" charset="0"/>
              </a:rPr>
              <a:t>c</a:t>
            </a:r>
            <a:r>
              <a:rPr lang="en-US" i="1" dirty="0" smtClean="0">
                <a:latin typeface="Times" pitchFamily="18" charset="0"/>
              </a:rPr>
              <a:t>,</a:t>
            </a:r>
            <a:r>
              <a:rPr lang="en-US" dirty="0" smtClean="0"/>
              <a:t> and </a:t>
            </a:r>
            <a:r>
              <a:rPr lang="en-US" b="1" i="1" dirty="0" smtClean="0">
                <a:latin typeface="Times" pitchFamily="18" charset="0"/>
              </a:rPr>
              <a:t>d</a:t>
            </a:r>
            <a:r>
              <a:rPr lang="en-US" dirty="0" smtClean="0"/>
              <a:t> that satisfies this (</a:t>
            </a:r>
            <a:r>
              <a:rPr lang="en-US" dirty="0" smtClean="0">
                <a:solidFill>
                  <a:srgbClr val="A50021"/>
                </a:solidFill>
              </a:rPr>
              <a:t>CNF</a:t>
            </a:r>
            <a:r>
              <a:rPr lang="en-US" dirty="0" smtClean="0"/>
              <a:t>) formula?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775" name="AutoShape 7"/>
          <p:cNvSpPr>
            <a:spLocks noChangeAspect="1" noChangeArrowheads="1" noTextEdit="1"/>
          </p:cNvSpPr>
          <p:nvPr/>
        </p:nvSpPr>
        <p:spPr bwMode="auto">
          <a:xfrm>
            <a:off x="608013" y="2590800"/>
            <a:ext cx="7926387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652463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742950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990600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1260475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1462088" y="2681288"/>
            <a:ext cx="2404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1687513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195738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213677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2362200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6" name="Rectangle 18"/>
          <p:cNvSpPr>
            <a:spLocks noChangeArrowheads="1"/>
          </p:cNvSpPr>
          <p:nvPr/>
        </p:nvSpPr>
        <p:spPr bwMode="auto">
          <a:xfrm>
            <a:off x="2541588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2789238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3081338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3262313" y="2681288"/>
            <a:ext cx="2404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3509963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377983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3937000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416083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4319588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4589463" y="2681288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6" name="Rectangle 28"/>
          <p:cNvSpPr>
            <a:spLocks noChangeArrowheads="1"/>
          </p:cNvSpPr>
          <p:nvPr/>
        </p:nvSpPr>
        <p:spPr bwMode="auto">
          <a:xfrm>
            <a:off x="474662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4948238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5151438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5399088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0" name="Rectangle 32"/>
          <p:cNvSpPr>
            <a:spLocks noChangeArrowheads="1"/>
          </p:cNvSpPr>
          <p:nvPr/>
        </p:nvSpPr>
        <p:spPr bwMode="auto">
          <a:xfrm>
            <a:off x="5668963" y="2681288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582612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2" name="Rectangle 34"/>
          <p:cNvSpPr>
            <a:spLocks noChangeArrowheads="1"/>
          </p:cNvSpPr>
          <p:nvPr/>
        </p:nvSpPr>
        <p:spPr bwMode="auto">
          <a:xfrm>
            <a:off x="6049963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623093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4" name="Rectangle 36"/>
          <p:cNvSpPr>
            <a:spLocks noChangeArrowheads="1"/>
          </p:cNvSpPr>
          <p:nvPr/>
        </p:nvSpPr>
        <p:spPr bwMode="auto">
          <a:xfrm>
            <a:off x="6410325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5" name="Rectangle 37"/>
          <p:cNvSpPr>
            <a:spLocks noChangeArrowheads="1"/>
          </p:cNvSpPr>
          <p:nvPr/>
        </p:nvSpPr>
        <p:spPr bwMode="auto">
          <a:xfrm>
            <a:off x="6523038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6" name="Rectangle 38"/>
          <p:cNvSpPr>
            <a:spLocks noChangeArrowheads="1"/>
          </p:cNvSpPr>
          <p:nvPr/>
        </p:nvSpPr>
        <p:spPr bwMode="auto">
          <a:xfrm>
            <a:off x="6635750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7" name="Rectangle 39"/>
          <p:cNvSpPr>
            <a:spLocks noChangeArrowheads="1"/>
          </p:cNvSpPr>
          <p:nvPr/>
        </p:nvSpPr>
        <p:spPr bwMode="auto">
          <a:xfrm>
            <a:off x="6883400" y="2681288"/>
            <a:ext cx="19717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8" name="Rectangle 40"/>
          <p:cNvSpPr>
            <a:spLocks noChangeArrowheads="1"/>
          </p:cNvSpPr>
          <p:nvPr/>
        </p:nvSpPr>
        <p:spPr bwMode="auto">
          <a:xfrm>
            <a:off x="7153275" y="2681288"/>
            <a:ext cx="36388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9" name="Rectangle 41"/>
          <p:cNvSpPr>
            <a:spLocks noChangeArrowheads="1"/>
          </p:cNvSpPr>
          <p:nvPr/>
        </p:nvSpPr>
        <p:spPr bwMode="auto">
          <a:xfrm>
            <a:off x="748982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0" name="Rectangle 42"/>
          <p:cNvSpPr>
            <a:spLocks noChangeArrowheads="1"/>
          </p:cNvSpPr>
          <p:nvPr/>
        </p:nvSpPr>
        <p:spPr bwMode="auto">
          <a:xfrm>
            <a:off x="7715250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1" name="Rectangle 43"/>
          <p:cNvSpPr>
            <a:spLocks noChangeArrowheads="1"/>
          </p:cNvSpPr>
          <p:nvPr/>
        </p:nvSpPr>
        <p:spPr bwMode="auto">
          <a:xfrm>
            <a:off x="7962900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2" name="Rectangle 44"/>
          <p:cNvSpPr>
            <a:spLocks noChangeArrowheads="1"/>
          </p:cNvSpPr>
          <p:nvPr/>
        </p:nvSpPr>
        <p:spPr bwMode="auto">
          <a:xfrm>
            <a:off x="8232775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3" name="Rectangle 45"/>
          <p:cNvSpPr>
            <a:spLocks noChangeArrowheads="1"/>
          </p:cNvSpPr>
          <p:nvPr/>
        </p:nvSpPr>
        <p:spPr bwMode="auto">
          <a:xfrm>
            <a:off x="8389938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44" name="Content Placeholder 45"/>
          <p:cNvSpPr>
            <a:spLocks noGrp="1"/>
          </p:cNvSpPr>
          <p:nvPr>
            <p:ph sz="quarter" idx="4294967295"/>
          </p:nvPr>
        </p:nvSpPr>
        <p:spPr>
          <a:xfrm>
            <a:off x="228600" y="3352800"/>
            <a:ext cx="4041775" cy="2971800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A50021"/>
                </a:solidFill>
                <a:latin typeface="Times New Roman"/>
                <a:cs typeface="Times New Roman"/>
              </a:rPr>
              <a:t>¬</a:t>
            </a:r>
            <a:r>
              <a:rPr lang="en-US" sz="2400" dirty="0" smtClean="0"/>
              <a:t>” </a:t>
            </a:r>
            <a:r>
              <a:rPr lang="en-US" sz="2400" dirty="0"/>
              <a:t>or </a:t>
            </a:r>
            <a:r>
              <a:rPr lang="en-US" sz="2400" dirty="0" smtClean="0"/>
              <a:t>“</a:t>
            </a:r>
            <a:r>
              <a:rPr lang="en-US" sz="2400" b="1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 smtClean="0"/>
              <a:t>” is negation</a:t>
            </a:r>
          </a:p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A50021"/>
                </a:solidFill>
                <a:latin typeface="Times" pitchFamily="18" charset="0"/>
              </a:rPr>
              <a:t>+</a:t>
            </a:r>
            <a:r>
              <a:rPr lang="en-US" sz="2400" dirty="0" smtClean="0"/>
              <a:t>” </a:t>
            </a:r>
            <a:r>
              <a:rPr lang="en-US" sz="2400" dirty="0"/>
              <a:t>or “</a:t>
            </a:r>
            <a:r>
              <a:rPr lang="en-US" sz="24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400" dirty="0"/>
              <a:t>” </a:t>
            </a:r>
            <a:r>
              <a:rPr lang="en-US" sz="2400" dirty="0" smtClean="0"/>
              <a:t>is OR</a:t>
            </a:r>
          </a:p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A50021"/>
                </a:solidFill>
                <a:latin typeface="Times" pitchFamily="18" charset="0"/>
                <a:cs typeface="Times New Roman"/>
              </a:rPr>
              <a:t>∙</a:t>
            </a:r>
            <a:r>
              <a:rPr lang="en-US" sz="2400" dirty="0" smtClean="0">
                <a:cs typeface="Times New Roman"/>
              </a:rPr>
              <a:t>”</a:t>
            </a:r>
            <a:r>
              <a:rPr lang="en-US" sz="2400" dirty="0"/>
              <a:t> or </a:t>
            </a:r>
            <a:r>
              <a:rPr lang="en-US" sz="2400" dirty="0" smtClean="0"/>
              <a:t>“</a:t>
            </a:r>
            <a:r>
              <a:rPr lang="en-US" sz="2400" b="1" dirty="0">
                <a:solidFill>
                  <a:srgbClr val="A50021"/>
                </a:solidFill>
                <a:latin typeface="Times New Roman"/>
                <a:cs typeface="Times New Roman"/>
              </a:rPr>
              <a:t>˄</a:t>
            </a:r>
            <a:r>
              <a:rPr lang="en-US" sz="2400" dirty="0" smtClean="0"/>
              <a:t>”</a:t>
            </a:r>
            <a:r>
              <a:rPr lang="en-US" sz="2400" dirty="0" smtClean="0">
                <a:cs typeface="Times New Roman"/>
              </a:rPr>
              <a:t> is AND</a:t>
            </a:r>
            <a:endParaRPr lang="en-US" sz="2400" dirty="0" smtClean="0"/>
          </a:p>
          <a:p>
            <a:r>
              <a:rPr lang="en-US" sz="2400" dirty="0" smtClean="0"/>
              <a:t>An appearance of a variable is a </a:t>
            </a:r>
            <a:r>
              <a:rPr lang="en-US" sz="2400" i="1" dirty="0" smtClean="0">
                <a:solidFill>
                  <a:srgbClr val="A50021"/>
                </a:solidFill>
              </a:rPr>
              <a:t>literal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An OR of literals is a </a:t>
            </a:r>
            <a:r>
              <a:rPr lang="en-US" sz="2400" i="1" dirty="0" smtClean="0">
                <a:solidFill>
                  <a:srgbClr val="A50021"/>
                </a:solidFill>
              </a:rPr>
              <a:t>clause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45" name="Rectangle 44"/>
          <p:cNvSpPr/>
          <p:nvPr/>
        </p:nvSpPr>
        <p:spPr bwMode="auto">
          <a:xfrm>
            <a:off x="228600" y="3352800"/>
            <a:ext cx="3429000" cy="2971800"/>
          </a:xfrm>
          <a:prstGeom prst="rect">
            <a:avLst/>
          </a:prstGeom>
          <a:noFill/>
          <a:ln w="1587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" name="Straight Connector 2"/>
          <p:cNvCxnSpPr/>
          <p:nvPr/>
        </p:nvCxnSpPr>
        <p:spPr bwMode="auto">
          <a:xfrm>
            <a:off x="1600200" y="3505200"/>
            <a:ext cx="1052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Interpolants</a:t>
            </a:r>
          </a:p>
        </p:txBody>
      </p:sp>
      <p:sp>
        <p:nvSpPr>
          <p:cNvPr id="100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752600"/>
            <a:ext cx="7924800" cy="39624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Interpolants are generated by calling a </a:t>
            </a:r>
            <a:r>
              <a:rPr lang="en-US" dirty="0">
                <a:solidFill>
                  <a:srgbClr val="A50021"/>
                </a:solidFill>
              </a:rPr>
              <a:t>recursive function</a:t>
            </a:r>
            <a:r>
              <a:rPr lang="en-US" dirty="0"/>
              <a:t> on the empty clause.</a:t>
            </a:r>
          </a:p>
          <a:p>
            <a:pPr>
              <a:lnSpc>
                <a:spcPct val="90000"/>
              </a:lnSpc>
            </a:pPr>
            <a:r>
              <a:rPr lang="en-US" dirty="0"/>
              <a:t>Logic gates are created on the </a:t>
            </a:r>
            <a:r>
              <a:rPr lang="en-US" dirty="0">
                <a:solidFill>
                  <a:srgbClr val="A50021"/>
                </a:solidFill>
              </a:rPr>
              <a:t>intermediate nodes</a:t>
            </a:r>
            <a:r>
              <a:rPr lang="en-US" dirty="0"/>
              <a:t>.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The function of the gate depends on which set of root nodes the pivot variable is present in.</a:t>
            </a:r>
          </a:p>
          <a:p>
            <a:pPr>
              <a:lnSpc>
                <a:spcPct val="90000"/>
              </a:lnSpc>
            </a:pPr>
            <a:r>
              <a:rPr lang="en-US" dirty="0">
                <a:solidFill>
                  <a:schemeClr val="accent2"/>
                </a:solidFill>
              </a:rPr>
              <a:t>The procedure terminates on root nodes.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 1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Nodes resolved only from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(or 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 can be considered as roots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(or 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).</a:t>
            </a:r>
          </a:p>
          <a:p>
            <a:r>
              <a:rPr lang="en-US" i="1" dirty="0"/>
              <a:t>Proof:</a:t>
            </a:r>
            <a:r>
              <a:rPr lang="en-US" b="1" dirty="0"/>
              <a:t> </a:t>
            </a:r>
            <a:r>
              <a:rPr lang="en-US" dirty="0"/>
              <a:t>Given clauses </a:t>
            </a:r>
            <a:r>
              <a:rPr lang="en-US" b="1" dirty="0"/>
              <a:t>C</a:t>
            </a:r>
            <a:r>
              <a:rPr lang="en-US" dirty="0"/>
              <a:t>, </a:t>
            </a:r>
            <a:r>
              <a:rPr lang="en-US" b="1" dirty="0"/>
              <a:t>D</a:t>
            </a:r>
            <a:r>
              <a:rPr lang="en-US" dirty="0"/>
              <a:t>, and </a:t>
            </a:r>
            <a:r>
              <a:rPr lang="en-US" b="1" dirty="0"/>
              <a:t>E</a:t>
            </a:r>
            <a:r>
              <a:rPr lang="en-US" dirty="0"/>
              <a:t> such that (</a:t>
            </a:r>
            <a:r>
              <a:rPr lang="en-US" b="1" dirty="0"/>
              <a:t>C</a:t>
            </a:r>
            <a:r>
              <a:rPr lang="en-US" dirty="0"/>
              <a:t>)(</a:t>
            </a:r>
            <a:r>
              <a:rPr lang="en-US" b="1" dirty="0"/>
              <a:t>D</a:t>
            </a:r>
            <a:r>
              <a:rPr lang="en-US" dirty="0"/>
              <a:t>) </a:t>
            </a:r>
            <a:r>
              <a:rPr lang="en-US" b="1" dirty="0">
                <a:cs typeface="Arial" charset="0"/>
              </a:rPr>
              <a:t>→</a:t>
            </a:r>
            <a:r>
              <a:rPr lang="en-US" dirty="0">
                <a:cs typeface="Arial" charset="0"/>
              </a:rPr>
              <a:t> (</a:t>
            </a:r>
            <a:r>
              <a:rPr lang="en-US" b="1" dirty="0">
                <a:cs typeface="Arial" charset="0"/>
              </a:rPr>
              <a:t>E</a:t>
            </a:r>
            <a:r>
              <a:rPr lang="en-US" dirty="0">
                <a:cs typeface="Arial" charset="0"/>
              </a:rPr>
              <a:t>),  (</a:t>
            </a:r>
            <a:r>
              <a:rPr lang="en-US" b="1" dirty="0">
                <a:cs typeface="Arial" charset="0"/>
              </a:rPr>
              <a:t>C</a:t>
            </a:r>
            <a:r>
              <a:rPr lang="en-US" dirty="0">
                <a:cs typeface="Arial" charset="0"/>
              </a:rPr>
              <a:t>)(</a:t>
            </a:r>
            <a:r>
              <a:rPr lang="en-US" b="1" dirty="0">
                <a:cs typeface="Arial" charset="0"/>
              </a:rPr>
              <a:t>D</a:t>
            </a:r>
            <a:r>
              <a:rPr lang="en-US" dirty="0">
                <a:cs typeface="Arial" charset="0"/>
              </a:rPr>
              <a:t>) ≡ (</a:t>
            </a:r>
            <a:r>
              <a:rPr lang="en-US" b="1" dirty="0">
                <a:cs typeface="Arial" charset="0"/>
              </a:rPr>
              <a:t>C</a:t>
            </a:r>
            <a:r>
              <a:rPr lang="en-US" dirty="0">
                <a:cs typeface="Arial" charset="0"/>
              </a:rPr>
              <a:t>)(</a:t>
            </a:r>
            <a:r>
              <a:rPr lang="en-US" b="1" dirty="0">
                <a:cs typeface="Arial" charset="0"/>
              </a:rPr>
              <a:t>D</a:t>
            </a:r>
            <a:r>
              <a:rPr lang="en-US" dirty="0">
                <a:cs typeface="Arial" charset="0"/>
              </a:rPr>
              <a:t>)(</a:t>
            </a:r>
            <a:r>
              <a:rPr lang="en-US" b="1" dirty="0">
                <a:cs typeface="Arial" charset="0"/>
              </a:rPr>
              <a:t>E</a:t>
            </a:r>
            <a:r>
              <a:rPr lang="en-US" dirty="0">
                <a:cs typeface="Arial" charset="0"/>
              </a:rPr>
              <a:t>).</a:t>
            </a:r>
            <a:endParaRPr lang="en-US" i="1" dirty="0">
              <a:cs typeface="Arial" charset="0"/>
            </a:endParaRPr>
          </a:p>
        </p:txBody>
      </p:sp>
      <p:sp>
        <p:nvSpPr>
          <p:cNvPr id="21511" name="Rectangle 7"/>
          <p:cNvSpPr>
            <a:spLocks noChangeArrowheads="1"/>
          </p:cNvSpPr>
          <p:nvPr/>
        </p:nvSpPr>
        <p:spPr bwMode="auto">
          <a:xfrm>
            <a:off x="5486400" y="3962400"/>
            <a:ext cx="3200400" cy="2057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512" name="Oval 8"/>
          <p:cNvSpPr>
            <a:spLocks noChangeArrowheads="1"/>
          </p:cNvSpPr>
          <p:nvPr/>
        </p:nvSpPr>
        <p:spPr bwMode="auto">
          <a:xfrm>
            <a:off x="5638800" y="4191000"/>
            <a:ext cx="1295400" cy="167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513" name="Oval 9"/>
          <p:cNvSpPr>
            <a:spLocks noChangeArrowheads="1"/>
          </p:cNvSpPr>
          <p:nvPr/>
        </p:nvSpPr>
        <p:spPr bwMode="auto">
          <a:xfrm>
            <a:off x="5867400" y="4800600"/>
            <a:ext cx="914400" cy="990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514" name="Oval 10"/>
          <p:cNvSpPr>
            <a:spLocks noChangeArrowheads="1"/>
          </p:cNvSpPr>
          <p:nvPr/>
        </p:nvSpPr>
        <p:spPr bwMode="auto">
          <a:xfrm>
            <a:off x="7391400" y="4419600"/>
            <a:ext cx="1066800" cy="1371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21515" name="Text Box 11"/>
          <p:cNvSpPr txBox="1">
            <a:spLocks noChangeArrowheads="1"/>
          </p:cNvSpPr>
          <p:nvPr/>
        </p:nvSpPr>
        <p:spPr bwMode="auto">
          <a:xfrm>
            <a:off x="6096000" y="5105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A</a:t>
            </a:r>
          </a:p>
        </p:txBody>
      </p:sp>
      <p:sp>
        <p:nvSpPr>
          <p:cNvPr id="21516" name="Text Box 12"/>
          <p:cNvSpPr txBox="1">
            <a:spLocks noChangeArrowheads="1"/>
          </p:cNvSpPr>
          <p:nvPr/>
        </p:nvSpPr>
        <p:spPr bwMode="auto">
          <a:xfrm>
            <a:off x="6096000" y="4267200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I</a:t>
            </a:r>
          </a:p>
        </p:txBody>
      </p:sp>
      <p:sp>
        <p:nvSpPr>
          <p:cNvPr id="21517" name="Text Box 13"/>
          <p:cNvSpPr txBox="1">
            <a:spLocks noChangeArrowheads="1"/>
          </p:cNvSpPr>
          <p:nvPr/>
        </p:nvSpPr>
        <p:spPr bwMode="auto">
          <a:xfrm>
            <a:off x="7756525" y="48768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B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2534" name="AutoShape 6"/>
          <p:cNvSpPr>
            <a:spLocks noChangeAspect="1" noChangeArrowheads="1" noTextEdit="1"/>
          </p:cNvSpPr>
          <p:nvPr/>
        </p:nvSpPr>
        <p:spPr bwMode="auto">
          <a:xfrm>
            <a:off x="609600" y="1901825"/>
            <a:ext cx="7543800" cy="2746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36" name="Rectangle 8"/>
          <p:cNvSpPr>
            <a:spLocks noChangeArrowheads="1"/>
          </p:cNvSpPr>
          <p:nvPr/>
        </p:nvSpPr>
        <p:spPr bwMode="auto">
          <a:xfrm>
            <a:off x="652463" y="1965325"/>
            <a:ext cx="1063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22537" name="Rectangle 9"/>
          <p:cNvSpPr>
            <a:spLocks noChangeArrowheads="1"/>
          </p:cNvSpPr>
          <p:nvPr/>
        </p:nvSpPr>
        <p:spPr bwMode="auto">
          <a:xfrm>
            <a:off x="738188" y="1965325"/>
            <a:ext cx="238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22538" name="Rectangle 10"/>
          <p:cNvSpPr>
            <a:spLocks noChangeArrowheads="1"/>
          </p:cNvSpPr>
          <p:nvPr/>
        </p:nvSpPr>
        <p:spPr bwMode="auto">
          <a:xfrm>
            <a:off x="973138" y="1965325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2539" name="Rectangle 11"/>
          <p:cNvSpPr>
            <a:spLocks noChangeArrowheads="1"/>
          </p:cNvSpPr>
          <p:nvPr/>
        </p:nvSpPr>
        <p:spPr bwMode="auto">
          <a:xfrm>
            <a:off x="1230313" y="1965325"/>
            <a:ext cx="1920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2540" name="Rectangle 12"/>
          <p:cNvSpPr>
            <a:spLocks noChangeArrowheads="1"/>
          </p:cNvSpPr>
          <p:nvPr/>
        </p:nvSpPr>
        <p:spPr bwMode="auto">
          <a:xfrm>
            <a:off x="1422400" y="1965325"/>
            <a:ext cx="2206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22541" name="Rectangle 13"/>
          <p:cNvSpPr>
            <a:spLocks noChangeArrowheads="1"/>
          </p:cNvSpPr>
          <p:nvPr/>
        </p:nvSpPr>
        <p:spPr bwMode="auto">
          <a:xfrm>
            <a:off x="1636713" y="1965325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2542" name="Rectangle 14"/>
          <p:cNvSpPr>
            <a:spLocks noChangeArrowheads="1"/>
          </p:cNvSpPr>
          <p:nvPr/>
        </p:nvSpPr>
        <p:spPr bwMode="auto">
          <a:xfrm>
            <a:off x="1893888" y="1965325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22543" name="Rectangle 15"/>
          <p:cNvSpPr>
            <a:spLocks noChangeArrowheads="1"/>
          </p:cNvSpPr>
          <p:nvPr/>
        </p:nvSpPr>
        <p:spPr bwMode="auto">
          <a:xfrm>
            <a:off x="2065338" y="1965325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22544" name="Rectangle 16"/>
          <p:cNvSpPr>
            <a:spLocks noChangeArrowheads="1"/>
          </p:cNvSpPr>
          <p:nvPr/>
        </p:nvSpPr>
        <p:spPr bwMode="auto">
          <a:xfrm>
            <a:off x="2279650" y="1965325"/>
            <a:ext cx="1920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2545" name="Rectangle 17"/>
          <p:cNvSpPr>
            <a:spLocks noChangeArrowheads="1"/>
          </p:cNvSpPr>
          <p:nvPr/>
        </p:nvSpPr>
        <p:spPr bwMode="auto">
          <a:xfrm>
            <a:off x="2451100" y="1965325"/>
            <a:ext cx="238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22546" name="Rectangle 18"/>
          <p:cNvSpPr>
            <a:spLocks noChangeArrowheads="1"/>
          </p:cNvSpPr>
          <p:nvPr/>
        </p:nvSpPr>
        <p:spPr bwMode="auto">
          <a:xfrm>
            <a:off x="2686050" y="1965325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2547" name="Rectangle 19"/>
          <p:cNvSpPr>
            <a:spLocks noChangeArrowheads="1"/>
          </p:cNvSpPr>
          <p:nvPr/>
        </p:nvSpPr>
        <p:spPr bwMode="auto">
          <a:xfrm>
            <a:off x="2963863" y="1965325"/>
            <a:ext cx="1920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2548" name="Rectangle 20"/>
          <p:cNvSpPr>
            <a:spLocks noChangeArrowheads="1"/>
          </p:cNvSpPr>
          <p:nvPr/>
        </p:nvSpPr>
        <p:spPr bwMode="auto">
          <a:xfrm>
            <a:off x="3135313" y="1965325"/>
            <a:ext cx="2206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22549" name="Rectangle 21"/>
          <p:cNvSpPr>
            <a:spLocks noChangeArrowheads="1"/>
          </p:cNvSpPr>
          <p:nvPr/>
        </p:nvSpPr>
        <p:spPr bwMode="auto">
          <a:xfrm>
            <a:off x="3370263" y="1965325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2550" name="Rectangle 22"/>
          <p:cNvSpPr>
            <a:spLocks noChangeArrowheads="1"/>
          </p:cNvSpPr>
          <p:nvPr/>
        </p:nvSpPr>
        <p:spPr bwMode="auto">
          <a:xfrm>
            <a:off x="3627438" y="1965325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22551" name="Rectangle 23"/>
          <p:cNvSpPr>
            <a:spLocks noChangeArrowheads="1"/>
          </p:cNvSpPr>
          <p:nvPr/>
        </p:nvSpPr>
        <p:spPr bwMode="auto">
          <a:xfrm>
            <a:off x="3778250" y="1965325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22552" name="Rectangle 24"/>
          <p:cNvSpPr>
            <a:spLocks noChangeArrowheads="1"/>
          </p:cNvSpPr>
          <p:nvPr/>
        </p:nvSpPr>
        <p:spPr bwMode="auto">
          <a:xfrm>
            <a:off x="3990975" y="1965325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22553" name="Rectangle 25"/>
          <p:cNvSpPr>
            <a:spLocks noChangeArrowheads="1"/>
          </p:cNvSpPr>
          <p:nvPr/>
        </p:nvSpPr>
        <p:spPr bwMode="auto">
          <a:xfrm>
            <a:off x="4141788" y="1965325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2554" name="Rectangle 26"/>
          <p:cNvSpPr>
            <a:spLocks noChangeArrowheads="1"/>
          </p:cNvSpPr>
          <p:nvPr/>
        </p:nvSpPr>
        <p:spPr bwMode="auto">
          <a:xfrm>
            <a:off x="4398963" y="1965325"/>
            <a:ext cx="1412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22555" name="Rectangle 27"/>
          <p:cNvSpPr>
            <a:spLocks noChangeArrowheads="1"/>
          </p:cNvSpPr>
          <p:nvPr/>
        </p:nvSpPr>
        <p:spPr bwMode="auto">
          <a:xfrm>
            <a:off x="4548188" y="1965325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22556" name="Rectangle 28"/>
          <p:cNvSpPr>
            <a:spLocks noChangeArrowheads="1"/>
          </p:cNvSpPr>
          <p:nvPr/>
        </p:nvSpPr>
        <p:spPr bwMode="auto">
          <a:xfrm>
            <a:off x="4740275" y="1965325"/>
            <a:ext cx="1920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2557" name="Rectangle 29"/>
          <p:cNvSpPr>
            <a:spLocks noChangeArrowheads="1"/>
          </p:cNvSpPr>
          <p:nvPr/>
        </p:nvSpPr>
        <p:spPr bwMode="auto">
          <a:xfrm>
            <a:off x="4933950" y="1965325"/>
            <a:ext cx="238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22558" name="Rectangle 30"/>
          <p:cNvSpPr>
            <a:spLocks noChangeArrowheads="1"/>
          </p:cNvSpPr>
          <p:nvPr/>
        </p:nvSpPr>
        <p:spPr bwMode="auto">
          <a:xfrm>
            <a:off x="5168900" y="1965325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2559" name="Rectangle 31"/>
          <p:cNvSpPr>
            <a:spLocks noChangeArrowheads="1"/>
          </p:cNvSpPr>
          <p:nvPr/>
        </p:nvSpPr>
        <p:spPr bwMode="auto">
          <a:xfrm>
            <a:off x="5426075" y="1965325"/>
            <a:ext cx="1412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22560" name="Rectangle 32"/>
          <p:cNvSpPr>
            <a:spLocks noChangeArrowheads="1"/>
          </p:cNvSpPr>
          <p:nvPr/>
        </p:nvSpPr>
        <p:spPr bwMode="auto">
          <a:xfrm>
            <a:off x="5575300" y="1965325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22561" name="Rectangle 33"/>
          <p:cNvSpPr>
            <a:spLocks noChangeArrowheads="1"/>
          </p:cNvSpPr>
          <p:nvPr/>
        </p:nvSpPr>
        <p:spPr bwMode="auto">
          <a:xfrm>
            <a:off x="5789613" y="1965325"/>
            <a:ext cx="1920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2562" name="Rectangle 34"/>
          <p:cNvSpPr>
            <a:spLocks noChangeArrowheads="1"/>
          </p:cNvSpPr>
          <p:nvPr/>
        </p:nvSpPr>
        <p:spPr bwMode="auto">
          <a:xfrm>
            <a:off x="5961063" y="1965325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22563" name="Rectangle 35"/>
          <p:cNvSpPr>
            <a:spLocks noChangeArrowheads="1"/>
          </p:cNvSpPr>
          <p:nvPr/>
        </p:nvSpPr>
        <p:spPr bwMode="auto">
          <a:xfrm>
            <a:off x="6132513" y="1965325"/>
            <a:ext cx="1063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22564" name="Rectangle 36"/>
          <p:cNvSpPr>
            <a:spLocks noChangeArrowheads="1"/>
          </p:cNvSpPr>
          <p:nvPr/>
        </p:nvSpPr>
        <p:spPr bwMode="auto">
          <a:xfrm>
            <a:off x="6238875" y="1965325"/>
            <a:ext cx="1063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565" name="Rectangle 37"/>
          <p:cNvSpPr>
            <a:spLocks noChangeArrowheads="1"/>
          </p:cNvSpPr>
          <p:nvPr/>
        </p:nvSpPr>
        <p:spPr bwMode="auto">
          <a:xfrm>
            <a:off x="6345238" y="1965325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566" name="Rectangle 38"/>
          <p:cNvSpPr>
            <a:spLocks noChangeArrowheads="1"/>
          </p:cNvSpPr>
          <p:nvPr/>
        </p:nvSpPr>
        <p:spPr bwMode="auto">
          <a:xfrm>
            <a:off x="6581775" y="1965325"/>
            <a:ext cx="1809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567" name="Rectangle 39"/>
          <p:cNvSpPr>
            <a:spLocks noChangeArrowheads="1"/>
          </p:cNvSpPr>
          <p:nvPr/>
        </p:nvSpPr>
        <p:spPr bwMode="auto">
          <a:xfrm>
            <a:off x="6838950" y="1965325"/>
            <a:ext cx="3333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568" name="Rectangle 40"/>
          <p:cNvSpPr>
            <a:spLocks noChangeArrowheads="1"/>
          </p:cNvSpPr>
          <p:nvPr/>
        </p:nvSpPr>
        <p:spPr bwMode="auto">
          <a:xfrm>
            <a:off x="7159625" y="1965325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569" name="Rectangle 41"/>
          <p:cNvSpPr>
            <a:spLocks noChangeArrowheads="1"/>
          </p:cNvSpPr>
          <p:nvPr/>
        </p:nvSpPr>
        <p:spPr bwMode="auto">
          <a:xfrm>
            <a:off x="7373938" y="1965325"/>
            <a:ext cx="238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570" name="Rectangle 42"/>
          <p:cNvSpPr>
            <a:spLocks noChangeArrowheads="1"/>
          </p:cNvSpPr>
          <p:nvPr/>
        </p:nvSpPr>
        <p:spPr bwMode="auto">
          <a:xfrm>
            <a:off x="7608888" y="1965325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571" name="Rectangle 43"/>
          <p:cNvSpPr>
            <a:spLocks noChangeArrowheads="1"/>
          </p:cNvSpPr>
          <p:nvPr/>
        </p:nvSpPr>
        <p:spPr bwMode="auto">
          <a:xfrm>
            <a:off x="7866063" y="1965325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572" name="Rectangle 44"/>
          <p:cNvSpPr>
            <a:spLocks noChangeArrowheads="1"/>
          </p:cNvSpPr>
          <p:nvPr/>
        </p:nvSpPr>
        <p:spPr bwMode="auto">
          <a:xfrm>
            <a:off x="8015288" y="1965325"/>
            <a:ext cx="1063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2573" name="Rectangle 45"/>
          <p:cNvSpPr>
            <a:spLocks noChangeArrowheads="1"/>
          </p:cNvSpPr>
          <p:nvPr/>
        </p:nvSpPr>
        <p:spPr bwMode="auto">
          <a:xfrm>
            <a:off x="4633913" y="3206750"/>
            <a:ext cx="1063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22574" name="Rectangle 46"/>
          <p:cNvSpPr>
            <a:spLocks noChangeArrowheads="1"/>
          </p:cNvSpPr>
          <p:nvPr/>
        </p:nvSpPr>
        <p:spPr bwMode="auto">
          <a:xfrm>
            <a:off x="4740275" y="3206750"/>
            <a:ext cx="1412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22575" name="Rectangle 47"/>
          <p:cNvSpPr>
            <a:spLocks noChangeArrowheads="1"/>
          </p:cNvSpPr>
          <p:nvPr/>
        </p:nvSpPr>
        <p:spPr bwMode="auto">
          <a:xfrm>
            <a:off x="4891088" y="3206750"/>
            <a:ext cx="148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)                (</a:t>
            </a:r>
            <a:endParaRPr lang="en-US" dirty="0"/>
          </a:p>
        </p:txBody>
      </p:sp>
      <p:sp>
        <p:nvSpPr>
          <p:cNvPr id="22576" name="Rectangle 48"/>
          <p:cNvSpPr>
            <a:spLocks noChangeArrowheads="1"/>
          </p:cNvSpPr>
          <p:nvPr/>
        </p:nvSpPr>
        <p:spPr bwMode="auto">
          <a:xfrm>
            <a:off x="6345238" y="3206750"/>
            <a:ext cx="1920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2577" name="Rectangle 49"/>
          <p:cNvSpPr>
            <a:spLocks noChangeArrowheads="1"/>
          </p:cNvSpPr>
          <p:nvPr/>
        </p:nvSpPr>
        <p:spPr bwMode="auto">
          <a:xfrm>
            <a:off x="6538913" y="3206750"/>
            <a:ext cx="1412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22578" name="Rectangle 50"/>
          <p:cNvSpPr>
            <a:spLocks noChangeArrowheads="1"/>
          </p:cNvSpPr>
          <p:nvPr/>
        </p:nvSpPr>
        <p:spPr bwMode="auto">
          <a:xfrm>
            <a:off x="6667500" y="3206750"/>
            <a:ext cx="1063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22579" name="Rectangle 51"/>
          <p:cNvSpPr>
            <a:spLocks noChangeArrowheads="1"/>
          </p:cNvSpPr>
          <p:nvPr/>
        </p:nvSpPr>
        <p:spPr bwMode="auto">
          <a:xfrm>
            <a:off x="5575300" y="4211638"/>
            <a:ext cx="292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22580" name="Line 52"/>
          <p:cNvSpPr>
            <a:spLocks noChangeShapeType="1"/>
          </p:cNvSpPr>
          <p:nvPr/>
        </p:nvSpPr>
        <p:spPr bwMode="auto">
          <a:xfrm>
            <a:off x="4279900" y="2374900"/>
            <a:ext cx="409575" cy="820738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81" name="Line 53"/>
          <p:cNvSpPr>
            <a:spLocks noChangeShapeType="1"/>
          </p:cNvSpPr>
          <p:nvPr/>
        </p:nvSpPr>
        <p:spPr bwMode="auto">
          <a:xfrm flipH="1">
            <a:off x="4895850" y="2374900"/>
            <a:ext cx="411163" cy="820738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82" name="Line 54"/>
          <p:cNvSpPr>
            <a:spLocks noChangeShapeType="1"/>
          </p:cNvSpPr>
          <p:nvPr/>
        </p:nvSpPr>
        <p:spPr bwMode="auto">
          <a:xfrm flipH="1" flipV="1">
            <a:off x="6129338" y="2374900"/>
            <a:ext cx="204787" cy="820738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83" name="Line 55"/>
          <p:cNvSpPr>
            <a:spLocks noChangeShapeType="1"/>
          </p:cNvSpPr>
          <p:nvPr/>
        </p:nvSpPr>
        <p:spPr bwMode="auto">
          <a:xfrm flipH="1">
            <a:off x="6540500" y="2374900"/>
            <a:ext cx="409575" cy="820738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84" name="Line 56"/>
          <p:cNvSpPr>
            <a:spLocks noChangeShapeType="1"/>
          </p:cNvSpPr>
          <p:nvPr/>
        </p:nvSpPr>
        <p:spPr bwMode="auto">
          <a:xfrm>
            <a:off x="4895850" y="3608388"/>
            <a:ext cx="615950" cy="6143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2585" name="Line 57"/>
          <p:cNvSpPr>
            <a:spLocks noChangeShapeType="1"/>
          </p:cNvSpPr>
          <p:nvPr/>
        </p:nvSpPr>
        <p:spPr bwMode="auto">
          <a:xfrm flipH="1">
            <a:off x="5922963" y="3608388"/>
            <a:ext cx="617537" cy="6143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2" name="Group 54"/>
          <p:cNvGrpSpPr>
            <a:grpSpLocks/>
          </p:cNvGrpSpPr>
          <p:nvPr/>
        </p:nvGrpSpPr>
        <p:grpSpPr bwMode="auto">
          <a:xfrm>
            <a:off x="609600" y="1901825"/>
            <a:ext cx="7543800" cy="2746375"/>
            <a:chOff x="384" y="1198"/>
            <a:chExt cx="4752" cy="1730"/>
          </a:xfrm>
        </p:grpSpPr>
        <p:sp>
          <p:nvSpPr>
            <p:cNvPr id="25603" name="AutoShape 3"/>
            <p:cNvSpPr>
              <a:spLocks noChangeAspect="1" noChangeArrowheads="1" noTextEdit="1"/>
            </p:cNvSpPr>
            <p:nvPr/>
          </p:nvSpPr>
          <p:spPr bwMode="auto">
            <a:xfrm>
              <a:off x="384" y="1198"/>
              <a:ext cx="4752" cy="17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604" name="Rectangle 4"/>
            <p:cNvSpPr>
              <a:spLocks noChangeArrowheads="1"/>
            </p:cNvSpPr>
            <p:nvPr/>
          </p:nvSpPr>
          <p:spPr bwMode="auto">
            <a:xfrm>
              <a:off x="411" y="1238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25605" name="Rectangle 5"/>
            <p:cNvSpPr>
              <a:spLocks noChangeArrowheads="1"/>
            </p:cNvSpPr>
            <p:nvPr/>
          </p:nvSpPr>
          <p:spPr bwMode="auto">
            <a:xfrm>
              <a:off x="465" y="1238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25606" name="Rectangle 6"/>
            <p:cNvSpPr>
              <a:spLocks noChangeArrowheads="1"/>
            </p:cNvSpPr>
            <p:nvPr/>
          </p:nvSpPr>
          <p:spPr bwMode="auto">
            <a:xfrm>
              <a:off x="613" y="1238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5607" name="Rectangle 7"/>
            <p:cNvSpPr>
              <a:spLocks noChangeArrowheads="1"/>
            </p:cNvSpPr>
            <p:nvPr/>
          </p:nvSpPr>
          <p:spPr bwMode="auto">
            <a:xfrm>
              <a:off x="775" y="1238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5608" name="Rectangle 8"/>
            <p:cNvSpPr>
              <a:spLocks noChangeArrowheads="1"/>
            </p:cNvSpPr>
            <p:nvPr/>
          </p:nvSpPr>
          <p:spPr bwMode="auto">
            <a:xfrm>
              <a:off x="896" y="1238"/>
              <a:ext cx="13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25609" name="Rectangle 9"/>
            <p:cNvSpPr>
              <a:spLocks noChangeArrowheads="1"/>
            </p:cNvSpPr>
            <p:nvPr/>
          </p:nvSpPr>
          <p:spPr bwMode="auto">
            <a:xfrm>
              <a:off x="1031" y="1238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5610" name="Rectangle 10"/>
            <p:cNvSpPr>
              <a:spLocks noChangeArrowheads="1"/>
            </p:cNvSpPr>
            <p:nvPr/>
          </p:nvSpPr>
          <p:spPr bwMode="auto">
            <a:xfrm>
              <a:off x="1193" y="1238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5611" name="Rectangle 11"/>
            <p:cNvSpPr>
              <a:spLocks noChangeArrowheads="1"/>
            </p:cNvSpPr>
            <p:nvPr/>
          </p:nvSpPr>
          <p:spPr bwMode="auto">
            <a:xfrm>
              <a:off x="1301" y="1238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5612" name="Rectangle 12"/>
            <p:cNvSpPr>
              <a:spLocks noChangeArrowheads="1"/>
            </p:cNvSpPr>
            <p:nvPr/>
          </p:nvSpPr>
          <p:spPr bwMode="auto">
            <a:xfrm>
              <a:off x="1436" y="1238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5613" name="Rectangle 13"/>
            <p:cNvSpPr>
              <a:spLocks noChangeArrowheads="1"/>
            </p:cNvSpPr>
            <p:nvPr/>
          </p:nvSpPr>
          <p:spPr bwMode="auto">
            <a:xfrm>
              <a:off x="1544" y="1238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25614" name="Rectangle 14"/>
            <p:cNvSpPr>
              <a:spLocks noChangeArrowheads="1"/>
            </p:cNvSpPr>
            <p:nvPr/>
          </p:nvSpPr>
          <p:spPr bwMode="auto">
            <a:xfrm>
              <a:off x="1692" y="1238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5615" name="Rectangle 15"/>
            <p:cNvSpPr>
              <a:spLocks noChangeArrowheads="1"/>
            </p:cNvSpPr>
            <p:nvPr/>
          </p:nvSpPr>
          <p:spPr bwMode="auto">
            <a:xfrm>
              <a:off x="1867" y="1238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5616" name="Rectangle 16"/>
            <p:cNvSpPr>
              <a:spLocks noChangeArrowheads="1"/>
            </p:cNvSpPr>
            <p:nvPr/>
          </p:nvSpPr>
          <p:spPr bwMode="auto">
            <a:xfrm>
              <a:off x="1975" y="1238"/>
              <a:ext cx="13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25617" name="Rectangle 17"/>
            <p:cNvSpPr>
              <a:spLocks noChangeArrowheads="1"/>
            </p:cNvSpPr>
            <p:nvPr/>
          </p:nvSpPr>
          <p:spPr bwMode="auto">
            <a:xfrm>
              <a:off x="2123" y="1238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5618" name="Rectangle 18"/>
            <p:cNvSpPr>
              <a:spLocks noChangeArrowheads="1"/>
            </p:cNvSpPr>
            <p:nvPr/>
          </p:nvSpPr>
          <p:spPr bwMode="auto">
            <a:xfrm>
              <a:off x="2285" y="1238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5619" name="Rectangle 19"/>
            <p:cNvSpPr>
              <a:spLocks noChangeArrowheads="1"/>
            </p:cNvSpPr>
            <p:nvPr/>
          </p:nvSpPr>
          <p:spPr bwMode="auto">
            <a:xfrm>
              <a:off x="2380" y="1238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5620" name="Rectangle 20"/>
            <p:cNvSpPr>
              <a:spLocks noChangeArrowheads="1"/>
            </p:cNvSpPr>
            <p:nvPr/>
          </p:nvSpPr>
          <p:spPr bwMode="auto">
            <a:xfrm>
              <a:off x="2514" y="1238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sp>
          <p:nvSpPr>
            <p:cNvPr id="25621" name="Rectangle 21"/>
            <p:cNvSpPr>
              <a:spLocks noChangeArrowheads="1"/>
            </p:cNvSpPr>
            <p:nvPr/>
          </p:nvSpPr>
          <p:spPr bwMode="auto">
            <a:xfrm>
              <a:off x="2609" y="1238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5622" name="Rectangle 22"/>
            <p:cNvSpPr>
              <a:spLocks noChangeArrowheads="1"/>
            </p:cNvSpPr>
            <p:nvPr/>
          </p:nvSpPr>
          <p:spPr bwMode="auto">
            <a:xfrm>
              <a:off x="2771" y="1238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5623" name="Rectangle 23"/>
            <p:cNvSpPr>
              <a:spLocks noChangeArrowheads="1"/>
            </p:cNvSpPr>
            <p:nvPr/>
          </p:nvSpPr>
          <p:spPr bwMode="auto">
            <a:xfrm>
              <a:off x="2865" y="1238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5624" name="Rectangle 24"/>
            <p:cNvSpPr>
              <a:spLocks noChangeArrowheads="1"/>
            </p:cNvSpPr>
            <p:nvPr/>
          </p:nvSpPr>
          <p:spPr bwMode="auto">
            <a:xfrm>
              <a:off x="2986" y="1238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5625" name="Rectangle 25"/>
            <p:cNvSpPr>
              <a:spLocks noChangeArrowheads="1"/>
            </p:cNvSpPr>
            <p:nvPr/>
          </p:nvSpPr>
          <p:spPr bwMode="auto">
            <a:xfrm>
              <a:off x="3108" y="1238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25626" name="Rectangle 26"/>
            <p:cNvSpPr>
              <a:spLocks noChangeArrowheads="1"/>
            </p:cNvSpPr>
            <p:nvPr/>
          </p:nvSpPr>
          <p:spPr bwMode="auto">
            <a:xfrm>
              <a:off x="3256" y="1238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5627" name="Rectangle 27"/>
            <p:cNvSpPr>
              <a:spLocks noChangeArrowheads="1"/>
            </p:cNvSpPr>
            <p:nvPr/>
          </p:nvSpPr>
          <p:spPr bwMode="auto">
            <a:xfrm>
              <a:off x="3418" y="1238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5628" name="Rectangle 28"/>
            <p:cNvSpPr>
              <a:spLocks noChangeArrowheads="1"/>
            </p:cNvSpPr>
            <p:nvPr/>
          </p:nvSpPr>
          <p:spPr bwMode="auto">
            <a:xfrm>
              <a:off x="3512" y="1238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5629" name="Rectangle 29"/>
            <p:cNvSpPr>
              <a:spLocks noChangeArrowheads="1"/>
            </p:cNvSpPr>
            <p:nvPr/>
          </p:nvSpPr>
          <p:spPr bwMode="auto">
            <a:xfrm>
              <a:off x="3647" y="1238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5630" name="Rectangle 30"/>
            <p:cNvSpPr>
              <a:spLocks noChangeArrowheads="1"/>
            </p:cNvSpPr>
            <p:nvPr/>
          </p:nvSpPr>
          <p:spPr bwMode="auto">
            <a:xfrm>
              <a:off x="3755" y="1238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5631" name="Rectangle 31"/>
            <p:cNvSpPr>
              <a:spLocks noChangeArrowheads="1"/>
            </p:cNvSpPr>
            <p:nvPr/>
          </p:nvSpPr>
          <p:spPr bwMode="auto">
            <a:xfrm>
              <a:off x="3863" y="1238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25632" name="Rectangle 32"/>
            <p:cNvSpPr>
              <a:spLocks noChangeArrowheads="1"/>
            </p:cNvSpPr>
            <p:nvPr/>
          </p:nvSpPr>
          <p:spPr bwMode="auto">
            <a:xfrm>
              <a:off x="3930" y="1238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633" name="Rectangle 33"/>
            <p:cNvSpPr>
              <a:spLocks noChangeArrowheads="1"/>
            </p:cNvSpPr>
            <p:nvPr/>
          </p:nvSpPr>
          <p:spPr bwMode="auto">
            <a:xfrm>
              <a:off x="3997" y="1238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d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634" name="Rectangle 34"/>
            <p:cNvSpPr>
              <a:spLocks noChangeArrowheads="1"/>
            </p:cNvSpPr>
            <p:nvPr/>
          </p:nvSpPr>
          <p:spPr bwMode="auto">
            <a:xfrm>
              <a:off x="4146" y="1238"/>
              <a:ext cx="11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635" name="Rectangle 35"/>
            <p:cNvSpPr>
              <a:spLocks noChangeArrowheads="1"/>
            </p:cNvSpPr>
            <p:nvPr/>
          </p:nvSpPr>
          <p:spPr bwMode="auto">
            <a:xfrm>
              <a:off x="4308" y="1238"/>
              <a:ext cx="21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¬c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636" name="Rectangle 36"/>
            <p:cNvSpPr>
              <a:spLocks noChangeArrowheads="1"/>
            </p:cNvSpPr>
            <p:nvPr/>
          </p:nvSpPr>
          <p:spPr bwMode="auto">
            <a:xfrm>
              <a:off x="4510" y="1238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637" name="Rectangle 37"/>
            <p:cNvSpPr>
              <a:spLocks noChangeArrowheads="1"/>
            </p:cNvSpPr>
            <p:nvPr/>
          </p:nvSpPr>
          <p:spPr bwMode="auto">
            <a:xfrm>
              <a:off x="4645" y="1238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a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638" name="Rectangle 38"/>
            <p:cNvSpPr>
              <a:spLocks noChangeArrowheads="1"/>
            </p:cNvSpPr>
            <p:nvPr/>
          </p:nvSpPr>
          <p:spPr bwMode="auto">
            <a:xfrm>
              <a:off x="4793" y="1238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639" name="Rectangle 39"/>
            <p:cNvSpPr>
              <a:spLocks noChangeArrowheads="1"/>
            </p:cNvSpPr>
            <p:nvPr/>
          </p:nvSpPr>
          <p:spPr bwMode="auto">
            <a:xfrm>
              <a:off x="4955" y="1238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b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640" name="Rectangle 40"/>
            <p:cNvSpPr>
              <a:spLocks noChangeArrowheads="1"/>
            </p:cNvSpPr>
            <p:nvPr/>
          </p:nvSpPr>
          <p:spPr bwMode="auto">
            <a:xfrm>
              <a:off x="5049" y="1238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5641" name="Rectangle 41"/>
            <p:cNvSpPr>
              <a:spLocks noChangeArrowheads="1"/>
            </p:cNvSpPr>
            <p:nvPr/>
          </p:nvSpPr>
          <p:spPr bwMode="auto">
            <a:xfrm>
              <a:off x="2919" y="20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642" name="Rectangle 42"/>
            <p:cNvSpPr>
              <a:spLocks noChangeArrowheads="1"/>
            </p:cNvSpPr>
            <p:nvPr/>
          </p:nvSpPr>
          <p:spPr bwMode="auto">
            <a:xfrm>
              <a:off x="2986" y="2020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5643" name="Rectangle 43"/>
            <p:cNvSpPr>
              <a:spLocks noChangeArrowheads="1"/>
            </p:cNvSpPr>
            <p:nvPr/>
          </p:nvSpPr>
          <p:spPr bwMode="auto">
            <a:xfrm>
              <a:off x="3081" y="2020"/>
              <a:ext cx="9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                (</a:t>
              </a:r>
              <a:endParaRPr lang="en-US" dirty="0"/>
            </a:p>
          </p:txBody>
        </p:sp>
        <p:sp>
          <p:nvSpPr>
            <p:cNvPr id="25644" name="Rectangle 44"/>
            <p:cNvSpPr>
              <a:spLocks noChangeArrowheads="1"/>
            </p:cNvSpPr>
            <p:nvPr/>
          </p:nvSpPr>
          <p:spPr bwMode="auto">
            <a:xfrm>
              <a:off x="3997" y="20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5645" name="Rectangle 45"/>
            <p:cNvSpPr>
              <a:spLocks noChangeArrowheads="1"/>
            </p:cNvSpPr>
            <p:nvPr/>
          </p:nvSpPr>
          <p:spPr bwMode="auto">
            <a:xfrm>
              <a:off x="4119" y="2020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5646" name="Rectangle 46"/>
            <p:cNvSpPr>
              <a:spLocks noChangeArrowheads="1"/>
            </p:cNvSpPr>
            <p:nvPr/>
          </p:nvSpPr>
          <p:spPr bwMode="auto">
            <a:xfrm>
              <a:off x="4200" y="20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25647" name="Rectangle 47"/>
            <p:cNvSpPr>
              <a:spLocks noChangeArrowheads="1"/>
            </p:cNvSpPr>
            <p:nvPr/>
          </p:nvSpPr>
          <p:spPr bwMode="auto">
            <a:xfrm>
              <a:off x="3512" y="2653"/>
              <a:ext cx="18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( )</a:t>
              </a:r>
              <a:endParaRPr lang="en-US" dirty="0"/>
            </a:p>
          </p:txBody>
        </p:sp>
        <p:sp>
          <p:nvSpPr>
            <p:cNvPr id="25648" name="Line 48"/>
            <p:cNvSpPr>
              <a:spLocks noChangeShapeType="1"/>
            </p:cNvSpPr>
            <p:nvPr/>
          </p:nvSpPr>
          <p:spPr bwMode="auto">
            <a:xfrm>
              <a:off x="2696" y="1496"/>
              <a:ext cx="258" cy="517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649" name="Line 49"/>
            <p:cNvSpPr>
              <a:spLocks noChangeShapeType="1"/>
            </p:cNvSpPr>
            <p:nvPr/>
          </p:nvSpPr>
          <p:spPr bwMode="auto">
            <a:xfrm flipH="1">
              <a:off x="3084" y="1496"/>
              <a:ext cx="259" cy="517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650" name="Line 50"/>
            <p:cNvSpPr>
              <a:spLocks noChangeShapeType="1"/>
            </p:cNvSpPr>
            <p:nvPr/>
          </p:nvSpPr>
          <p:spPr bwMode="auto">
            <a:xfrm flipH="1" flipV="1">
              <a:off x="3861" y="1496"/>
              <a:ext cx="129" cy="517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651" name="Line 51"/>
            <p:cNvSpPr>
              <a:spLocks noChangeShapeType="1"/>
            </p:cNvSpPr>
            <p:nvPr/>
          </p:nvSpPr>
          <p:spPr bwMode="auto">
            <a:xfrm flipH="1">
              <a:off x="4120" y="1496"/>
              <a:ext cx="258" cy="517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652" name="Line 52"/>
            <p:cNvSpPr>
              <a:spLocks noChangeShapeType="1"/>
            </p:cNvSpPr>
            <p:nvPr/>
          </p:nvSpPr>
          <p:spPr bwMode="auto">
            <a:xfrm>
              <a:off x="3084" y="2273"/>
              <a:ext cx="388" cy="387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5653" name="Line 53"/>
            <p:cNvSpPr>
              <a:spLocks noChangeShapeType="1"/>
            </p:cNvSpPr>
            <p:nvPr/>
          </p:nvSpPr>
          <p:spPr bwMode="auto">
            <a:xfrm flipH="1">
              <a:off x="3731" y="2273"/>
              <a:ext cx="389" cy="387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aphicFrame>
        <p:nvGraphicFramePr>
          <p:cNvPr id="25655" name="Object 55"/>
          <p:cNvGraphicFramePr>
            <a:graphicFrameLocks noGrp="1" noChangeAspect="1"/>
          </p:cNvGraphicFramePr>
          <p:nvPr>
            <p:ph idx="1"/>
          </p:nvPr>
        </p:nvGraphicFramePr>
        <p:xfrm>
          <a:off x="4191000" y="2209800"/>
          <a:ext cx="1733550" cy="2652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6829" name="Visio" r:id="rId3" imgW="586740" imgH="899160" progId="Visio.Drawing.11">
                  <p:embed/>
                </p:oleObj>
              </mc:Choice>
              <mc:Fallback>
                <p:oleObj name="Visio" r:id="rId3" imgW="586740" imgH="899160" progId="Visio.Drawing.11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1000" y="2209800"/>
                        <a:ext cx="1733550" cy="2652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26630" name="AutoShape 6"/>
          <p:cNvSpPr>
            <a:spLocks noChangeAspect="1" noChangeArrowheads="1" noTextEdit="1"/>
          </p:cNvSpPr>
          <p:nvPr/>
        </p:nvSpPr>
        <p:spPr bwMode="auto">
          <a:xfrm>
            <a:off x="533400" y="1714500"/>
            <a:ext cx="7467600" cy="3735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632" name="Rectangle 8"/>
          <p:cNvSpPr>
            <a:spLocks noChangeArrowheads="1"/>
          </p:cNvSpPr>
          <p:nvPr/>
        </p:nvSpPr>
        <p:spPr bwMode="auto">
          <a:xfrm>
            <a:off x="576263" y="1778000"/>
            <a:ext cx="1063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26633" name="Rectangle 9"/>
          <p:cNvSpPr>
            <a:spLocks noChangeArrowheads="1"/>
          </p:cNvSpPr>
          <p:nvPr/>
        </p:nvSpPr>
        <p:spPr bwMode="auto">
          <a:xfrm>
            <a:off x="660400" y="1778000"/>
            <a:ext cx="238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26634" name="Rectangle 10"/>
          <p:cNvSpPr>
            <a:spLocks noChangeArrowheads="1"/>
          </p:cNvSpPr>
          <p:nvPr/>
        </p:nvSpPr>
        <p:spPr bwMode="auto">
          <a:xfrm>
            <a:off x="893763" y="1778000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6635" name="Rectangle 11"/>
          <p:cNvSpPr>
            <a:spLocks noChangeArrowheads="1"/>
          </p:cNvSpPr>
          <p:nvPr/>
        </p:nvSpPr>
        <p:spPr bwMode="auto">
          <a:xfrm>
            <a:off x="1147763" y="1778000"/>
            <a:ext cx="1920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6636" name="Rectangle 12"/>
          <p:cNvSpPr>
            <a:spLocks noChangeArrowheads="1"/>
          </p:cNvSpPr>
          <p:nvPr/>
        </p:nvSpPr>
        <p:spPr bwMode="auto">
          <a:xfrm>
            <a:off x="1338263" y="1778000"/>
            <a:ext cx="2206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26637" name="Rectangle 13"/>
          <p:cNvSpPr>
            <a:spLocks noChangeArrowheads="1"/>
          </p:cNvSpPr>
          <p:nvPr/>
        </p:nvSpPr>
        <p:spPr bwMode="auto">
          <a:xfrm>
            <a:off x="1550988" y="1778000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6638" name="Rectangle 14"/>
          <p:cNvSpPr>
            <a:spLocks noChangeArrowheads="1"/>
          </p:cNvSpPr>
          <p:nvPr/>
        </p:nvSpPr>
        <p:spPr bwMode="auto">
          <a:xfrm>
            <a:off x="1804988" y="1778000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26639" name="Rectangle 15"/>
          <p:cNvSpPr>
            <a:spLocks noChangeArrowheads="1"/>
          </p:cNvSpPr>
          <p:nvPr/>
        </p:nvSpPr>
        <p:spPr bwMode="auto">
          <a:xfrm>
            <a:off x="1974850" y="1778000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26640" name="Rectangle 16"/>
          <p:cNvSpPr>
            <a:spLocks noChangeArrowheads="1"/>
          </p:cNvSpPr>
          <p:nvPr/>
        </p:nvSpPr>
        <p:spPr bwMode="auto">
          <a:xfrm>
            <a:off x="2185988" y="1778000"/>
            <a:ext cx="1920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6641" name="Rectangle 17"/>
          <p:cNvSpPr>
            <a:spLocks noChangeArrowheads="1"/>
          </p:cNvSpPr>
          <p:nvPr/>
        </p:nvSpPr>
        <p:spPr bwMode="auto">
          <a:xfrm>
            <a:off x="2355850" y="1778000"/>
            <a:ext cx="238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26642" name="Rectangle 18"/>
          <p:cNvSpPr>
            <a:spLocks noChangeArrowheads="1"/>
          </p:cNvSpPr>
          <p:nvPr/>
        </p:nvSpPr>
        <p:spPr bwMode="auto">
          <a:xfrm>
            <a:off x="2589213" y="1778000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6643" name="Rectangle 19"/>
          <p:cNvSpPr>
            <a:spLocks noChangeArrowheads="1"/>
          </p:cNvSpPr>
          <p:nvPr/>
        </p:nvSpPr>
        <p:spPr bwMode="auto">
          <a:xfrm>
            <a:off x="2863850" y="1778000"/>
            <a:ext cx="1920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6644" name="Rectangle 20"/>
          <p:cNvSpPr>
            <a:spLocks noChangeArrowheads="1"/>
          </p:cNvSpPr>
          <p:nvPr/>
        </p:nvSpPr>
        <p:spPr bwMode="auto">
          <a:xfrm>
            <a:off x="3033713" y="1778000"/>
            <a:ext cx="2206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26645" name="Rectangle 21"/>
          <p:cNvSpPr>
            <a:spLocks noChangeArrowheads="1"/>
          </p:cNvSpPr>
          <p:nvPr/>
        </p:nvSpPr>
        <p:spPr bwMode="auto">
          <a:xfrm>
            <a:off x="3267075" y="1778000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6646" name="Rectangle 22"/>
          <p:cNvSpPr>
            <a:spLocks noChangeArrowheads="1"/>
          </p:cNvSpPr>
          <p:nvPr/>
        </p:nvSpPr>
        <p:spPr bwMode="auto">
          <a:xfrm>
            <a:off x="3521075" y="1778000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26647" name="Rectangle 23"/>
          <p:cNvSpPr>
            <a:spLocks noChangeArrowheads="1"/>
          </p:cNvSpPr>
          <p:nvPr/>
        </p:nvSpPr>
        <p:spPr bwMode="auto">
          <a:xfrm>
            <a:off x="3668713" y="1778000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26648" name="Rectangle 24"/>
          <p:cNvSpPr>
            <a:spLocks noChangeArrowheads="1"/>
          </p:cNvSpPr>
          <p:nvPr/>
        </p:nvSpPr>
        <p:spPr bwMode="auto">
          <a:xfrm>
            <a:off x="3881438" y="1778000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26649" name="Rectangle 25"/>
          <p:cNvSpPr>
            <a:spLocks noChangeArrowheads="1"/>
          </p:cNvSpPr>
          <p:nvPr/>
        </p:nvSpPr>
        <p:spPr bwMode="auto">
          <a:xfrm>
            <a:off x="4029075" y="1778000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6650" name="Rectangle 26"/>
          <p:cNvSpPr>
            <a:spLocks noChangeArrowheads="1"/>
          </p:cNvSpPr>
          <p:nvPr/>
        </p:nvSpPr>
        <p:spPr bwMode="auto">
          <a:xfrm>
            <a:off x="4283075" y="1778000"/>
            <a:ext cx="1412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26651" name="Rectangle 27"/>
          <p:cNvSpPr>
            <a:spLocks noChangeArrowheads="1"/>
          </p:cNvSpPr>
          <p:nvPr/>
        </p:nvSpPr>
        <p:spPr bwMode="auto">
          <a:xfrm>
            <a:off x="4432300" y="1778000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26652" name="Rectangle 28"/>
          <p:cNvSpPr>
            <a:spLocks noChangeArrowheads="1"/>
          </p:cNvSpPr>
          <p:nvPr/>
        </p:nvSpPr>
        <p:spPr bwMode="auto">
          <a:xfrm>
            <a:off x="4622800" y="1778000"/>
            <a:ext cx="1920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6653" name="Rectangle 29"/>
          <p:cNvSpPr>
            <a:spLocks noChangeArrowheads="1"/>
          </p:cNvSpPr>
          <p:nvPr/>
        </p:nvSpPr>
        <p:spPr bwMode="auto">
          <a:xfrm>
            <a:off x="4813300" y="1778000"/>
            <a:ext cx="238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26654" name="Rectangle 30"/>
          <p:cNvSpPr>
            <a:spLocks noChangeArrowheads="1"/>
          </p:cNvSpPr>
          <p:nvPr/>
        </p:nvSpPr>
        <p:spPr bwMode="auto">
          <a:xfrm>
            <a:off x="5046663" y="1778000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26655" name="Rectangle 31"/>
          <p:cNvSpPr>
            <a:spLocks noChangeArrowheads="1"/>
          </p:cNvSpPr>
          <p:nvPr/>
        </p:nvSpPr>
        <p:spPr bwMode="auto">
          <a:xfrm>
            <a:off x="5300663" y="1778000"/>
            <a:ext cx="1412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26656" name="Rectangle 32"/>
          <p:cNvSpPr>
            <a:spLocks noChangeArrowheads="1"/>
          </p:cNvSpPr>
          <p:nvPr/>
        </p:nvSpPr>
        <p:spPr bwMode="auto">
          <a:xfrm>
            <a:off x="5448300" y="1778000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26657" name="Rectangle 33"/>
          <p:cNvSpPr>
            <a:spLocks noChangeArrowheads="1"/>
          </p:cNvSpPr>
          <p:nvPr/>
        </p:nvSpPr>
        <p:spPr bwMode="auto">
          <a:xfrm>
            <a:off x="5661025" y="1778000"/>
            <a:ext cx="1920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6658" name="Rectangle 34"/>
          <p:cNvSpPr>
            <a:spLocks noChangeArrowheads="1"/>
          </p:cNvSpPr>
          <p:nvPr/>
        </p:nvSpPr>
        <p:spPr bwMode="auto">
          <a:xfrm>
            <a:off x="5830888" y="1778000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26659" name="Rectangle 35"/>
          <p:cNvSpPr>
            <a:spLocks noChangeArrowheads="1"/>
          </p:cNvSpPr>
          <p:nvPr/>
        </p:nvSpPr>
        <p:spPr bwMode="auto">
          <a:xfrm>
            <a:off x="6000750" y="1778000"/>
            <a:ext cx="1063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26660" name="Rectangle 36"/>
          <p:cNvSpPr>
            <a:spLocks noChangeArrowheads="1"/>
          </p:cNvSpPr>
          <p:nvPr/>
        </p:nvSpPr>
        <p:spPr bwMode="auto">
          <a:xfrm>
            <a:off x="6105525" y="1778000"/>
            <a:ext cx="1063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661" name="Rectangle 37"/>
          <p:cNvSpPr>
            <a:spLocks noChangeArrowheads="1"/>
          </p:cNvSpPr>
          <p:nvPr/>
        </p:nvSpPr>
        <p:spPr bwMode="auto">
          <a:xfrm>
            <a:off x="6211888" y="1778000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662" name="Rectangle 38"/>
          <p:cNvSpPr>
            <a:spLocks noChangeArrowheads="1"/>
          </p:cNvSpPr>
          <p:nvPr/>
        </p:nvSpPr>
        <p:spPr bwMode="auto">
          <a:xfrm>
            <a:off x="6445250" y="1778000"/>
            <a:ext cx="1809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663" name="Rectangle 39"/>
          <p:cNvSpPr>
            <a:spLocks noChangeArrowheads="1"/>
          </p:cNvSpPr>
          <p:nvPr/>
        </p:nvSpPr>
        <p:spPr bwMode="auto">
          <a:xfrm>
            <a:off x="6699250" y="1778000"/>
            <a:ext cx="3333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664" name="Rectangle 40"/>
          <p:cNvSpPr>
            <a:spLocks noChangeArrowheads="1"/>
          </p:cNvSpPr>
          <p:nvPr/>
        </p:nvSpPr>
        <p:spPr bwMode="auto">
          <a:xfrm>
            <a:off x="7016750" y="1778000"/>
            <a:ext cx="2127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665" name="Rectangle 41"/>
          <p:cNvSpPr>
            <a:spLocks noChangeArrowheads="1"/>
          </p:cNvSpPr>
          <p:nvPr/>
        </p:nvSpPr>
        <p:spPr bwMode="auto">
          <a:xfrm>
            <a:off x="7229475" y="1778000"/>
            <a:ext cx="23812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666" name="Rectangle 42"/>
          <p:cNvSpPr>
            <a:spLocks noChangeArrowheads="1"/>
          </p:cNvSpPr>
          <p:nvPr/>
        </p:nvSpPr>
        <p:spPr bwMode="auto">
          <a:xfrm>
            <a:off x="7461250" y="1778000"/>
            <a:ext cx="2603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667" name="Rectangle 43"/>
          <p:cNvSpPr>
            <a:spLocks noChangeArrowheads="1"/>
          </p:cNvSpPr>
          <p:nvPr/>
        </p:nvSpPr>
        <p:spPr bwMode="auto">
          <a:xfrm>
            <a:off x="7716838" y="1778000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chemeClr val="accent2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668" name="Rectangle 44"/>
          <p:cNvSpPr>
            <a:spLocks noChangeArrowheads="1"/>
          </p:cNvSpPr>
          <p:nvPr/>
        </p:nvSpPr>
        <p:spPr bwMode="auto">
          <a:xfrm>
            <a:off x="7864475" y="1778000"/>
            <a:ext cx="1063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chemeClr val="accent2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6669" name="Rectangle 45"/>
          <p:cNvSpPr>
            <a:spLocks noChangeArrowheads="1"/>
          </p:cNvSpPr>
          <p:nvPr/>
        </p:nvSpPr>
        <p:spPr bwMode="auto">
          <a:xfrm>
            <a:off x="1614488" y="3005138"/>
            <a:ext cx="1063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26670" name="Rectangle 46"/>
          <p:cNvSpPr>
            <a:spLocks noChangeArrowheads="1"/>
          </p:cNvSpPr>
          <p:nvPr/>
        </p:nvSpPr>
        <p:spPr bwMode="auto">
          <a:xfrm>
            <a:off x="1719263" y="3005138"/>
            <a:ext cx="15875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00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26671" name="Rectangle 47"/>
          <p:cNvSpPr>
            <a:spLocks noChangeArrowheads="1"/>
          </p:cNvSpPr>
          <p:nvPr/>
        </p:nvSpPr>
        <p:spPr bwMode="auto">
          <a:xfrm>
            <a:off x="1952625" y="3005138"/>
            <a:ext cx="1809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000000"/>
                </a:solidFill>
                <a:latin typeface="Times New Roman" pitchFamily="18" charset="0"/>
              </a:rPr>
              <a:t>+</a:t>
            </a:r>
            <a:endParaRPr lang="en-US" dirty="0"/>
          </a:p>
        </p:txBody>
      </p:sp>
      <p:sp>
        <p:nvSpPr>
          <p:cNvPr id="26672" name="Rectangle 48"/>
          <p:cNvSpPr>
            <a:spLocks noChangeArrowheads="1"/>
          </p:cNvSpPr>
          <p:nvPr/>
        </p:nvSpPr>
        <p:spPr bwMode="auto">
          <a:xfrm>
            <a:off x="2206625" y="3005138"/>
            <a:ext cx="3333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000000"/>
                </a:solidFill>
                <a:latin typeface="Times New Roman" pitchFamily="18" charset="0"/>
              </a:rPr>
              <a:t>¬c</a:t>
            </a:r>
            <a:endParaRPr lang="en-US" dirty="0"/>
          </a:p>
        </p:txBody>
      </p:sp>
      <p:sp>
        <p:nvSpPr>
          <p:cNvPr id="26673" name="Rectangle 49"/>
          <p:cNvSpPr>
            <a:spLocks noChangeArrowheads="1"/>
          </p:cNvSpPr>
          <p:nvPr/>
        </p:nvSpPr>
        <p:spPr bwMode="auto">
          <a:xfrm>
            <a:off x="2546350" y="3005138"/>
            <a:ext cx="1063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26674" name="Rectangle 50"/>
          <p:cNvSpPr>
            <a:spLocks noChangeArrowheads="1"/>
          </p:cNvSpPr>
          <p:nvPr/>
        </p:nvSpPr>
        <p:spPr bwMode="auto">
          <a:xfrm>
            <a:off x="4538663" y="5018088"/>
            <a:ext cx="2921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26675" name="Line 51"/>
          <p:cNvSpPr>
            <a:spLocks noChangeShapeType="1"/>
          </p:cNvSpPr>
          <p:nvPr/>
        </p:nvSpPr>
        <p:spPr bwMode="auto">
          <a:xfrm>
            <a:off x="1319213" y="2182813"/>
            <a:ext cx="406400" cy="812800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676" name="Line 52"/>
          <p:cNvSpPr>
            <a:spLocks noChangeShapeType="1"/>
          </p:cNvSpPr>
          <p:nvPr/>
        </p:nvSpPr>
        <p:spPr bwMode="auto">
          <a:xfrm flipH="1">
            <a:off x="2538413" y="2182813"/>
            <a:ext cx="407987" cy="812800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677" name="Rectangle 53"/>
          <p:cNvSpPr>
            <a:spLocks noChangeArrowheads="1"/>
          </p:cNvSpPr>
          <p:nvPr/>
        </p:nvSpPr>
        <p:spPr bwMode="auto">
          <a:xfrm>
            <a:off x="3668713" y="4022725"/>
            <a:ext cx="1063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26678" name="Rectangle 54"/>
          <p:cNvSpPr>
            <a:spLocks noChangeArrowheads="1"/>
          </p:cNvSpPr>
          <p:nvPr/>
        </p:nvSpPr>
        <p:spPr bwMode="auto">
          <a:xfrm>
            <a:off x="3775075" y="4022725"/>
            <a:ext cx="1920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26679" name="Rectangle 55"/>
          <p:cNvSpPr>
            <a:spLocks noChangeArrowheads="1"/>
          </p:cNvSpPr>
          <p:nvPr/>
        </p:nvSpPr>
        <p:spPr bwMode="auto">
          <a:xfrm>
            <a:off x="3965575" y="4022725"/>
            <a:ext cx="1412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26680" name="Rectangle 56"/>
          <p:cNvSpPr>
            <a:spLocks noChangeArrowheads="1"/>
          </p:cNvSpPr>
          <p:nvPr/>
        </p:nvSpPr>
        <p:spPr bwMode="auto">
          <a:xfrm>
            <a:off x="4092575" y="4022725"/>
            <a:ext cx="1063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26681" name="Rectangle 57"/>
          <p:cNvSpPr>
            <a:spLocks noChangeArrowheads="1"/>
          </p:cNvSpPr>
          <p:nvPr/>
        </p:nvSpPr>
        <p:spPr bwMode="auto">
          <a:xfrm>
            <a:off x="5130800" y="4022725"/>
            <a:ext cx="106363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26682" name="Rectangle 58"/>
          <p:cNvSpPr>
            <a:spLocks noChangeArrowheads="1"/>
          </p:cNvSpPr>
          <p:nvPr/>
        </p:nvSpPr>
        <p:spPr bwMode="auto">
          <a:xfrm>
            <a:off x="5237163" y="4022725"/>
            <a:ext cx="141287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26683" name="Rectangle 59"/>
          <p:cNvSpPr>
            <a:spLocks noChangeArrowheads="1"/>
          </p:cNvSpPr>
          <p:nvPr/>
        </p:nvSpPr>
        <p:spPr bwMode="auto">
          <a:xfrm>
            <a:off x="5364163" y="4022725"/>
            <a:ext cx="106362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5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26684" name="Line 60"/>
          <p:cNvSpPr>
            <a:spLocks noChangeShapeType="1"/>
          </p:cNvSpPr>
          <p:nvPr/>
        </p:nvSpPr>
        <p:spPr bwMode="auto">
          <a:xfrm>
            <a:off x="2132013" y="3403600"/>
            <a:ext cx="1627187" cy="608013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685" name="Line 61"/>
          <p:cNvSpPr>
            <a:spLocks noChangeShapeType="1"/>
          </p:cNvSpPr>
          <p:nvPr/>
        </p:nvSpPr>
        <p:spPr bwMode="auto">
          <a:xfrm flipH="1">
            <a:off x="3963988" y="2182813"/>
            <a:ext cx="1828800" cy="1828800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686" name="Line 62"/>
          <p:cNvSpPr>
            <a:spLocks noChangeShapeType="1"/>
          </p:cNvSpPr>
          <p:nvPr/>
        </p:nvSpPr>
        <p:spPr bwMode="auto">
          <a:xfrm>
            <a:off x="4165600" y="2182813"/>
            <a:ext cx="1017588" cy="1828800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687" name="Line 63"/>
          <p:cNvSpPr>
            <a:spLocks noChangeShapeType="1"/>
          </p:cNvSpPr>
          <p:nvPr/>
        </p:nvSpPr>
        <p:spPr bwMode="auto">
          <a:xfrm>
            <a:off x="5183188" y="2182813"/>
            <a:ext cx="203200" cy="1828800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688" name="Line 64"/>
          <p:cNvSpPr>
            <a:spLocks noChangeShapeType="1"/>
          </p:cNvSpPr>
          <p:nvPr/>
        </p:nvSpPr>
        <p:spPr bwMode="auto">
          <a:xfrm>
            <a:off x="3963988" y="4419600"/>
            <a:ext cx="608012" cy="609600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6689" name="Line 65"/>
          <p:cNvSpPr>
            <a:spLocks noChangeShapeType="1"/>
          </p:cNvSpPr>
          <p:nvPr/>
        </p:nvSpPr>
        <p:spPr bwMode="auto">
          <a:xfrm flipH="1">
            <a:off x="4776788" y="4419600"/>
            <a:ext cx="609600" cy="609600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grpSp>
        <p:nvGrpSpPr>
          <p:cNvPr id="2" name="Group 64"/>
          <p:cNvGrpSpPr>
            <a:grpSpLocks/>
          </p:cNvGrpSpPr>
          <p:nvPr/>
        </p:nvGrpSpPr>
        <p:grpSpPr bwMode="auto">
          <a:xfrm>
            <a:off x="576263" y="1778000"/>
            <a:ext cx="7394575" cy="3621088"/>
            <a:chOff x="363" y="1120"/>
            <a:chExt cx="4658" cy="2281"/>
          </a:xfrm>
        </p:grpSpPr>
        <p:sp>
          <p:nvSpPr>
            <p:cNvPr id="28677" name="Rectangle 5"/>
            <p:cNvSpPr>
              <a:spLocks noChangeArrowheads="1"/>
            </p:cNvSpPr>
            <p:nvPr/>
          </p:nvSpPr>
          <p:spPr bwMode="auto">
            <a:xfrm>
              <a:off x="363" y="11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28678" name="Rectangle 6"/>
            <p:cNvSpPr>
              <a:spLocks noChangeArrowheads="1"/>
            </p:cNvSpPr>
            <p:nvPr/>
          </p:nvSpPr>
          <p:spPr bwMode="auto">
            <a:xfrm>
              <a:off x="416" y="1120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28679" name="Rectangle 7"/>
            <p:cNvSpPr>
              <a:spLocks noChangeArrowheads="1"/>
            </p:cNvSpPr>
            <p:nvPr/>
          </p:nvSpPr>
          <p:spPr bwMode="auto">
            <a:xfrm>
              <a:off x="563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8680" name="Rectangle 8"/>
            <p:cNvSpPr>
              <a:spLocks noChangeArrowheads="1"/>
            </p:cNvSpPr>
            <p:nvPr/>
          </p:nvSpPr>
          <p:spPr bwMode="auto">
            <a:xfrm>
              <a:off x="723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8681" name="Rectangle 9"/>
            <p:cNvSpPr>
              <a:spLocks noChangeArrowheads="1"/>
            </p:cNvSpPr>
            <p:nvPr/>
          </p:nvSpPr>
          <p:spPr bwMode="auto">
            <a:xfrm>
              <a:off x="843" y="1120"/>
              <a:ext cx="13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28682" name="Rectangle 10"/>
            <p:cNvSpPr>
              <a:spLocks noChangeArrowheads="1"/>
            </p:cNvSpPr>
            <p:nvPr/>
          </p:nvSpPr>
          <p:spPr bwMode="auto">
            <a:xfrm>
              <a:off x="977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8683" name="Rectangle 11"/>
            <p:cNvSpPr>
              <a:spLocks noChangeArrowheads="1"/>
            </p:cNvSpPr>
            <p:nvPr/>
          </p:nvSpPr>
          <p:spPr bwMode="auto">
            <a:xfrm>
              <a:off x="1137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8684" name="Rectangle 12"/>
            <p:cNvSpPr>
              <a:spLocks noChangeArrowheads="1"/>
            </p:cNvSpPr>
            <p:nvPr/>
          </p:nvSpPr>
          <p:spPr bwMode="auto">
            <a:xfrm>
              <a:off x="1244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8685" name="Rectangle 13"/>
            <p:cNvSpPr>
              <a:spLocks noChangeArrowheads="1"/>
            </p:cNvSpPr>
            <p:nvPr/>
          </p:nvSpPr>
          <p:spPr bwMode="auto">
            <a:xfrm>
              <a:off x="1377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8686" name="Rectangle 14"/>
            <p:cNvSpPr>
              <a:spLocks noChangeArrowheads="1"/>
            </p:cNvSpPr>
            <p:nvPr/>
          </p:nvSpPr>
          <p:spPr bwMode="auto">
            <a:xfrm>
              <a:off x="1484" y="1120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28687" name="Rectangle 15"/>
            <p:cNvSpPr>
              <a:spLocks noChangeArrowheads="1"/>
            </p:cNvSpPr>
            <p:nvPr/>
          </p:nvSpPr>
          <p:spPr bwMode="auto">
            <a:xfrm>
              <a:off x="1631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8688" name="Rectangle 16"/>
            <p:cNvSpPr>
              <a:spLocks noChangeArrowheads="1"/>
            </p:cNvSpPr>
            <p:nvPr/>
          </p:nvSpPr>
          <p:spPr bwMode="auto">
            <a:xfrm>
              <a:off x="1804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8689" name="Rectangle 17"/>
            <p:cNvSpPr>
              <a:spLocks noChangeArrowheads="1"/>
            </p:cNvSpPr>
            <p:nvPr/>
          </p:nvSpPr>
          <p:spPr bwMode="auto">
            <a:xfrm>
              <a:off x="1911" y="1120"/>
              <a:ext cx="13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28690" name="Rectangle 18"/>
            <p:cNvSpPr>
              <a:spLocks noChangeArrowheads="1"/>
            </p:cNvSpPr>
            <p:nvPr/>
          </p:nvSpPr>
          <p:spPr bwMode="auto">
            <a:xfrm>
              <a:off x="2058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8691" name="Rectangle 19"/>
            <p:cNvSpPr>
              <a:spLocks noChangeArrowheads="1"/>
            </p:cNvSpPr>
            <p:nvPr/>
          </p:nvSpPr>
          <p:spPr bwMode="auto">
            <a:xfrm>
              <a:off x="2218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8692" name="Rectangle 20"/>
            <p:cNvSpPr>
              <a:spLocks noChangeArrowheads="1"/>
            </p:cNvSpPr>
            <p:nvPr/>
          </p:nvSpPr>
          <p:spPr bwMode="auto">
            <a:xfrm>
              <a:off x="2311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8693" name="Rectangle 21"/>
            <p:cNvSpPr>
              <a:spLocks noChangeArrowheads="1"/>
            </p:cNvSpPr>
            <p:nvPr/>
          </p:nvSpPr>
          <p:spPr bwMode="auto">
            <a:xfrm>
              <a:off x="2445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sp>
          <p:nvSpPr>
            <p:cNvPr id="28694" name="Rectangle 22"/>
            <p:cNvSpPr>
              <a:spLocks noChangeArrowheads="1"/>
            </p:cNvSpPr>
            <p:nvPr/>
          </p:nvSpPr>
          <p:spPr bwMode="auto">
            <a:xfrm>
              <a:off x="2538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8695" name="Rectangle 23"/>
            <p:cNvSpPr>
              <a:spLocks noChangeArrowheads="1"/>
            </p:cNvSpPr>
            <p:nvPr/>
          </p:nvSpPr>
          <p:spPr bwMode="auto">
            <a:xfrm>
              <a:off x="2698" y="1120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8696" name="Rectangle 24"/>
            <p:cNvSpPr>
              <a:spLocks noChangeArrowheads="1"/>
            </p:cNvSpPr>
            <p:nvPr/>
          </p:nvSpPr>
          <p:spPr bwMode="auto">
            <a:xfrm>
              <a:off x="2792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8697" name="Rectangle 25"/>
            <p:cNvSpPr>
              <a:spLocks noChangeArrowheads="1"/>
            </p:cNvSpPr>
            <p:nvPr/>
          </p:nvSpPr>
          <p:spPr bwMode="auto">
            <a:xfrm>
              <a:off x="2912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8698" name="Rectangle 26"/>
            <p:cNvSpPr>
              <a:spLocks noChangeArrowheads="1"/>
            </p:cNvSpPr>
            <p:nvPr/>
          </p:nvSpPr>
          <p:spPr bwMode="auto">
            <a:xfrm>
              <a:off x="3032" y="1120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28699" name="Rectangle 27"/>
            <p:cNvSpPr>
              <a:spLocks noChangeArrowheads="1"/>
            </p:cNvSpPr>
            <p:nvPr/>
          </p:nvSpPr>
          <p:spPr bwMode="auto">
            <a:xfrm>
              <a:off x="3179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8700" name="Rectangle 28"/>
            <p:cNvSpPr>
              <a:spLocks noChangeArrowheads="1"/>
            </p:cNvSpPr>
            <p:nvPr/>
          </p:nvSpPr>
          <p:spPr bwMode="auto">
            <a:xfrm>
              <a:off x="3339" y="1120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8701" name="Rectangle 29"/>
            <p:cNvSpPr>
              <a:spLocks noChangeArrowheads="1"/>
            </p:cNvSpPr>
            <p:nvPr/>
          </p:nvSpPr>
          <p:spPr bwMode="auto">
            <a:xfrm>
              <a:off x="3432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8702" name="Rectangle 30"/>
            <p:cNvSpPr>
              <a:spLocks noChangeArrowheads="1"/>
            </p:cNvSpPr>
            <p:nvPr/>
          </p:nvSpPr>
          <p:spPr bwMode="auto">
            <a:xfrm>
              <a:off x="3566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8703" name="Rectangle 31"/>
            <p:cNvSpPr>
              <a:spLocks noChangeArrowheads="1"/>
            </p:cNvSpPr>
            <p:nvPr/>
          </p:nvSpPr>
          <p:spPr bwMode="auto">
            <a:xfrm>
              <a:off x="3673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8704" name="Rectangle 32"/>
            <p:cNvSpPr>
              <a:spLocks noChangeArrowheads="1"/>
            </p:cNvSpPr>
            <p:nvPr/>
          </p:nvSpPr>
          <p:spPr bwMode="auto">
            <a:xfrm>
              <a:off x="3780" y="11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28705" name="Rectangle 33"/>
            <p:cNvSpPr>
              <a:spLocks noChangeArrowheads="1"/>
            </p:cNvSpPr>
            <p:nvPr/>
          </p:nvSpPr>
          <p:spPr bwMode="auto">
            <a:xfrm>
              <a:off x="3846" y="11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706" name="Rectangle 34"/>
            <p:cNvSpPr>
              <a:spLocks noChangeArrowheads="1"/>
            </p:cNvSpPr>
            <p:nvPr/>
          </p:nvSpPr>
          <p:spPr bwMode="auto">
            <a:xfrm>
              <a:off x="3913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d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707" name="Rectangle 35"/>
            <p:cNvSpPr>
              <a:spLocks noChangeArrowheads="1"/>
            </p:cNvSpPr>
            <p:nvPr/>
          </p:nvSpPr>
          <p:spPr bwMode="auto">
            <a:xfrm>
              <a:off x="4060" y="1120"/>
              <a:ext cx="11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708" name="Rectangle 36"/>
            <p:cNvSpPr>
              <a:spLocks noChangeArrowheads="1"/>
            </p:cNvSpPr>
            <p:nvPr/>
          </p:nvSpPr>
          <p:spPr bwMode="auto">
            <a:xfrm>
              <a:off x="4220" y="1120"/>
              <a:ext cx="21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¬c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709" name="Rectangle 37"/>
            <p:cNvSpPr>
              <a:spLocks noChangeArrowheads="1"/>
            </p:cNvSpPr>
            <p:nvPr/>
          </p:nvSpPr>
          <p:spPr bwMode="auto">
            <a:xfrm>
              <a:off x="4420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710" name="Rectangle 38"/>
            <p:cNvSpPr>
              <a:spLocks noChangeArrowheads="1"/>
            </p:cNvSpPr>
            <p:nvPr/>
          </p:nvSpPr>
          <p:spPr bwMode="auto">
            <a:xfrm>
              <a:off x="4554" y="1120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a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711" name="Rectangle 39"/>
            <p:cNvSpPr>
              <a:spLocks noChangeArrowheads="1"/>
            </p:cNvSpPr>
            <p:nvPr/>
          </p:nvSpPr>
          <p:spPr bwMode="auto">
            <a:xfrm>
              <a:off x="4700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712" name="Rectangle 40"/>
            <p:cNvSpPr>
              <a:spLocks noChangeArrowheads="1"/>
            </p:cNvSpPr>
            <p:nvPr/>
          </p:nvSpPr>
          <p:spPr bwMode="auto">
            <a:xfrm>
              <a:off x="4861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b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713" name="Rectangle 41"/>
            <p:cNvSpPr>
              <a:spLocks noChangeArrowheads="1"/>
            </p:cNvSpPr>
            <p:nvPr/>
          </p:nvSpPr>
          <p:spPr bwMode="auto">
            <a:xfrm>
              <a:off x="4954" y="11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8714" name="Rectangle 42"/>
            <p:cNvSpPr>
              <a:spLocks noChangeArrowheads="1"/>
            </p:cNvSpPr>
            <p:nvPr/>
          </p:nvSpPr>
          <p:spPr bwMode="auto">
            <a:xfrm>
              <a:off x="1017" y="1893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15" name="Rectangle 43"/>
            <p:cNvSpPr>
              <a:spLocks noChangeArrowheads="1"/>
            </p:cNvSpPr>
            <p:nvPr/>
          </p:nvSpPr>
          <p:spPr bwMode="auto">
            <a:xfrm>
              <a:off x="1083" y="1893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16" name="Rectangle 44"/>
            <p:cNvSpPr>
              <a:spLocks noChangeArrowheads="1"/>
            </p:cNvSpPr>
            <p:nvPr/>
          </p:nvSpPr>
          <p:spPr bwMode="auto">
            <a:xfrm>
              <a:off x="1230" y="1893"/>
              <a:ext cx="11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17" name="Rectangle 45"/>
            <p:cNvSpPr>
              <a:spLocks noChangeArrowheads="1"/>
            </p:cNvSpPr>
            <p:nvPr/>
          </p:nvSpPr>
          <p:spPr bwMode="auto">
            <a:xfrm>
              <a:off x="1390" y="1893"/>
              <a:ext cx="21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18" name="Rectangle 46"/>
            <p:cNvSpPr>
              <a:spLocks noChangeArrowheads="1"/>
            </p:cNvSpPr>
            <p:nvPr/>
          </p:nvSpPr>
          <p:spPr bwMode="auto">
            <a:xfrm>
              <a:off x="1604" y="1893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19" name="Rectangle 47"/>
            <p:cNvSpPr>
              <a:spLocks noChangeArrowheads="1"/>
            </p:cNvSpPr>
            <p:nvPr/>
          </p:nvSpPr>
          <p:spPr bwMode="auto">
            <a:xfrm>
              <a:off x="2859" y="3161"/>
              <a:ext cx="18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 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20" name="Line 48"/>
            <p:cNvSpPr>
              <a:spLocks noChangeShapeType="1"/>
            </p:cNvSpPr>
            <p:nvPr/>
          </p:nvSpPr>
          <p:spPr bwMode="auto">
            <a:xfrm>
              <a:off x="831" y="1375"/>
              <a:ext cx="256" cy="51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21" name="Line 49"/>
            <p:cNvSpPr>
              <a:spLocks noChangeShapeType="1"/>
            </p:cNvSpPr>
            <p:nvPr/>
          </p:nvSpPr>
          <p:spPr bwMode="auto">
            <a:xfrm flipH="1">
              <a:off x="1599" y="1375"/>
              <a:ext cx="257" cy="51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22" name="Rectangle 50"/>
            <p:cNvSpPr>
              <a:spLocks noChangeArrowheads="1"/>
            </p:cNvSpPr>
            <p:nvPr/>
          </p:nvSpPr>
          <p:spPr bwMode="auto">
            <a:xfrm>
              <a:off x="2311" y="2534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23" name="Rectangle 51"/>
            <p:cNvSpPr>
              <a:spLocks noChangeArrowheads="1"/>
            </p:cNvSpPr>
            <p:nvPr/>
          </p:nvSpPr>
          <p:spPr bwMode="auto">
            <a:xfrm>
              <a:off x="2378" y="2534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24" name="Rectangle 52"/>
            <p:cNvSpPr>
              <a:spLocks noChangeArrowheads="1"/>
            </p:cNvSpPr>
            <p:nvPr/>
          </p:nvSpPr>
          <p:spPr bwMode="auto">
            <a:xfrm>
              <a:off x="2503" y="2534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25" name="Rectangle 53"/>
            <p:cNvSpPr>
              <a:spLocks noChangeArrowheads="1"/>
            </p:cNvSpPr>
            <p:nvPr/>
          </p:nvSpPr>
          <p:spPr bwMode="auto">
            <a:xfrm>
              <a:off x="2578" y="2534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26" name="Rectangle 54"/>
            <p:cNvSpPr>
              <a:spLocks noChangeArrowheads="1"/>
            </p:cNvSpPr>
            <p:nvPr/>
          </p:nvSpPr>
          <p:spPr bwMode="auto">
            <a:xfrm>
              <a:off x="3232" y="2534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27" name="Rectangle 55"/>
            <p:cNvSpPr>
              <a:spLocks noChangeArrowheads="1"/>
            </p:cNvSpPr>
            <p:nvPr/>
          </p:nvSpPr>
          <p:spPr bwMode="auto">
            <a:xfrm>
              <a:off x="3299" y="2534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28" name="Rectangle 56"/>
            <p:cNvSpPr>
              <a:spLocks noChangeArrowheads="1"/>
            </p:cNvSpPr>
            <p:nvPr/>
          </p:nvSpPr>
          <p:spPr bwMode="auto">
            <a:xfrm>
              <a:off x="3379" y="2534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28729" name="Line 57"/>
            <p:cNvSpPr>
              <a:spLocks noChangeShapeType="1"/>
            </p:cNvSpPr>
            <p:nvPr/>
          </p:nvSpPr>
          <p:spPr bwMode="auto">
            <a:xfrm>
              <a:off x="1343" y="2144"/>
              <a:ext cx="1025" cy="383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30" name="Line 58"/>
            <p:cNvSpPr>
              <a:spLocks noChangeShapeType="1"/>
            </p:cNvSpPr>
            <p:nvPr/>
          </p:nvSpPr>
          <p:spPr bwMode="auto">
            <a:xfrm flipH="1">
              <a:off x="2497" y="1375"/>
              <a:ext cx="1152" cy="115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31" name="Line 59"/>
            <p:cNvSpPr>
              <a:spLocks noChangeShapeType="1"/>
            </p:cNvSpPr>
            <p:nvPr/>
          </p:nvSpPr>
          <p:spPr bwMode="auto">
            <a:xfrm>
              <a:off x="2624" y="1375"/>
              <a:ext cx="641" cy="115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32" name="Line 60"/>
            <p:cNvSpPr>
              <a:spLocks noChangeShapeType="1"/>
            </p:cNvSpPr>
            <p:nvPr/>
          </p:nvSpPr>
          <p:spPr bwMode="auto">
            <a:xfrm>
              <a:off x="3265" y="1375"/>
              <a:ext cx="128" cy="115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33" name="Line 61"/>
            <p:cNvSpPr>
              <a:spLocks noChangeShapeType="1"/>
            </p:cNvSpPr>
            <p:nvPr/>
          </p:nvSpPr>
          <p:spPr bwMode="auto">
            <a:xfrm>
              <a:off x="2497" y="2784"/>
              <a:ext cx="383" cy="384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8734" name="Line 62"/>
            <p:cNvSpPr>
              <a:spLocks noChangeShapeType="1"/>
            </p:cNvSpPr>
            <p:nvPr/>
          </p:nvSpPr>
          <p:spPr bwMode="auto">
            <a:xfrm flipH="1">
              <a:off x="3009" y="2784"/>
              <a:ext cx="384" cy="384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28735" name="Text Box 63"/>
          <p:cNvSpPr txBox="1">
            <a:spLocks noChangeArrowheads="1"/>
          </p:cNvSpPr>
          <p:nvPr/>
        </p:nvSpPr>
        <p:spPr bwMode="auto">
          <a:xfrm>
            <a:off x="4495800" y="3048000"/>
            <a:ext cx="45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Times New Roman" pitchFamily="18" charset="0"/>
              </a:rPr>
              <a:t>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7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73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Proofs with few resolutions between clauses of </a:t>
            </a:r>
            <a:r>
              <a:rPr lang="en-US" sz="2800" b="1" i="1" dirty="0">
                <a:solidFill>
                  <a:srgbClr val="FF0000"/>
                </a:solidFill>
              </a:rPr>
              <a:t>A</a:t>
            </a:r>
            <a:r>
              <a:rPr lang="en-US" sz="2800" dirty="0"/>
              <a:t> and </a:t>
            </a:r>
            <a:r>
              <a:rPr lang="en-US" sz="2800" b="1" i="1" dirty="0">
                <a:solidFill>
                  <a:schemeClr val="accent2"/>
                </a:solidFill>
              </a:rPr>
              <a:t>B</a:t>
            </a:r>
            <a:r>
              <a:rPr lang="en-US" sz="2800" dirty="0"/>
              <a:t> will tend to have </a:t>
            </a:r>
            <a:r>
              <a:rPr lang="en-US" sz="2800" dirty="0">
                <a:solidFill>
                  <a:srgbClr val="A50021"/>
                </a:solidFill>
              </a:rPr>
              <a:t>smaller interpolants.</a:t>
            </a:r>
          </a:p>
          <a:p>
            <a:pPr lvl="1"/>
            <a:r>
              <a:rPr lang="en-US" sz="2400" dirty="0"/>
              <a:t>We refer to nodes that have ancestors for </a:t>
            </a:r>
            <a:r>
              <a:rPr lang="en-US" sz="2400" b="1" i="1" dirty="0">
                <a:solidFill>
                  <a:srgbClr val="FF0000"/>
                </a:solidFill>
              </a:rPr>
              <a:t>A</a:t>
            </a:r>
            <a:r>
              <a:rPr lang="en-US" sz="2400" dirty="0"/>
              <a:t> and </a:t>
            </a:r>
            <a:r>
              <a:rPr lang="en-US" sz="2400" b="1" i="1" dirty="0">
                <a:solidFill>
                  <a:schemeClr val="accent2"/>
                </a:solidFill>
              </a:rPr>
              <a:t>B</a:t>
            </a:r>
            <a:r>
              <a:rPr lang="en-US" sz="2400" dirty="0"/>
              <a:t> as </a:t>
            </a:r>
            <a:r>
              <a:rPr lang="en-US" sz="2400" i="1" dirty="0">
                <a:solidFill>
                  <a:srgbClr val="A50021"/>
                </a:solidFill>
              </a:rPr>
              <a:t>mixed nodes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We refer to proofs with few mixed nodes as being more </a:t>
            </a:r>
            <a:r>
              <a:rPr lang="en-US" sz="2400" i="1" dirty="0">
                <a:solidFill>
                  <a:srgbClr val="A50021"/>
                </a:solidFill>
              </a:rPr>
              <a:t>disjoint</a:t>
            </a:r>
            <a:r>
              <a:rPr lang="en-US" sz="2400" dirty="0"/>
              <a:t>.</a:t>
            </a:r>
          </a:p>
          <a:p>
            <a:r>
              <a:rPr lang="en-US" sz="2800" dirty="0"/>
              <a:t>Our goal: </a:t>
            </a:r>
            <a:r>
              <a:rPr lang="en-US" sz="2800" dirty="0">
                <a:solidFill>
                  <a:schemeClr val="accent2"/>
                </a:solidFill>
              </a:rPr>
              <a:t>find a more disjoint proof before generating the interpolant</a:t>
            </a:r>
            <a:r>
              <a:rPr lang="en-US" sz="2800" dirty="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Proposition 2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node </a:t>
            </a:r>
            <a:r>
              <a:rPr lang="en-US" b="1" i="1" dirty="0">
                <a:solidFill>
                  <a:srgbClr val="7A0019"/>
                </a:solidFill>
                <a:latin typeface="+mj-lt"/>
              </a:rPr>
              <a:t>c</a:t>
            </a:r>
            <a:r>
              <a:rPr lang="en-US" dirty="0"/>
              <a:t> in a proof is implied by root nodes </a:t>
            </a:r>
            <a:r>
              <a:rPr lang="en-US" b="1" i="1" dirty="0">
                <a:solidFill>
                  <a:srgbClr val="7A0019"/>
                </a:solidFill>
              </a:rPr>
              <a:t>R</a:t>
            </a:r>
            <a:r>
              <a:rPr lang="en-US" dirty="0"/>
              <a:t>, then all assignments that satisfy the clauses of </a:t>
            </a:r>
            <a:r>
              <a:rPr lang="en-US" b="1" i="1" dirty="0">
                <a:solidFill>
                  <a:srgbClr val="7A0019"/>
                </a:solidFill>
              </a:rPr>
              <a:t>R</a:t>
            </a:r>
            <a:r>
              <a:rPr lang="en-US" dirty="0"/>
              <a:t> also satisfy </a:t>
            </a:r>
            <a:r>
              <a:rPr lang="en-US" b="1" i="1" dirty="0" smtClean="0">
                <a:solidFill>
                  <a:srgbClr val="7A0019"/>
                </a:solidFill>
                <a:latin typeface="+mj-lt"/>
              </a:rPr>
              <a:t>c</a:t>
            </a:r>
            <a:endParaRPr lang="en-US" b="1" i="1" dirty="0">
              <a:latin typeface="+mj-lt"/>
            </a:endParaRPr>
          </a:p>
          <a:p>
            <a:r>
              <a:rPr lang="en-US" i="1" dirty="0"/>
              <a:t>Proof:</a:t>
            </a:r>
            <a:r>
              <a:rPr lang="en-US" dirty="0"/>
              <a:t> since </a:t>
            </a:r>
            <a:r>
              <a:rPr lang="en-US" b="1" i="1" dirty="0">
                <a:solidFill>
                  <a:srgbClr val="7A0019"/>
                </a:solidFill>
                <a:latin typeface="+mj-lt"/>
              </a:rPr>
              <a:t>R</a:t>
            </a:r>
            <a:r>
              <a:rPr lang="en-US" b="1" dirty="0">
                <a:solidFill>
                  <a:srgbClr val="7A0019"/>
                </a:solidFill>
                <a:latin typeface="+mj-lt"/>
              </a:rPr>
              <a:t> </a:t>
            </a:r>
            <a:r>
              <a:rPr lang="en-US" b="1" dirty="0">
                <a:solidFill>
                  <a:srgbClr val="7A0019"/>
                </a:solidFill>
                <a:latin typeface="+mj-lt"/>
                <a:cs typeface="Times New Roman" pitchFamily="18" charset="0"/>
              </a:rPr>
              <a:t>→ </a:t>
            </a:r>
            <a:r>
              <a:rPr lang="en-US" b="1" i="1" dirty="0">
                <a:solidFill>
                  <a:srgbClr val="7A0019"/>
                </a:solidFill>
                <a:latin typeface="+mj-lt"/>
                <a:cs typeface="Times New Roman" pitchFamily="18" charset="0"/>
              </a:rPr>
              <a:t>c</a:t>
            </a:r>
            <a:r>
              <a:rPr lang="en-US" dirty="0">
                <a:cs typeface="Times New Roman" pitchFamily="18" charset="0"/>
              </a:rPr>
              <a:t>, whenever </a:t>
            </a:r>
            <a:r>
              <a:rPr lang="en-US" b="1" i="1" dirty="0">
                <a:solidFill>
                  <a:srgbClr val="7A0019"/>
                </a:solidFill>
                <a:cs typeface="Times New Roman" pitchFamily="18" charset="0"/>
              </a:rPr>
              <a:t>R</a:t>
            </a:r>
            <a:r>
              <a:rPr lang="en-US" dirty="0">
                <a:solidFill>
                  <a:srgbClr val="7A0019"/>
                </a:solidFill>
                <a:cs typeface="Times New Roman" pitchFamily="18" charset="0"/>
              </a:rPr>
              <a:t> = 1</a:t>
            </a:r>
            <a:r>
              <a:rPr lang="en-US" dirty="0">
                <a:cs typeface="Times New Roman" pitchFamily="18" charset="0"/>
              </a:rPr>
              <a:t>,      </a:t>
            </a:r>
            <a:r>
              <a:rPr lang="en-US" b="1" i="1" dirty="0">
                <a:solidFill>
                  <a:srgbClr val="7A0019"/>
                </a:solidFill>
                <a:latin typeface="+mj-lt"/>
                <a:cs typeface="Times New Roman" pitchFamily="18" charset="0"/>
              </a:rPr>
              <a:t>c</a:t>
            </a:r>
            <a:r>
              <a:rPr lang="en-US" dirty="0">
                <a:solidFill>
                  <a:srgbClr val="7A0019"/>
                </a:solidFill>
                <a:latin typeface="+mj-lt"/>
                <a:cs typeface="Times New Roman" pitchFamily="18" charset="0"/>
              </a:rPr>
              <a:t> = </a:t>
            </a:r>
            <a:r>
              <a:rPr lang="en-US" dirty="0" smtClean="0">
                <a:solidFill>
                  <a:srgbClr val="7A0019"/>
                </a:solidFill>
                <a:latin typeface="+mj-lt"/>
                <a:cs typeface="Times New Roman" pitchFamily="18" charset="0"/>
              </a:rPr>
              <a:t>1</a:t>
            </a:r>
            <a:endParaRPr lang="en-US" i="1" dirty="0">
              <a:solidFill>
                <a:srgbClr val="7A0019"/>
              </a:solidFill>
              <a:latin typeface="+mj-lt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 Based Methods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Since </a:t>
            </a:r>
            <a:r>
              <a:rPr lang="en-US" b="1" i="1" dirty="0">
                <a:solidFill>
                  <a:srgbClr val="7A0019"/>
                </a:solidFill>
              </a:rPr>
              <a:t>R</a:t>
            </a:r>
            <a:r>
              <a:rPr lang="en-US" dirty="0">
                <a:solidFill>
                  <a:srgbClr val="7A0019"/>
                </a:solidFill>
              </a:rPr>
              <a:t> </a:t>
            </a:r>
            <a:r>
              <a:rPr lang="en-US" dirty="0">
                <a:solidFill>
                  <a:srgbClr val="7A0019"/>
                </a:solidFill>
                <a:cs typeface="Arial" charset="0"/>
              </a:rPr>
              <a:t>→ </a:t>
            </a:r>
            <a:r>
              <a:rPr lang="en-US" b="1" i="1" dirty="0">
                <a:solidFill>
                  <a:srgbClr val="7A0019"/>
                </a:solidFill>
                <a:cs typeface="Arial" charset="0"/>
              </a:rPr>
              <a:t>c</a:t>
            </a:r>
            <a:r>
              <a:rPr lang="en-US" dirty="0">
                <a:solidFill>
                  <a:srgbClr val="7A0019"/>
                </a:solidFill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the SAT instance </a:t>
            </a:r>
            <a:r>
              <a:rPr lang="en-US" dirty="0">
                <a:solidFill>
                  <a:srgbClr val="7A0019"/>
                </a:solidFill>
                <a:cs typeface="Arial" charset="0"/>
              </a:rPr>
              <a:t>(</a:t>
            </a:r>
            <a:r>
              <a:rPr lang="en-US" b="1" i="1" dirty="0">
                <a:solidFill>
                  <a:srgbClr val="7A0019"/>
                </a:solidFill>
                <a:cs typeface="Arial" charset="0"/>
              </a:rPr>
              <a:t>R</a:t>
            </a:r>
            <a:r>
              <a:rPr lang="en-US" dirty="0">
                <a:solidFill>
                  <a:srgbClr val="7A0019"/>
                </a:solidFill>
                <a:cs typeface="Arial" charset="0"/>
              </a:rPr>
              <a:t>)(¬</a:t>
            </a:r>
            <a:r>
              <a:rPr lang="en-US" b="1" i="1" dirty="0">
                <a:solidFill>
                  <a:srgbClr val="7A0019"/>
                </a:solidFill>
                <a:cs typeface="Arial" charset="0"/>
              </a:rPr>
              <a:t>c</a:t>
            </a:r>
            <a:r>
              <a:rPr lang="en-US" dirty="0">
                <a:solidFill>
                  <a:srgbClr val="7A0019"/>
                </a:solidFill>
                <a:cs typeface="Arial" charset="0"/>
              </a:rPr>
              <a:t>) </a:t>
            </a:r>
            <a:r>
              <a:rPr lang="en-US" dirty="0">
                <a:cs typeface="Arial" charset="0"/>
              </a:rPr>
              <a:t>will be unsatisfiable.</a:t>
            </a:r>
          </a:p>
          <a:p>
            <a:r>
              <a:rPr lang="en-US" dirty="0">
                <a:cs typeface="Arial" charset="0"/>
              </a:rPr>
              <a:t>R. Gershman used this observation to find Minimum Unsatisfiable Cores (</a:t>
            </a:r>
            <a:r>
              <a:rPr lang="en-US" dirty="0">
                <a:solidFill>
                  <a:srgbClr val="7A0019"/>
                </a:solidFill>
                <a:cs typeface="Arial" charset="0"/>
              </a:rPr>
              <a:t>MUCs</a:t>
            </a:r>
            <a:r>
              <a:rPr lang="en-US" dirty="0">
                <a:cs typeface="Arial" charset="0"/>
              </a:rPr>
              <a:t>) for resolution proofs</a:t>
            </a:r>
            <a:r>
              <a:rPr lang="en-US" baseline="30000" dirty="0">
                <a:cs typeface="Arial" charset="0"/>
              </a:rPr>
              <a:t>1</a:t>
            </a:r>
            <a:r>
              <a:rPr lang="en-US" dirty="0">
                <a:cs typeface="Arial" charset="0"/>
              </a:rPr>
              <a:t>.</a:t>
            </a:r>
          </a:p>
        </p:txBody>
      </p:sp>
      <p:sp>
        <p:nvSpPr>
          <p:cNvPr id="36868" name="Text Box 4"/>
          <p:cNvSpPr txBox="1">
            <a:spLocks noChangeArrowheads="1"/>
          </p:cNvSpPr>
          <p:nvPr/>
        </p:nvSpPr>
        <p:spPr bwMode="auto">
          <a:xfrm>
            <a:off x="304800" y="4724400"/>
            <a:ext cx="78486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en-US" baseline="30000" dirty="0">
                <a:solidFill>
                  <a:schemeClr val="accent2"/>
                </a:solidFill>
              </a:rPr>
              <a:t>1</a:t>
            </a:r>
            <a:r>
              <a:rPr lang="en-US" dirty="0">
                <a:solidFill>
                  <a:schemeClr val="accent2"/>
                </a:solidFill>
              </a:rPr>
              <a:t>R. Gershman, M. Koifman, and O. Strichman. An approach for extracting a small unsatisfiable core. Formal Methods in System Design, 2008.</a:t>
            </a:r>
          </a:p>
          <a:p>
            <a:pPr>
              <a:spcBef>
                <a:spcPct val="50000"/>
              </a:spcBef>
            </a:pPr>
            <a:endParaRPr lang="en-US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38919" name="Rectangle 7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133600"/>
            <a:ext cx="3810000" cy="3962400"/>
          </a:xfrm>
        </p:spPr>
        <p:txBody>
          <a:bodyPr/>
          <a:lstStyle/>
          <a:p>
            <a:r>
              <a:rPr lang="en-US" dirty="0"/>
              <a:t>What if we want to know if (</a:t>
            </a:r>
            <a:r>
              <a:rPr lang="en-US" b="1" dirty="0">
                <a:cs typeface="Arial" charset="0"/>
              </a:rPr>
              <a:t>¬c</a:t>
            </a:r>
            <a:r>
              <a:rPr lang="en-US" dirty="0">
                <a:cs typeface="Arial" charset="0"/>
              </a:rPr>
              <a:t>) can be implied by </a:t>
            </a:r>
            <a:r>
              <a:rPr lang="en-US" b="1" i="1" dirty="0">
                <a:solidFill>
                  <a:srgbClr val="FF0000"/>
                </a:solidFill>
                <a:cs typeface="Arial" charset="0"/>
              </a:rPr>
              <a:t>A</a:t>
            </a:r>
            <a:r>
              <a:rPr lang="en-US" dirty="0">
                <a:cs typeface="Arial" charset="0"/>
              </a:rPr>
              <a:t>?</a:t>
            </a:r>
          </a:p>
          <a:p>
            <a:r>
              <a:rPr lang="en-US" dirty="0">
                <a:cs typeface="Arial" charset="0"/>
              </a:rPr>
              <a:t>Check the satisfiability of:</a:t>
            </a:r>
          </a:p>
        </p:txBody>
      </p:sp>
      <p:sp>
        <p:nvSpPr>
          <p:cNvPr id="38921" name="Text Box 9"/>
          <p:cNvSpPr txBox="1">
            <a:spLocks noChangeArrowheads="1"/>
          </p:cNvSpPr>
          <p:nvPr/>
        </p:nvSpPr>
        <p:spPr bwMode="auto">
          <a:xfrm>
            <a:off x="1371600" y="48006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</a:rPr>
              <a:t>(</a:t>
            </a:r>
            <a:r>
              <a:rPr lang="en-US" b="1" i="1" dirty="0">
                <a:latin typeface="Times New Roman" pitchFamily="18" charset="0"/>
              </a:rPr>
              <a:t>a + ¬c + d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¬a + ¬c + d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a+ c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¬a + c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¬d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c</a:t>
            </a:r>
            <a:r>
              <a:rPr lang="en-US" b="1" dirty="0">
                <a:latin typeface="Times New Roman" pitchFamily="18" charset="0"/>
              </a:rPr>
              <a:t>)</a:t>
            </a:r>
          </a:p>
        </p:txBody>
      </p:sp>
      <p:sp>
        <p:nvSpPr>
          <p:cNvPr id="38923" name="Line 11"/>
          <p:cNvSpPr>
            <a:spLocks noChangeShapeType="1"/>
          </p:cNvSpPr>
          <p:nvPr/>
        </p:nvSpPr>
        <p:spPr bwMode="auto">
          <a:xfrm flipH="1" flipV="1">
            <a:off x="6934200" y="3200400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38924" name="Text Box 12"/>
          <p:cNvSpPr txBox="1">
            <a:spLocks noChangeArrowheads="1"/>
          </p:cNvSpPr>
          <p:nvPr/>
        </p:nvSpPr>
        <p:spPr bwMode="auto">
          <a:xfrm>
            <a:off x="7315200" y="36576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Root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?</a:t>
            </a:r>
          </a:p>
        </p:txBody>
      </p:sp>
      <p:sp>
        <p:nvSpPr>
          <p:cNvPr id="38925" name="AutoShape 13"/>
          <p:cNvSpPr>
            <a:spLocks noChangeAspect="1" noChangeArrowheads="1" noTextEdit="1"/>
          </p:cNvSpPr>
          <p:nvPr/>
        </p:nvSpPr>
        <p:spPr bwMode="auto">
          <a:xfrm>
            <a:off x="684213" y="1524000"/>
            <a:ext cx="7621587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8927" name="Rectangle 15"/>
          <p:cNvSpPr>
            <a:spLocks noChangeArrowheads="1"/>
          </p:cNvSpPr>
          <p:nvPr/>
        </p:nvSpPr>
        <p:spPr bwMode="auto">
          <a:xfrm>
            <a:off x="72707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38928" name="Rectangle 16"/>
          <p:cNvSpPr>
            <a:spLocks noChangeArrowheads="1"/>
          </p:cNvSpPr>
          <p:nvPr/>
        </p:nvSpPr>
        <p:spPr bwMode="auto">
          <a:xfrm>
            <a:off x="814388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38929" name="Rectangle 17"/>
          <p:cNvSpPr>
            <a:spLocks noChangeArrowheads="1"/>
          </p:cNvSpPr>
          <p:nvPr/>
        </p:nvSpPr>
        <p:spPr bwMode="auto">
          <a:xfrm>
            <a:off x="1052513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38930" name="Rectangle 18"/>
          <p:cNvSpPr>
            <a:spLocks noChangeArrowheads="1"/>
          </p:cNvSpPr>
          <p:nvPr/>
        </p:nvSpPr>
        <p:spPr bwMode="auto">
          <a:xfrm>
            <a:off x="1311275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38931" name="Rectangle 19"/>
          <p:cNvSpPr>
            <a:spLocks noChangeArrowheads="1"/>
          </p:cNvSpPr>
          <p:nvPr/>
        </p:nvSpPr>
        <p:spPr bwMode="auto">
          <a:xfrm>
            <a:off x="1506538" y="1587500"/>
            <a:ext cx="22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38932" name="Rectangle 20"/>
          <p:cNvSpPr>
            <a:spLocks noChangeArrowheads="1"/>
          </p:cNvSpPr>
          <p:nvPr/>
        </p:nvSpPr>
        <p:spPr bwMode="auto">
          <a:xfrm>
            <a:off x="17224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38933" name="Rectangle 21"/>
          <p:cNvSpPr>
            <a:spLocks noChangeArrowheads="1"/>
          </p:cNvSpPr>
          <p:nvPr/>
        </p:nvSpPr>
        <p:spPr bwMode="auto">
          <a:xfrm>
            <a:off x="1981200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38934" name="Rectangle 22"/>
          <p:cNvSpPr>
            <a:spLocks noChangeArrowheads="1"/>
          </p:cNvSpPr>
          <p:nvPr/>
        </p:nvSpPr>
        <p:spPr bwMode="auto">
          <a:xfrm>
            <a:off x="2154238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38935" name="Rectangle 23"/>
          <p:cNvSpPr>
            <a:spLocks noChangeArrowheads="1"/>
          </p:cNvSpPr>
          <p:nvPr/>
        </p:nvSpPr>
        <p:spPr bwMode="auto">
          <a:xfrm>
            <a:off x="2371725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38936" name="Rectangle 24"/>
          <p:cNvSpPr>
            <a:spLocks noChangeArrowheads="1"/>
          </p:cNvSpPr>
          <p:nvPr/>
        </p:nvSpPr>
        <p:spPr bwMode="auto">
          <a:xfrm>
            <a:off x="2544763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38937" name="Rectangle 25"/>
          <p:cNvSpPr>
            <a:spLocks noChangeArrowheads="1"/>
          </p:cNvSpPr>
          <p:nvPr/>
        </p:nvSpPr>
        <p:spPr bwMode="auto">
          <a:xfrm>
            <a:off x="2781300" y="1587500"/>
            <a:ext cx="271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38938" name="Rectangle 26"/>
          <p:cNvSpPr>
            <a:spLocks noChangeArrowheads="1"/>
          </p:cNvSpPr>
          <p:nvPr/>
        </p:nvSpPr>
        <p:spPr bwMode="auto">
          <a:xfrm>
            <a:off x="3062288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38939" name="Rectangle 27"/>
          <p:cNvSpPr>
            <a:spLocks noChangeArrowheads="1"/>
          </p:cNvSpPr>
          <p:nvPr/>
        </p:nvSpPr>
        <p:spPr bwMode="auto">
          <a:xfrm>
            <a:off x="3235325" y="1587500"/>
            <a:ext cx="22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38940" name="Rectangle 28"/>
          <p:cNvSpPr>
            <a:spLocks noChangeArrowheads="1"/>
          </p:cNvSpPr>
          <p:nvPr/>
        </p:nvSpPr>
        <p:spPr bwMode="auto">
          <a:xfrm>
            <a:off x="3473450" y="1587500"/>
            <a:ext cx="271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38941" name="Rectangle 29"/>
          <p:cNvSpPr>
            <a:spLocks noChangeArrowheads="1"/>
          </p:cNvSpPr>
          <p:nvPr/>
        </p:nvSpPr>
        <p:spPr bwMode="auto">
          <a:xfrm>
            <a:off x="3733800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38942" name="Rectangle 30"/>
          <p:cNvSpPr>
            <a:spLocks noChangeArrowheads="1"/>
          </p:cNvSpPr>
          <p:nvPr/>
        </p:nvSpPr>
        <p:spPr bwMode="auto">
          <a:xfrm>
            <a:off x="38846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38943" name="Rectangle 31"/>
          <p:cNvSpPr>
            <a:spLocks noChangeArrowheads="1"/>
          </p:cNvSpPr>
          <p:nvPr/>
        </p:nvSpPr>
        <p:spPr bwMode="auto">
          <a:xfrm>
            <a:off x="4100513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38944" name="Rectangle 32"/>
          <p:cNvSpPr>
            <a:spLocks noChangeArrowheads="1"/>
          </p:cNvSpPr>
          <p:nvPr/>
        </p:nvSpPr>
        <p:spPr bwMode="auto">
          <a:xfrm>
            <a:off x="4252913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38945" name="Rectangle 33"/>
          <p:cNvSpPr>
            <a:spLocks noChangeArrowheads="1"/>
          </p:cNvSpPr>
          <p:nvPr/>
        </p:nvSpPr>
        <p:spPr bwMode="auto">
          <a:xfrm>
            <a:off x="4511675" y="1587500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38946" name="Rectangle 34"/>
          <p:cNvSpPr>
            <a:spLocks noChangeArrowheads="1"/>
          </p:cNvSpPr>
          <p:nvPr/>
        </p:nvSpPr>
        <p:spPr bwMode="auto">
          <a:xfrm>
            <a:off x="4662488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38947" name="Rectangle 35"/>
          <p:cNvSpPr>
            <a:spLocks noChangeArrowheads="1"/>
          </p:cNvSpPr>
          <p:nvPr/>
        </p:nvSpPr>
        <p:spPr bwMode="auto">
          <a:xfrm>
            <a:off x="4857750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38948" name="Rectangle 36"/>
          <p:cNvSpPr>
            <a:spLocks noChangeArrowheads="1"/>
          </p:cNvSpPr>
          <p:nvPr/>
        </p:nvSpPr>
        <p:spPr bwMode="auto">
          <a:xfrm>
            <a:off x="5053013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38949" name="Rectangle 37"/>
          <p:cNvSpPr>
            <a:spLocks noChangeArrowheads="1"/>
          </p:cNvSpPr>
          <p:nvPr/>
        </p:nvSpPr>
        <p:spPr bwMode="auto">
          <a:xfrm>
            <a:off x="52911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38950" name="Rectangle 38"/>
          <p:cNvSpPr>
            <a:spLocks noChangeArrowheads="1"/>
          </p:cNvSpPr>
          <p:nvPr/>
        </p:nvSpPr>
        <p:spPr bwMode="auto">
          <a:xfrm>
            <a:off x="5549900" y="1587500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38951" name="Rectangle 39"/>
          <p:cNvSpPr>
            <a:spLocks noChangeArrowheads="1"/>
          </p:cNvSpPr>
          <p:nvPr/>
        </p:nvSpPr>
        <p:spPr bwMode="auto">
          <a:xfrm>
            <a:off x="57007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38952" name="Rectangle 40"/>
          <p:cNvSpPr>
            <a:spLocks noChangeArrowheads="1"/>
          </p:cNvSpPr>
          <p:nvPr/>
        </p:nvSpPr>
        <p:spPr bwMode="auto">
          <a:xfrm>
            <a:off x="5918200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38953" name="Rectangle 41"/>
          <p:cNvSpPr>
            <a:spLocks noChangeArrowheads="1"/>
          </p:cNvSpPr>
          <p:nvPr/>
        </p:nvSpPr>
        <p:spPr bwMode="auto">
          <a:xfrm>
            <a:off x="6091238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38954" name="Rectangle 42"/>
          <p:cNvSpPr>
            <a:spLocks noChangeArrowheads="1"/>
          </p:cNvSpPr>
          <p:nvPr/>
        </p:nvSpPr>
        <p:spPr bwMode="auto">
          <a:xfrm>
            <a:off x="626427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38955" name="Rectangle 43"/>
          <p:cNvSpPr>
            <a:spLocks noChangeArrowheads="1"/>
          </p:cNvSpPr>
          <p:nvPr/>
        </p:nvSpPr>
        <p:spPr bwMode="auto">
          <a:xfrm>
            <a:off x="637222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956" name="Rectangle 44"/>
          <p:cNvSpPr>
            <a:spLocks noChangeArrowheads="1"/>
          </p:cNvSpPr>
          <p:nvPr/>
        </p:nvSpPr>
        <p:spPr bwMode="auto">
          <a:xfrm>
            <a:off x="6480175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957" name="Rectangle 45"/>
          <p:cNvSpPr>
            <a:spLocks noChangeArrowheads="1"/>
          </p:cNvSpPr>
          <p:nvPr/>
        </p:nvSpPr>
        <p:spPr bwMode="auto">
          <a:xfrm>
            <a:off x="6718300" y="1587500"/>
            <a:ext cx="188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958" name="Rectangle 46"/>
          <p:cNvSpPr>
            <a:spLocks noChangeArrowheads="1"/>
          </p:cNvSpPr>
          <p:nvPr/>
        </p:nvSpPr>
        <p:spPr bwMode="auto">
          <a:xfrm>
            <a:off x="6977063" y="1587500"/>
            <a:ext cx="346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959" name="Rectangle 47"/>
          <p:cNvSpPr>
            <a:spLocks noChangeArrowheads="1"/>
          </p:cNvSpPr>
          <p:nvPr/>
        </p:nvSpPr>
        <p:spPr bwMode="auto">
          <a:xfrm>
            <a:off x="73009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960" name="Rectangle 48"/>
          <p:cNvSpPr>
            <a:spLocks noChangeArrowheads="1"/>
          </p:cNvSpPr>
          <p:nvPr/>
        </p:nvSpPr>
        <p:spPr bwMode="auto">
          <a:xfrm>
            <a:off x="7518400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961" name="Rectangle 49"/>
          <p:cNvSpPr>
            <a:spLocks noChangeArrowheads="1"/>
          </p:cNvSpPr>
          <p:nvPr/>
        </p:nvSpPr>
        <p:spPr bwMode="auto">
          <a:xfrm>
            <a:off x="77549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962" name="Rectangle 50"/>
          <p:cNvSpPr>
            <a:spLocks noChangeArrowheads="1"/>
          </p:cNvSpPr>
          <p:nvPr/>
        </p:nvSpPr>
        <p:spPr bwMode="auto">
          <a:xfrm>
            <a:off x="8015288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963" name="Rectangle 51"/>
          <p:cNvSpPr>
            <a:spLocks noChangeArrowheads="1"/>
          </p:cNvSpPr>
          <p:nvPr/>
        </p:nvSpPr>
        <p:spPr bwMode="auto">
          <a:xfrm>
            <a:off x="8166100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8964" name="Rectangle 52"/>
          <p:cNvSpPr>
            <a:spLocks noChangeArrowheads="1"/>
          </p:cNvSpPr>
          <p:nvPr/>
        </p:nvSpPr>
        <p:spPr bwMode="auto">
          <a:xfrm>
            <a:off x="4749800" y="2841625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965" name="Rectangle 53"/>
          <p:cNvSpPr>
            <a:spLocks noChangeArrowheads="1"/>
          </p:cNvSpPr>
          <p:nvPr/>
        </p:nvSpPr>
        <p:spPr bwMode="auto">
          <a:xfrm>
            <a:off x="4857750" y="2841625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8966" name="Rectangle 54"/>
          <p:cNvSpPr>
            <a:spLocks noChangeArrowheads="1"/>
          </p:cNvSpPr>
          <p:nvPr/>
        </p:nvSpPr>
        <p:spPr bwMode="auto">
          <a:xfrm>
            <a:off x="5008563" y="2841625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r>
              <a:rPr lang="en-US" sz="2600" b="1" dirty="0">
                <a:solidFill>
                  <a:srgbClr val="000000"/>
                </a:solidFill>
                <a:latin typeface="Times New Roman" pitchFamily="18" charset="0"/>
              </a:rPr>
              <a:t>                (</a:t>
            </a:r>
            <a:endParaRPr lang="en-US" dirty="0"/>
          </a:p>
        </p:txBody>
      </p:sp>
      <p:sp>
        <p:nvSpPr>
          <p:cNvPr id="38967" name="Rectangle 55"/>
          <p:cNvSpPr>
            <a:spLocks noChangeArrowheads="1"/>
          </p:cNvSpPr>
          <p:nvPr/>
        </p:nvSpPr>
        <p:spPr bwMode="auto">
          <a:xfrm>
            <a:off x="6480175" y="2841625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38968" name="Rectangle 56"/>
          <p:cNvSpPr>
            <a:spLocks noChangeArrowheads="1"/>
          </p:cNvSpPr>
          <p:nvPr/>
        </p:nvSpPr>
        <p:spPr bwMode="auto">
          <a:xfrm>
            <a:off x="6673850" y="2841625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38969" name="Rectangle 57"/>
          <p:cNvSpPr>
            <a:spLocks noChangeArrowheads="1"/>
          </p:cNvSpPr>
          <p:nvPr/>
        </p:nvSpPr>
        <p:spPr bwMode="auto">
          <a:xfrm>
            <a:off x="6804025" y="2841625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38970" name="Rectangle 58"/>
          <p:cNvSpPr>
            <a:spLocks noChangeArrowheads="1"/>
          </p:cNvSpPr>
          <p:nvPr/>
        </p:nvSpPr>
        <p:spPr bwMode="auto">
          <a:xfrm>
            <a:off x="5700713" y="385762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38971" name="Line 59"/>
          <p:cNvSpPr>
            <a:spLocks noChangeShapeType="1"/>
          </p:cNvSpPr>
          <p:nvPr/>
        </p:nvSpPr>
        <p:spPr bwMode="auto">
          <a:xfrm>
            <a:off x="4391025" y="2001838"/>
            <a:ext cx="41592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8972" name="Line 60"/>
          <p:cNvSpPr>
            <a:spLocks noChangeShapeType="1"/>
          </p:cNvSpPr>
          <p:nvPr/>
        </p:nvSpPr>
        <p:spPr bwMode="auto">
          <a:xfrm flipH="1">
            <a:off x="5014913" y="2001838"/>
            <a:ext cx="414337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8973" name="Line 61"/>
          <p:cNvSpPr>
            <a:spLocks noChangeShapeType="1"/>
          </p:cNvSpPr>
          <p:nvPr/>
        </p:nvSpPr>
        <p:spPr bwMode="auto">
          <a:xfrm flipH="1" flipV="1">
            <a:off x="6261100" y="2001838"/>
            <a:ext cx="20637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8974" name="Line 62"/>
          <p:cNvSpPr>
            <a:spLocks noChangeShapeType="1"/>
          </p:cNvSpPr>
          <p:nvPr/>
        </p:nvSpPr>
        <p:spPr bwMode="auto">
          <a:xfrm flipH="1">
            <a:off x="6675438" y="2001838"/>
            <a:ext cx="41592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8975" name="Line 63"/>
          <p:cNvSpPr>
            <a:spLocks noChangeShapeType="1"/>
          </p:cNvSpPr>
          <p:nvPr/>
        </p:nvSpPr>
        <p:spPr bwMode="auto">
          <a:xfrm>
            <a:off x="5014913" y="3248025"/>
            <a:ext cx="622300" cy="620713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8976" name="Line 64"/>
          <p:cNvSpPr>
            <a:spLocks noChangeShapeType="1"/>
          </p:cNvSpPr>
          <p:nvPr/>
        </p:nvSpPr>
        <p:spPr bwMode="auto">
          <a:xfrm flipH="1">
            <a:off x="6053138" y="3248025"/>
            <a:ext cx="622300" cy="620713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38977" name="Text Box 65"/>
          <p:cNvSpPr txBox="1">
            <a:spLocks noChangeArrowheads="1"/>
          </p:cNvSpPr>
          <p:nvPr/>
        </p:nvSpPr>
        <p:spPr bwMode="auto">
          <a:xfrm>
            <a:off x="2971800" y="5167313"/>
            <a:ext cx="2667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= </a:t>
            </a:r>
          </a:p>
          <a:p>
            <a:pPr algn="ctr">
              <a:spcBef>
                <a:spcPct val="50000"/>
              </a:spcBef>
            </a:pPr>
            <a:endParaRPr lang="en-US" dirty="0"/>
          </a:p>
        </p:txBody>
      </p:sp>
      <p:sp>
        <p:nvSpPr>
          <p:cNvPr id="38978" name="Text Box 66"/>
          <p:cNvSpPr txBox="1">
            <a:spLocks noChangeArrowheads="1"/>
          </p:cNvSpPr>
          <p:nvPr/>
        </p:nvSpPr>
        <p:spPr bwMode="auto">
          <a:xfrm>
            <a:off x="3657600" y="5562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UNSAT!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21" grpId="0"/>
      <p:bldP spid="38977" grpId="0"/>
      <p:bldP spid="3897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Satisfiability</a:t>
            </a:r>
            <a:endParaRPr lang="en-US" dirty="0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85800" y="1524000"/>
            <a:ext cx="739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Is there some assignment of </a:t>
            </a:r>
            <a:r>
              <a:rPr lang="en-US" b="1" i="1" dirty="0" smtClean="0">
                <a:latin typeface="Times" pitchFamily="18" charset="0"/>
              </a:rPr>
              <a:t>a</a:t>
            </a:r>
            <a:r>
              <a:rPr lang="en-US" i="1" dirty="0" smtClean="0">
                <a:latin typeface="Times" pitchFamily="18" charset="0"/>
              </a:rPr>
              <a:t>, </a:t>
            </a:r>
            <a:r>
              <a:rPr lang="en-US" b="1" i="1" dirty="0" smtClean="0">
                <a:latin typeface="Times" pitchFamily="18" charset="0"/>
              </a:rPr>
              <a:t>b</a:t>
            </a:r>
            <a:r>
              <a:rPr lang="en-US" i="1" dirty="0" smtClean="0">
                <a:latin typeface="Times" pitchFamily="18" charset="0"/>
              </a:rPr>
              <a:t>, </a:t>
            </a:r>
            <a:r>
              <a:rPr lang="en-US" b="1" i="1" dirty="0" smtClean="0">
                <a:latin typeface="Times" pitchFamily="18" charset="0"/>
              </a:rPr>
              <a:t>c</a:t>
            </a:r>
            <a:r>
              <a:rPr lang="en-US" i="1" dirty="0" smtClean="0">
                <a:latin typeface="Times" pitchFamily="18" charset="0"/>
              </a:rPr>
              <a:t>,</a:t>
            </a:r>
            <a:r>
              <a:rPr lang="en-US" dirty="0" smtClean="0"/>
              <a:t> and </a:t>
            </a:r>
            <a:r>
              <a:rPr lang="en-US" b="1" i="1" dirty="0" smtClean="0">
                <a:latin typeface="Times" pitchFamily="18" charset="0"/>
              </a:rPr>
              <a:t>d</a:t>
            </a:r>
            <a:r>
              <a:rPr lang="en-US" dirty="0" smtClean="0"/>
              <a:t> that satisfies this (</a:t>
            </a:r>
            <a:r>
              <a:rPr lang="en-US" dirty="0" smtClean="0">
                <a:solidFill>
                  <a:srgbClr val="A50021"/>
                </a:solidFill>
              </a:rPr>
              <a:t>CNF</a:t>
            </a:r>
            <a:r>
              <a:rPr lang="en-US" dirty="0" smtClean="0"/>
              <a:t>) formula?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775" name="AutoShape 7"/>
          <p:cNvSpPr>
            <a:spLocks noChangeAspect="1" noChangeArrowheads="1" noTextEdit="1"/>
          </p:cNvSpPr>
          <p:nvPr/>
        </p:nvSpPr>
        <p:spPr bwMode="auto">
          <a:xfrm>
            <a:off x="608013" y="2590800"/>
            <a:ext cx="7926387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652463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742950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990600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1260475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1462088" y="2681288"/>
            <a:ext cx="2404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1687513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195738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213677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2362200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6" name="Rectangle 18"/>
          <p:cNvSpPr>
            <a:spLocks noChangeArrowheads="1"/>
          </p:cNvSpPr>
          <p:nvPr/>
        </p:nvSpPr>
        <p:spPr bwMode="auto">
          <a:xfrm>
            <a:off x="2541588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2789238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3081338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3262313" y="2681288"/>
            <a:ext cx="2404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3509963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377983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3937000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416083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4319588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4589463" y="2681288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6" name="Rectangle 28"/>
          <p:cNvSpPr>
            <a:spLocks noChangeArrowheads="1"/>
          </p:cNvSpPr>
          <p:nvPr/>
        </p:nvSpPr>
        <p:spPr bwMode="auto">
          <a:xfrm>
            <a:off x="474662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4948238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5151438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5399088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0" name="Rectangle 32"/>
          <p:cNvSpPr>
            <a:spLocks noChangeArrowheads="1"/>
          </p:cNvSpPr>
          <p:nvPr/>
        </p:nvSpPr>
        <p:spPr bwMode="auto">
          <a:xfrm>
            <a:off x="5668963" y="2681288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582612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2" name="Rectangle 34"/>
          <p:cNvSpPr>
            <a:spLocks noChangeArrowheads="1"/>
          </p:cNvSpPr>
          <p:nvPr/>
        </p:nvSpPr>
        <p:spPr bwMode="auto">
          <a:xfrm>
            <a:off x="6049963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623093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4" name="Rectangle 36"/>
          <p:cNvSpPr>
            <a:spLocks noChangeArrowheads="1"/>
          </p:cNvSpPr>
          <p:nvPr/>
        </p:nvSpPr>
        <p:spPr bwMode="auto">
          <a:xfrm>
            <a:off x="6410325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5" name="Rectangle 37"/>
          <p:cNvSpPr>
            <a:spLocks noChangeArrowheads="1"/>
          </p:cNvSpPr>
          <p:nvPr/>
        </p:nvSpPr>
        <p:spPr bwMode="auto">
          <a:xfrm>
            <a:off x="6523038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6" name="Rectangle 38"/>
          <p:cNvSpPr>
            <a:spLocks noChangeArrowheads="1"/>
          </p:cNvSpPr>
          <p:nvPr/>
        </p:nvSpPr>
        <p:spPr bwMode="auto">
          <a:xfrm>
            <a:off x="6635750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7" name="Rectangle 39"/>
          <p:cNvSpPr>
            <a:spLocks noChangeArrowheads="1"/>
          </p:cNvSpPr>
          <p:nvPr/>
        </p:nvSpPr>
        <p:spPr bwMode="auto">
          <a:xfrm>
            <a:off x="6883400" y="2681288"/>
            <a:ext cx="19717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8" name="Rectangle 40"/>
          <p:cNvSpPr>
            <a:spLocks noChangeArrowheads="1"/>
          </p:cNvSpPr>
          <p:nvPr/>
        </p:nvSpPr>
        <p:spPr bwMode="auto">
          <a:xfrm>
            <a:off x="7153275" y="2681288"/>
            <a:ext cx="36388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9" name="Rectangle 41"/>
          <p:cNvSpPr>
            <a:spLocks noChangeArrowheads="1"/>
          </p:cNvSpPr>
          <p:nvPr/>
        </p:nvSpPr>
        <p:spPr bwMode="auto">
          <a:xfrm>
            <a:off x="748982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0" name="Rectangle 42"/>
          <p:cNvSpPr>
            <a:spLocks noChangeArrowheads="1"/>
          </p:cNvSpPr>
          <p:nvPr/>
        </p:nvSpPr>
        <p:spPr bwMode="auto">
          <a:xfrm>
            <a:off x="7715250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1" name="Rectangle 43"/>
          <p:cNvSpPr>
            <a:spLocks noChangeArrowheads="1"/>
          </p:cNvSpPr>
          <p:nvPr/>
        </p:nvSpPr>
        <p:spPr bwMode="auto">
          <a:xfrm>
            <a:off x="7962900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2" name="Rectangle 44"/>
          <p:cNvSpPr>
            <a:spLocks noChangeArrowheads="1"/>
          </p:cNvSpPr>
          <p:nvPr/>
        </p:nvSpPr>
        <p:spPr bwMode="auto">
          <a:xfrm>
            <a:off x="8232775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3" name="Rectangle 45"/>
          <p:cNvSpPr>
            <a:spLocks noChangeArrowheads="1"/>
          </p:cNvSpPr>
          <p:nvPr/>
        </p:nvSpPr>
        <p:spPr bwMode="auto">
          <a:xfrm>
            <a:off x="8389938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4" name="Rectangle 46"/>
          <p:cNvSpPr>
            <a:spLocks noChangeArrowheads="1"/>
          </p:cNvSpPr>
          <p:nvPr/>
        </p:nvSpPr>
        <p:spPr bwMode="auto">
          <a:xfrm>
            <a:off x="4835525" y="3962400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5" name="Rectangle 47"/>
          <p:cNvSpPr>
            <a:spLocks noChangeArrowheads="1"/>
          </p:cNvSpPr>
          <p:nvPr/>
        </p:nvSpPr>
        <p:spPr bwMode="auto">
          <a:xfrm>
            <a:off x="4948238" y="3984625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6" name="Rectangle 48"/>
          <p:cNvSpPr>
            <a:spLocks noChangeArrowheads="1"/>
          </p:cNvSpPr>
          <p:nvPr/>
        </p:nvSpPr>
        <p:spPr bwMode="auto">
          <a:xfrm>
            <a:off x="5105400" y="3962400"/>
            <a:ext cx="161582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                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7" name="Rectangle 49"/>
          <p:cNvSpPr>
            <a:spLocks noChangeArrowheads="1"/>
          </p:cNvSpPr>
          <p:nvPr/>
        </p:nvSpPr>
        <p:spPr bwMode="auto">
          <a:xfrm>
            <a:off x="6635750" y="3984625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8" name="Rectangle 50"/>
          <p:cNvSpPr>
            <a:spLocks noChangeArrowheads="1"/>
          </p:cNvSpPr>
          <p:nvPr/>
        </p:nvSpPr>
        <p:spPr bwMode="auto">
          <a:xfrm>
            <a:off x="6837363" y="3984625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9" name="Rectangle 51"/>
          <p:cNvSpPr>
            <a:spLocks noChangeArrowheads="1"/>
          </p:cNvSpPr>
          <p:nvPr/>
        </p:nvSpPr>
        <p:spPr bwMode="auto">
          <a:xfrm>
            <a:off x="6972300" y="3962400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1" name="Line 53"/>
          <p:cNvSpPr>
            <a:spLocks noChangeShapeType="1"/>
          </p:cNvSpPr>
          <p:nvPr/>
        </p:nvSpPr>
        <p:spPr bwMode="auto">
          <a:xfrm>
            <a:off x="4464050" y="3087688"/>
            <a:ext cx="431800" cy="863600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2" name="Line 54"/>
          <p:cNvSpPr>
            <a:spLocks noChangeShapeType="1"/>
          </p:cNvSpPr>
          <p:nvPr/>
        </p:nvSpPr>
        <p:spPr bwMode="auto">
          <a:xfrm flipH="1">
            <a:off x="5111750" y="3087688"/>
            <a:ext cx="431800" cy="863600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3" name="Line 55"/>
          <p:cNvSpPr>
            <a:spLocks noChangeShapeType="1"/>
          </p:cNvSpPr>
          <p:nvPr/>
        </p:nvSpPr>
        <p:spPr bwMode="auto">
          <a:xfrm flipH="1" flipV="1">
            <a:off x="6407150" y="3087688"/>
            <a:ext cx="215900" cy="863600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4" name="Line 56"/>
          <p:cNvSpPr>
            <a:spLocks noChangeShapeType="1"/>
          </p:cNvSpPr>
          <p:nvPr/>
        </p:nvSpPr>
        <p:spPr bwMode="auto">
          <a:xfrm flipH="1">
            <a:off x="6838950" y="3087688"/>
            <a:ext cx="431800" cy="863600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57" name="Content Placeholder 45"/>
          <p:cNvSpPr>
            <a:spLocks noGrp="1"/>
          </p:cNvSpPr>
          <p:nvPr>
            <p:ph sz="quarter" idx="4294967295"/>
          </p:nvPr>
        </p:nvSpPr>
        <p:spPr>
          <a:xfrm>
            <a:off x="228600" y="3352800"/>
            <a:ext cx="4041775" cy="2971800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A50021"/>
                </a:solidFill>
                <a:latin typeface="Times New Roman"/>
                <a:cs typeface="Times New Roman"/>
              </a:rPr>
              <a:t>¬</a:t>
            </a:r>
            <a:r>
              <a:rPr lang="en-US" sz="2400" dirty="0" smtClean="0"/>
              <a:t>” </a:t>
            </a:r>
            <a:r>
              <a:rPr lang="en-US" sz="2400" dirty="0"/>
              <a:t>or </a:t>
            </a:r>
            <a:r>
              <a:rPr lang="en-US" sz="2400" dirty="0" smtClean="0"/>
              <a:t>“</a:t>
            </a:r>
            <a:r>
              <a:rPr lang="en-US" sz="2400" b="1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 smtClean="0"/>
              <a:t>” is negation</a:t>
            </a:r>
          </a:p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A50021"/>
                </a:solidFill>
                <a:latin typeface="Times" pitchFamily="18" charset="0"/>
              </a:rPr>
              <a:t>+</a:t>
            </a:r>
            <a:r>
              <a:rPr lang="en-US" sz="2400" dirty="0" smtClean="0"/>
              <a:t>” </a:t>
            </a:r>
            <a:r>
              <a:rPr lang="en-US" sz="2400" dirty="0"/>
              <a:t>or “</a:t>
            </a:r>
            <a:r>
              <a:rPr lang="en-US" sz="24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400" dirty="0"/>
              <a:t>” </a:t>
            </a:r>
            <a:r>
              <a:rPr lang="en-US" sz="2400" dirty="0" smtClean="0"/>
              <a:t>is OR</a:t>
            </a:r>
          </a:p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A50021"/>
                </a:solidFill>
                <a:latin typeface="Times" pitchFamily="18" charset="0"/>
                <a:cs typeface="Times New Roman"/>
              </a:rPr>
              <a:t>∙</a:t>
            </a:r>
            <a:r>
              <a:rPr lang="en-US" sz="2400" dirty="0" smtClean="0">
                <a:cs typeface="Times New Roman"/>
              </a:rPr>
              <a:t>”</a:t>
            </a:r>
            <a:r>
              <a:rPr lang="en-US" sz="2400" dirty="0"/>
              <a:t> or </a:t>
            </a:r>
            <a:r>
              <a:rPr lang="en-US" sz="2400" dirty="0" smtClean="0"/>
              <a:t>“</a:t>
            </a:r>
            <a:r>
              <a:rPr lang="en-US" sz="2400" b="1" dirty="0">
                <a:solidFill>
                  <a:srgbClr val="A50021"/>
                </a:solidFill>
                <a:latin typeface="Times New Roman"/>
                <a:cs typeface="Times New Roman"/>
              </a:rPr>
              <a:t>˄</a:t>
            </a:r>
            <a:r>
              <a:rPr lang="en-US" sz="2400" dirty="0" smtClean="0"/>
              <a:t>”</a:t>
            </a:r>
            <a:r>
              <a:rPr lang="en-US" sz="2400" dirty="0" smtClean="0">
                <a:cs typeface="Times New Roman"/>
              </a:rPr>
              <a:t> is AND</a:t>
            </a:r>
            <a:endParaRPr lang="en-US" sz="2400" dirty="0" smtClean="0"/>
          </a:p>
          <a:p>
            <a:r>
              <a:rPr lang="en-US" sz="2400" dirty="0" smtClean="0"/>
              <a:t>An appearance of a variable is a </a:t>
            </a:r>
            <a:r>
              <a:rPr lang="en-US" sz="2400" i="1" dirty="0" smtClean="0">
                <a:solidFill>
                  <a:srgbClr val="A50021"/>
                </a:solidFill>
              </a:rPr>
              <a:t>literal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An OR of literals is a </a:t>
            </a:r>
            <a:r>
              <a:rPr lang="en-US" sz="2400" i="1" dirty="0" smtClean="0">
                <a:solidFill>
                  <a:srgbClr val="A50021"/>
                </a:solidFill>
              </a:rPr>
              <a:t>clause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58" name="Rectangle 57"/>
          <p:cNvSpPr/>
          <p:nvPr/>
        </p:nvSpPr>
        <p:spPr bwMode="auto">
          <a:xfrm>
            <a:off x="228600" y="3352800"/>
            <a:ext cx="3429000" cy="2971800"/>
          </a:xfrm>
          <a:prstGeom prst="rect">
            <a:avLst/>
          </a:prstGeom>
          <a:noFill/>
          <a:ln w="1587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0" name="Straight Connector 59"/>
          <p:cNvCxnSpPr/>
          <p:nvPr/>
        </p:nvCxnSpPr>
        <p:spPr bwMode="auto">
          <a:xfrm>
            <a:off x="1600200" y="3505200"/>
            <a:ext cx="1052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133600"/>
            <a:ext cx="3810000" cy="3962400"/>
          </a:xfrm>
        </p:spPr>
        <p:txBody>
          <a:bodyPr/>
          <a:lstStyle/>
          <a:p>
            <a:r>
              <a:rPr lang="en-US" dirty="0"/>
              <a:t>What if we want to know if (</a:t>
            </a:r>
            <a:r>
              <a:rPr lang="en-US" b="1" dirty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) can be implied by </a:t>
            </a:r>
            <a:r>
              <a:rPr lang="en-US" b="1" i="1" dirty="0">
                <a:solidFill>
                  <a:srgbClr val="FF0000"/>
                </a:solidFill>
                <a:cs typeface="Arial" charset="0"/>
              </a:rPr>
              <a:t>A</a:t>
            </a:r>
            <a:r>
              <a:rPr lang="en-US" dirty="0">
                <a:cs typeface="Arial" charset="0"/>
              </a:rPr>
              <a:t>?</a:t>
            </a:r>
          </a:p>
          <a:p>
            <a:r>
              <a:rPr lang="en-US" dirty="0">
                <a:cs typeface="Arial" charset="0"/>
              </a:rPr>
              <a:t>Check the satisfiability of:</a:t>
            </a:r>
          </a:p>
        </p:txBody>
      </p:sp>
      <p:sp>
        <p:nvSpPr>
          <p:cNvPr id="45060" name="Text Box 4"/>
          <p:cNvSpPr txBox="1">
            <a:spLocks noChangeArrowheads="1"/>
          </p:cNvSpPr>
          <p:nvPr/>
        </p:nvSpPr>
        <p:spPr bwMode="auto">
          <a:xfrm>
            <a:off x="1371600" y="48006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</a:rPr>
              <a:t>(</a:t>
            </a:r>
            <a:r>
              <a:rPr lang="en-US" b="1" i="1" dirty="0">
                <a:latin typeface="Times New Roman" pitchFamily="18" charset="0"/>
              </a:rPr>
              <a:t>a + ¬c + d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¬a + ¬c + d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a+ c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¬a + c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¬d</a:t>
            </a:r>
            <a:r>
              <a:rPr lang="en-US" b="1" dirty="0">
                <a:latin typeface="Times New Roman" pitchFamily="18" charset="0"/>
              </a:rPr>
              <a:t>)</a:t>
            </a:r>
          </a:p>
        </p:txBody>
      </p:sp>
      <p:sp>
        <p:nvSpPr>
          <p:cNvPr id="45061" name="Line 5"/>
          <p:cNvSpPr>
            <a:spLocks noChangeShapeType="1"/>
          </p:cNvSpPr>
          <p:nvPr/>
        </p:nvSpPr>
        <p:spPr bwMode="auto">
          <a:xfrm flipH="1" flipV="1">
            <a:off x="6096000" y="4191000"/>
            <a:ext cx="7620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5062" name="Text Box 6"/>
          <p:cNvSpPr txBox="1">
            <a:spLocks noChangeArrowheads="1"/>
          </p:cNvSpPr>
          <p:nvPr/>
        </p:nvSpPr>
        <p:spPr bwMode="auto">
          <a:xfrm>
            <a:off x="6934200" y="41910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Root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?</a:t>
            </a:r>
          </a:p>
        </p:txBody>
      </p:sp>
      <p:sp>
        <p:nvSpPr>
          <p:cNvPr id="45064" name="AutoShape 8"/>
          <p:cNvSpPr>
            <a:spLocks noChangeAspect="1" noChangeArrowheads="1" noTextEdit="1"/>
          </p:cNvSpPr>
          <p:nvPr/>
        </p:nvSpPr>
        <p:spPr bwMode="auto">
          <a:xfrm>
            <a:off x="684213" y="1524000"/>
            <a:ext cx="7621587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5065" name="Rectangle 9"/>
          <p:cNvSpPr>
            <a:spLocks noChangeArrowheads="1"/>
          </p:cNvSpPr>
          <p:nvPr/>
        </p:nvSpPr>
        <p:spPr bwMode="auto">
          <a:xfrm>
            <a:off x="72707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45066" name="Rectangle 10"/>
          <p:cNvSpPr>
            <a:spLocks noChangeArrowheads="1"/>
          </p:cNvSpPr>
          <p:nvPr/>
        </p:nvSpPr>
        <p:spPr bwMode="auto">
          <a:xfrm>
            <a:off x="814388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45067" name="Rectangle 11"/>
          <p:cNvSpPr>
            <a:spLocks noChangeArrowheads="1"/>
          </p:cNvSpPr>
          <p:nvPr/>
        </p:nvSpPr>
        <p:spPr bwMode="auto">
          <a:xfrm>
            <a:off x="1052513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5068" name="Rectangle 12"/>
          <p:cNvSpPr>
            <a:spLocks noChangeArrowheads="1"/>
          </p:cNvSpPr>
          <p:nvPr/>
        </p:nvSpPr>
        <p:spPr bwMode="auto">
          <a:xfrm>
            <a:off x="1311275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5069" name="Rectangle 13"/>
          <p:cNvSpPr>
            <a:spLocks noChangeArrowheads="1"/>
          </p:cNvSpPr>
          <p:nvPr/>
        </p:nvSpPr>
        <p:spPr bwMode="auto">
          <a:xfrm>
            <a:off x="1506538" y="1587500"/>
            <a:ext cx="22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45070" name="Rectangle 14"/>
          <p:cNvSpPr>
            <a:spLocks noChangeArrowheads="1"/>
          </p:cNvSpPr>
          <p:nvPr/>
        </p:nvSpPr>
        <p:spPr bwMode="auto">
          <a:xfrm>
            <a:off x="17224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5071" name="Rectangle 15"/>
          <p:cNvSpPr>
            <a:spLocks noChangeArrowheads="1"/>
          </p:cNvSpPr>
          <p:nvPr/>
        </p:nvSpPr>
        <p:spPr bwMode="auto">
          <a:xfrm>
            <a:off x="1981200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45072" name="Rectangle 16"/>
          <p:cNvSpPr>
            <a:spLocks noChangeArrowheads="1"/>
          </p:cNvSpPr>
          <p:nvPr/>
        </p:nvSpPr>
        <p:spPr bwMode="auto">
          <a:xfrm>
            <a:off x="2154238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45073" name="Rectangle 17"/>
          <p:cNvSpPr>
            <a:spLocks noChangeArrowheads="1"/>
          </p:cNvSpPr>
          <p:nvPr/>
        </p:nvSpPr>
        <p:spPr bwMode="auto">
          <a:xfrm>
            <a:off x="2371725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5074" name="Rectangle 18"/>
          <p:cNvSpPr>
            <a:spLocks noChangeArrowheads="1"/>
          </p:cNvSpPr>
          <p:nvPr/>
        </p:nvSpPr>
        <p:spPr bwMode="auto">
          <a:xfrm>
            <a:off x="2544763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45075" name="Rectangle 19"/>
          <p:cNvSpPr>
            <a:spLocks noChangeArrowheads="1"/>
          </p:cNvSpPr>
          <p:nvPr/>
        </p:nvSpPr>
        <p:spPr bwMode="auto">
          <a:xfrm>
            <a:off x="2781300" y="1587500"/>
            <a:ext cx="271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5076" name="Rectangle 20"/>
          <p:cNvSpPr>
            <a:spLocks noChangeArrowheads="1"/>
          </p:cNvSpPr>
          <p:nvPr/>
        </p:nvSpPr>
        <p:spPr bwMode="auto">
          <a:xfrm>
            <a:off x="3062288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5077" name="Rectangle 21"/>
          <p:cNvSpPr>
            <a:spLocks noChangeArrowheads="1"/>
          </p:cNvSpPr>
          <p:nvPr/>
        </p:nvSpPr>
        <p:spPr bwMode="auto">
          <a:xfrm>
            <a:off x="3235325" y="1587500"/>
            <a:ext cx="22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45078" name="Rectangle 22"/>
          <p:cNvSpPr>
            <a:spLocks noChangeArrowheads="1"/>
          </p:cNvSpPr>
          <p:nvPr/>
        </p:nvSpPr>
        <p:spPr bwMode="auto">
          <a:xfrm>
            <a:off x="3473450" y="1587500"/>
            <a:ext cx="271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5079" name="Rectangle 23"/>
          <p:cNvSpPr>
            <a:spLocks noChangeArrowheads="1"/>
          </p:cNvSpPr>
          <p:nvPr/>
        </p:nvSpPr>
        <p:spPr bwMode="auto">
          <a:xfrm>
            <a:off x="3733800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45080" name="Rectangle 24"/>
          <p:cNvSpPr>
            <a:spLocks noChangeArrowheads="1"/>
          </p:cNvSpPr>
          <p:nvPr/>
        </p:nvSpPr>
        <p:spPr bwMode="auto">
          <a:xfrm>
            <a:off x="38846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45081" name="Rectangle 25"/>
          <p:cNvSpPr>
            <a:spLocks noChangeArrowheads="1"/>
          </p:cNvSpPr>
          <p:nvPr/>
        </p:nvSpPr>
        <p:spPr bwMode="auto">
          <a:xfrm>
            <a:off x="4100513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45082" name="Rectangle 26"/>
          <p:cNvSpPr>
            <a:spLocks noChangeArrowheads="1"/>
          </p:cNvSpPr>
          <p:nvPr/>
        </p:nvSpPr>
        <p:spPr bwMode="auto">
          <a:xfrm>
            <a:off x="4252913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5083" name="Rectangle 27"/>
          <p:cNvSpPr>
            <a:spLocks noChangeArrowheads="1"/>
          </p:cNvSpPr>
          <p:nvPr/>
        </p:nvSpPr>
        <p:spPr bwMode="auto">
          <a:xfrm>
            <a:off x="4511675" y="1587500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45084" name="Rectangle 28"/>
          <p:cNvSpPr>
            <a:spLocks noChangeArrowheads="1"/>
          </p:cNvSpPr>
          <p:nvPr/>
        </p:nvSpPr>
        <p:spPr bwMode="auto">
          <a:xfrm>
            <a:off x="4662488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45085" name="Rectangle 29"/>
          <p:cNvSpPr>
            <a:spLocks noChangeArrowheads="1"/>
          </p:cNvSpPr>
          <p:nvPr/>
        </p:nvSpPr>
        <p:spPr bwMode="auto">
          <a:xfrm>
            <a:off x="4857750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5086" name="Rectangle 30"/>
          <p:cNvSpPr>
            <a:spLocks noChangeArrowheads="1"/>
          </p:cNvSpPr>
          <p:nvPr/>
        </p:nvSpPr>
        <p:spPr bwMode="auto">
          <a:xfrm>
            <a:off x="5053013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45087" name="Rectangle 31"/>
          <p:cNvSpPr>
            <a:spLocks noChangeArrowheads="1"/>
          </p:cNvSpPr>
          <p:nvPr/>
        </p:nvSpPr>
        <p:spPr bwMode="auto">
          <a:xfrm>
            <a:off x="52911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5088" name="Rectangle 32"/>
          <p:cNvSpPr>
            <a:spLocks noChangeArrowheads="1"/>
          </p:cNvSpPr>
          <p:nvPr/>
        </p:nvSpPr>
        <p:spPr bwMode="auto">
          <a:xfrm>
            <a:off x="5549900" y="1587500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45089" name="Rectangle 33"/>
          <p:cNvSpPr>
            <a:spLocks noChangeArrowheads="1"/>
          </p:cNvSpPr>
          <p:nvPr/>
        </p:nvSpPr>
        <p:spPr bwMode="auto">
          <a:xfrm>
            <a:off x="57007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45090" name="Rectangle 34"/>
          <p:cNvSpPr>
            <a:spLocks noChangeArrowheads="1"/>
          </p:cNvSpPr>
          <p:nvPr/>
        </p:nvSpPr>
        <p:spPr bwMode="auto">
          <a:xfrm>
            <a:off x="5918200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5091" name="Rectangle 35"/>
          <p:cNvSpPr>
            <a:spLocks noChangeArrowheads="1"/>
          </p:cNvSpPr>
          <p:nvPr/>
        </p:nvSpPr>
        <p:spPr bwMode="auto">
          <a:xfrm>
            <a:off x="6091238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45092" name="Rectangle 36"/>
          <p:cNvSpPr>
            <a:spLocks noChangeArrowheads="1"/>
          </p:cNvSpPr>
          <p:nvPr/>
        </p:nvSpPr>
        <p:spPr bwMode="auto">
          <a:xfrm>
            <a:off x="626427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5093" name="Rectangle 37"/>
          <p:cNvSpPr>
            <a:spLocks noChangeArrowheads="1"/>
          </p:cNvSpPr>
          <p:nvPr/>
        </p:nvSpPr>
        <p:spPr bwMode="auto">
          <a:xfrm>
            <a:off x="637222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94" name="Rectangle 38"/>
          <p:cNvSpPr>
            <a:spLocks noChangeArrowheads="1"/>
          </p:cNvSpPr>
          <p:nvPr/>
        </p:nvSpPr>
        <p:spPr bwMode="auto">
          <a:xfrm>
            <a:off x="6480175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95" name="Rectangle 39"/>
          <p:cNvSpPr>
            <a:spLocks noChangeArrowheads="1"/>
          </p:cNvSpPr>
          <p:nvPr/>
        </p:nvSpPr>
        <p:spPr bwMode="auto">
          <a:xfrm>
            <a:off x="6718300" y="1587500"/>
            <a:ext cx="188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96" name="Rectangle 40"/>
          <p:cNvSpPr>
            <a:spLocks noChangeArrowheads="1"/>
          </p:cNvSpPr>
          <p:nvPr/>
        </p:nvSpPr>
        <p:spPr bwMode="auto">
          <a:xfrm>
            <a:off x="6977063" y="1587500"/>
            <a:ext cx="346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97" name="Rectangle 41"/>
          <p:cNvSpPr>
            <a:spLocks noChangeArrowheads="1"/>
          </p:cNvSpPr>
          <p:nvPr/>
        </p:nvSpPr>
        <p:spPr bwMode="auto">
          <a:xfrm>
            <a:off x="73009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98" name="Rectangle 42"/>
          <p:cNvSpPr>
            <a:spLocks noChangeArrowheads="1"/>
          </p:cNvSpPr>
          <p:nvPr/>
        </p:nvSpPr>
        <p:spPr bwMode="auto">
          <a:xfrm>
            <a:off x="7518400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099" name="Rectangle 43"/>
          <p:cNvSpPr>
            <a:spLocks noChangeArrowheads="1"/>
          </p:cNvSpPr>
          <p:nvPr/>
        </p:nvSpPr>
        <p:spPr bwMode="auto">
          <a:xfrm>
            <a:off x="77549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100" name="Rectangle 44"/>
          <p:cNvSpPr>
            <a:spLocks noChangeArrowheads="1"/>
          </p:cNvSpPr>
          <p:nvPr/>
        </p:nvSpPr>
        <p:spPr bwMode="auto">
          <a:xfrm>
            <a:off x="8015288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101" name="Rectangle 45"/>
          <p:cNvSpPr>
            <a:spLocks noChangeArrowheads="1"/>
          </p:cNvSpPr>
          <p:nvPr/>
        </p:nvSpPr>
        <p:spPr bwMode="auto">
          <a:xfrm>
            <a:off x="8166100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5102" name="Rectangle 46"/>
          <p:cNvSpPr>
            <a:spLocks noChangeArrowheads="1"/>
          </p:cNvSpPr>
          <p:nvPr/>
        </p:nvSpPr>
        <p:spPr bwMode="auto">
          <a:xfrm>
            <a:off x="4749800" y="2841625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103" name="Rectangle 47"/>
          <p:cNvSpPr>
            <a:spLocks noChangeArrowheads="1"/>
          </p:cNvSpPr>
          <p:nvPr/>
        </p:nvSpPr>
        <p:spPr bwMode="auto">
          <a:xfrm>
            <a:off x="4857750" y="2841625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104" name="Rectangle 48"/>
          <p:cNvSpPr>
            <a:spLocks noChangeArrowheads="1"/>
          </p:cNvSpPr>
          <p:nvPr/>
        </p:nvSpPr>
        <p:spPr bwMode="auto">
          <a:xfrm>
            <a:off x="5008563" y="2841625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r>
              <a:rPr lang="en-US" sz="2600" b="1" dirty="0">
                <a:solidFill>
                  <a:srgbClr val="000000"/>
                </a:solidFill>
                <a:latin typeface="Times New Roman" pitchFamily="18" charset="0"/>
              </a:rPr>
              <a:t>                </a:t>
            </a:r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105" name="Rectangle 49"/>
          <p:cNvSpPr>
            <a:spLocks noChangeArrowheads="1"/>
          </p:cNvSpPr>
          <p:nvPr/>
        </p:nvSpPr>
        <p:spPr bwMode="auto">
          <a:xfrm>
            <a:off x="6480175" y="2841625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106" name="Rectangle 50"/>
          <p:cNvSpPr>
            <a:spLocks noChangeArrowheads="1"/>
          </p:cNvSpPr>
          <p:nvPr/>
        </p:nvSpPr>
        <p:spPr bwMode="auto">
          <a:xfrm>
            <a:off x="6673850" y="2841625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107" name="Rectangle 51"/>
          <p:cNvSpPr>
            <a:spLocks noChangeArrowheads="1"/>
          </p:cNvSpPr>
          <p:nvPr/>
        </p:nvSpPr>
        <p:spPr bwMode="auto">
          <a:xfrm>
            <a:off x="6804025" y="2841625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108" name="Rectangle 52"/>
          <p:cNvSpPr>
            <a:spLocks noChangeArrowheads="1"/>
          </p:cNvSpPr>
          <p:nvPr/>
        </p:nvSpPr>
        <p:spPr bwMode="auto">
          <a:xfrm>
            <a:off x="5700713" y="385762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45109" name="Line 53"/>
          <p:cNvSpPr>
            <a:spLocks noChangeShapeType="1"/>
          </p:cNvSpPr>
          <p:nvPr/>
        </p:nvSpPr>
        <p:spPr bwMode="auto">
          <a:xfrm>
            <a:off x="4391025" y="2001838"/>
            <a:ext cx="41592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5110" name="Line 54"/>
          <p:cNvSpPr>
            <a:spLocks noChangeShapeType="1"/>
          </p:cNvSpPr>
          <p:nvPr/>
        </p:nvSpPr>
        <p:spPr bwMode="auto">
          <a:xfrm flipH="1">
            <a:off x="5014913" y="2001838"/>
            <a:ext cx="414337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5111" name="Line 55"/>
          <p:cNvSpPr>
            <a:spLocks noChangeShapeType="1"/>
          </p:cNvSpPr>
          <p:nvPr/>
        </p:nvSpPr>
        <p:spPr bwMode="auto">
          <a:xfrm flipH="1" flipV="1">
            <a:off x="6261100" y="2001838"/>
            <a:ext cx="20637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5112" name="Line 56"/>
          <p:cNvSpPr>
            <a:spLocks noChangeShapeType="1"/>
          </p:cNvSpPr>
          <p:nvPr/>
        </p:nvSpPr>
        <p:spPr bwMode="auto">
          <a:xfrm flipH="1">
            <a:off x="6675438" y="2001838"/>
            <a:ext cx="41592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5113" name="Line 57"/>
          <p:cNvSpPr>
            <a:spLocks noChangeShapeType="1"/>
          </p:cNvSpPr>
          <p:nvPr/>
        </p:nvSpPr>
        <p:spPr bwMode="auto">
          <a:xfrm>
            <a:off x="5014913" y="3248025"/>
            <a:ext cx="622300" cy="620713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5114" name="Line 58"/>
          <p:cNvSpPr>
            <a:spLocks noChangeShapeType="1"/>
          </p:cNvSpPr>
          <p:nvPr/>
        </p:nvSpPr>
        <p:spPr bwMode="auto">
          <a:xfrm flipH="1">
            <a:off x="6053138" y="3248025"/>
            <a:ext cx="622300" cy="620713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5115" name="Text Box 59"/>
          <p:cNvSpPr txBox="1">
            <a:spLocks noChangeArrowheads="1"/>
          </p:cNvSpPr>
          <p:nvPr/>
        </p:nvSpPr>
        <p:spPr bwMode="auto">
          <a:xfrm>
            <a:off x="2971800" y="5167313"/>
            <a:ext cx="2667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= </a:t>
            </a:r>
          </a:p>
          <a:p>
            <a:pPr algn="ctr">
              <a:spcBef>
                <a:spcPct val="50000"/>
              </a:spcBef>
            </a:pPr>
            <a:endParaRPr lang="en-US" dirty="0"/>
          </a:p>
        </p:txBody>
      </p:sp>
      <p:sp>
        <p:nvSpPr>
          <p:cNvPr id="45116" name="Text Box 60"/>
          <p:cNvSpPr txBox="1">
            <a:spLocks noChangeArrowheads="1"/>
          </p:cNvSpPr>
          <p:nvPr/>
        </p:nvSpPr>
        <p:spPr bwMode="auto">
          <a:xfrm>
            <a:off x="3657600" y="5562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UNSAT!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060" grpId="0"/>
      <p:bldP spid="45115" grpId="0"/>
      <p:bldP spid="451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133600"/>
            <a:ext cx="3810000" cy="3962400"/>
          </a:xfrm>
        </p:spPr>
        <p:txBody>
          <a:bodyPr/>
          <a:lstStyle/>
          <a:p>
            <a:r>
              <a:rPr lang="en-US" dirty="0"/>
              <a:t>What if we want to know if (</a:t>
            </a:r>
            <a:r>
              <a:rPr lang="en-US" b="1" dirty="0">
                <a:cs typeface="Arial" charset="0"/>
              </a:rPr>
              <a:t> </a:t>
            </a:r>
            <a:r>
              <a:rPr lang="en-US" dirty="0">
                <a:cs typeface="Arial" charset="0"/>
              </a:rPr>
              <a:t>) can be implied by </a:t>
            </a:r>
            <a:r>
              <a:rPr lang="en-US" b="1" i="1" dirty="0">
                <a:solidFill>
                  <a:srgbClr val="FF0000"/>
                </a:solidFill>
                <a:cs typeface="Arial" charset="0"/>
              </a:rPr>
              <a:t>A</a:t>
            </a:r>
            <a:r>
              <a:rPr lang="en-US" dirty="0">
                <a:cs typeface="Arial" charset="0"/>
              </a:rPr>
              <a:t>?</a:t>
            </a:r>
          </a:p>
          <a:p>
            <a:r>
              <a:rPr lang="en-US" dirty="0">
                <a:cs typeface="Arial" charset="0"/>
              </a:rPr>
              <a:t>Check the satisfiability of:</a:t>
            </a:r>
          </a:p>
        </p:txBody>
      </p:sp>
      <p:sp>
        <p:nvSpPr>
          <p:cNvPr id="48132" name="Text Box 4"/>
          <p:cNvSpPr txBox="1">
            <a:spLocks noChangeArrowheads="1"/>
          </p:cNvSpPr>
          <p:nvPr/>
        </p:nvSpPr>
        <p:spPr bwMode="auto">
          <a:xfrm>
            <a:off x="1371600" y="4800600"/>
            <a:ext cx="6629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</a:rPr>
              <a:t>(</a:t>
            </a:r>
            <a:r>
              <a:rPr lang="en-US" b="1" i="1" dirty="0">
                <a:latin typeface="Times New Roman" pitchFamily="18" charset="0"/>
              </a:rPr>
              <a:t>a + ¬c + d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¬a + ¬c + d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a+ c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¬a + c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¬d</a:t>
            </a:r>
            <a:r>
              <a:rPr lang="en-US" b="1" dirty="0">
                <a:latin typeface="Times New Roman" pitchFamily="18" charset="0"/>
              </a:rPr>
              <a:t>)</a:t>
            </a:r>
          </a:p>
        </p:txBody>
      </p:sp>
      <p:sp>
        <p:nvSpPr>
          <p:cNvPr id="48133" name="Line 5"/>
          <p:cNvSpPr>
            <a:spLocks noChangeShapeType="1"/>
          </p:cNvSpPr>
          <p:nvPr/>
        </p:nvSpPr>
        <p:spPr bwMode="auto">
          <a:xfrm flipH="1" flipV="1">
            <a:off x="6096000" y="4191000"/>
            <a:ext cx="762000" cy="152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48134" name="Text Box 6"/>
          <p:cNvSpPr txBox="1">
            <a:spLocks noChangeArrowheads="1"/>
          </p:cNvSpPr>
          <p:nvPr/>
        </p:nvSpPr>
        <p:spPr bwMode="auto">
          <a:xfrm>
            <a:off x="6934200" y="41910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Root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?</a:t>
            </a:r>
          </a:p>
        </p:txBody>
      </p:sp>
      <p:sp>
        <p:nvSpPr>
          <p:cNvPr id="48136" name="AutoShape 8"/>
          <p:cNvSpPr>
            <a:spLocks noChangeAspect="1" noChangeArrowheads="1" noTextEdit="1"/>
          </p:cNvSpPr>
          <p:nvPr/>
        </p:nvSpPr>
        <p:spPr bwMode="auto">
          <a:xfrm>
            <a:off x="684213" y="1524000"/>
            <a:ext cx="7621587" cy="2774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8137" name="Rectangle 9"/>
          <p:cNvSpPr>
            <a:spLocks noChangeArrowheads="1"/>
          </p:cNvSpPr>
          <p:nvPr/>
        </p:nvSpPr>
        <p:spPr bwMode="auto">
          <a:xfrm>
            <a:off x="72707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48138" name="Rectangle 10"/>
          <p:cNvSpPr>
            <a:spLocks noChangeArrowheads="1"/>
          </p:cNvSpPr>
          <p:nvPr/>
        </p:nvSpPr>
        <p:spPr bwMode="auto">
          <a:xfrm>
            <a:off x="814388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48139" name="Rectangle 11"/>
          <p:cNvSpPr>
            <a:spLocks noChangeArrowheads="1"/>
          </p:cNvSpPr>
          <p:nvPr/>
        </p:nvSpPr>
        <p:spPr bwMode="auto">
          <a:xfrm>
            <a:off x="1052513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8140" name="Rectangle 12"/>
          <p:cNvSpPr>
            <a:spLocks noChangeArrowheads="1"/>
          </p:cNvSpPr>
          <p:nvPr/>
        </p:nvSpPr>
        <p:spPr bwMode="auto">
          <a:xfrm>
            <a:off x="1311275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8141" name="Rectangle 13"/>
          <p:cNvSpPr>
            <a:spLocks noChangeArrowheads="1"/>
          </p:cNvSpPr>
          <p:nvPr/>
        </p:nvSpPr>
        <p:spPr bwMode="auto">
          <a:xfrm>
            <a:off x="1506538" y="1587500"/>
            <a:ext cx="22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48142" name="Rectangle 14"/>
          <p:cNvSpPr>
            <a:spLocks noChangeArrowheads="1"/>
          </p:cNvSpPr>
          <p:nvPr/>
        </p:nvSpPr>
        <p:spPr bwMode="auto">
          <a:xfrm>
            <a:off x="17224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8143" name="Rectangle 15"/>
          <p:cNvSpPr>
            <a:spLocks noChangeArrowheads="1"/>
          </p:cNvSpPr>
          <p:nvPr/>
        </p:nvSpPr>
        <p:spPr bwMode="auto">
          <a:xfrm>
            <a:off x="1981200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48144" name="Rectangle 16"/>
          <p:cNvSpPr>
            <a:spLocks noChangeArrowheads="1"/>
          </p:cNvSpPr>
          <p:nvPr/>
        </p:nvSpPr>
        <p:spPr bwMode="auto">
          <a:xfrm>
            <a:off x="2154238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48145" name="Rectangle 17"/>
          <p:cNvSpPr>
            <a:spLocks noChangeArrowheads="1"/>
          </p:cNvSpPr>
          <p:nvPr/>
        </p:nvSpPr>
        <p:spPr bwMode="auto">
          <a:xfrm>
            <a:off x="2371725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8146" name="Rectangle 18"/>
          <p:cNvSpPr>
            <a:spLocks noChangeArrowheads="1"/>
          </p:cNvSpPr>
          <p:nvPr/>
        </p:nvSpPr>
        <p:spPr bwMode="auto">
          <a:xfrm>
            <a:off x="2544763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48147" name="Rectangle 19"/>
          <p:cNvSpPr>
            <a:spLocks noChangeArrowheads="1"/>
          </p:cNvSpPr>
          <p:nvPr/>
        </p:nvSpPr>
        <p:spPr bwMode="auto">
          <a:xfrm>
            <a:off x="2781300" y="1587500"/>
            <a:ext cx="271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8148" name="Rectangle 20"/>
          <p:cNvSpPr>
            <a:spLocks noChangeArrowheads="1"/>
          </p:cNvSpPr>
          <p:nvPr/>
        </p:nvSpPr>
        <p:spPr bwMode="auto">
          <a:xfrm>
            <a:off x="3062288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8149" name="Rectangle 21"/>
          <p:cNvSpPr>
            <a:spLocks noChangeArrowheads="1"/>
          </p:cNvSpPr>
          <p:nvPr/>
        </p:nvSpPr>
        <p:spPr bwMode="auto">
          <a:xfrm>
            <a:off x="3235325" y="1587500"/>
            <a:ext cx="22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48150" name="Rectangle 22"/>
          <p:cNvSpPr>
            <a:spLocks noChangeArrowheads="1"/>
          </p:cNvSpPr>
          <p:nvPr/>
        </p:nvSpPr>
        <p:spPr bwMode="auto">
          <a:xfrm>
            <a:off x="3473450" y="1587500"/>
            <a:ext cx="271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8151" name="Rectangle 23"/>
          <p:cNvSpPr>
            <a:spLocks noChangeArrowheads="1"/>
          </p:cNvSpPr>
          <p:nvPr/>
        </p:nvSpPr>
        <p:spPr bwMode="auto">
          <a:xfrm>
            <a:off x="3733800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48152" name="Rectangle 24"/>
          <p:cNvSpPr>
            <a:spLocks noChangeArrowheads="1"/>
          </p:cNvSpPr>
          <p:nvPr/>
        </p:nvSpPr>
        <p:spPr bwMode="auto">
          <a:xfrm>
            <a:off x="38846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48153" name="Rectangle 25"/>
          <p:cNvSpPr>
            <a:spLocks noChangeArrowheads="1"/>
          </p:cNvSpPr>
          <p:nvPr/>
        </p:nvSpPr>
        <p:spPr bwMode="auto">
          <a:xfrm>
            <a:off x="4100513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48154" name="Rectangle 26"/>
          <p:cNvSpPr>
            <a:spLocks noChangeArrowheads="1"/>
          </p:cNvSpPr>
          <p:nvPr/>
        </p:nvSpPr>
        <p:spPr bwMode="auto">
          <a:xfrm>
            <a:off x="4252913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8155" name="Rectangle 27"/>
          <p:cNvSpPr>
            <a:spLocks noChangeArrowheads="1"/>
          </p:cNvSpPr>
          <p:nvPr/>
        </p:nvSpPr>
        <p:spPr bwMode="auto">
          <a:xfrm>
            <a:off x="4511675" y="1587500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48156" name="Rectangle 28"/>
          <p:cNvSpPr>
            <a:spLocks noChangeArrowheads="1"/>
          </p:cNvSpPr>
          <p:nvPr/>
        </p:nvSpPr>
        <p:spPr bwMode="auto">
          <a:xfrm>
            <a:off x="4662488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48157" name="Rectangle 29"/>
          <p:cNvSpPr>
            <a:spLocks noChangeArrowheads="1"/>
          </p:cNvSpPr>
          <p:nvPr/>
        </p:nvSpPr>
        <p:spPr bwMode="auto">
          <a:xfrm>
            <a:off x="4857750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8158" name="Rectangle 30"/>
          <p:cNvSpPr>
            <a:spLocks noChangeArrowheads="1"/>
          </p:cNvSpPr>
          <p:nvPr/>
        </p:nvSpPr>
        <p:spPr bwMode="auto">
          <a:xfrm>
            <a:off x="5053013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48159" name="Rectangle 31"/>
          <p:cNvSpPr>
            <a:spLocks noChangeArrowheads="1"/>
          </p:cNvSpPr>
          <p:nvPr/>
        </p:nvSpPr>
        <p:spPr bwMode="auto">
          <a:xfrm>
            <a:off x="52911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48160" name="Rectangle 32"/>
          <p:cNvSpPr>
            <a:spLocks noChangeArrowheads="1"/>
          </p:cNvSpPr>
          <p:nvPr/>
        </p:nvSpPr>
        <p:spPr bwMode="auto">
          <a:xfrm>
            <a:off x="5549900" y="1587500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48161" name="Rectangle 33"/>
          <p:cNvSpPr>
            <a:spLocks noChangeArrowheads="1"/>
          </p:cNvSpPr>
          <p:nvPr/>
        </p:nvSpPr>
        <p:spPr bwMode="auto">
          <a:xfrm>
            <a:off x="57007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48162" name="Rectangle 34"/>
          <p:cNvSpPr>
            <a:spLocks noChangeArrowheads="1"/>
          </p:cNvSpPr>
          <p:nvPr/>
        </p:nvSpPr>
        <p:spPr bwMode="auto">
          <a:xfrm>
            <a:off x="5918200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48163" name="Rectangle 35"/>
          <p:cNvSpPr>
            <a:spLocks noChangeArrowheads="1"/>
          </p:cNvSpPr>
          <p:nvPr/>
        </p:nvSpPr>
        <p:spPr bwMode="auto">
          <a:xfrm>
            <a:off x="6091238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48164" name="Rectangle 36"/>
          <p:cNvSpPr>
            <a:spLocks noChangeArrowheads="1"/>
          </p:cNvSpPr>
          <p:nvPr/>
        </p:nvSpPr>
        <p:spPr bwMode="auto">
          <a:xfrm>
            <a:off x="626427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8165" name="Rectangle 37"/>
          <p:cNvSpPr>
            <a:spLocks noChangeArrowheads="1"/>
          </p:cNvSpPr>
          <p:nvPr/>
        </p:nvSpPr>
        <p:spPr bwMode="auto">
          <a:xfrm>
            <a:off x="637222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166" name="Rectangle 38"/>
          <p:cNvSpPr>
            <a:spLocks noChangeArrowheads="1"/>
          </p:cNvSpPr>
          <p:nvPr/>
        </p:nvSpPr>
        <p:spPr bwMode="auto">
          <a:xfrm>
            <a:off x="6480175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167" name="Rectangle 39"/>
          <p:cNvSpPr>
            <a:spLocks noChangeArrowheads="1"/>
          </p:cNvSpPr>
          <p:nvPr/>
        </p:nvSpPr>
        <p:spPr bwMode="auto">
          <a:xfrm>
            <a:off x="6718300" y="1587500"/>
            <a:ext cx="188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168" name="Rectangle 40"/>
          <p:cNvSpPr>
            <a:spLocks noChangeArrowheads="1"/>
          </p:cNvSpPr>
          <p:nvPr/>
        </p:nvSpPr>
        <p:spPr bwMode="auto">
          <a:xfrm>
            <a:off x="6977063" y="1587500"/>
            <a:ext cx="346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169" name="Rectangle 41"/>
          <p:cNvSpPr>
            <a:spLocks noChangeArrowheads="1"/>
          </p:cNvSpPr>
          <p:nvPr/>
        </p:nvSpPr>
        <p:spPr bwMode="auto">
          <a:xfrm>
            <a:off x="73009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170" name="Rectangle 42"/>
          <p:cNvSpPr>
            <a:spLocks noChangeArrowheads="1"/>
          </p:cNvSpPr>
          <p:nvPr/>
        </p:nvSpPr>
        <p:spPr bwMode="auto">
          <a:xfrm>
            <a:off x="7518400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171" name="Rectangle 43"/>
          <p:cNvSpPr>
            <a:spLocks noChangeArrowheads="1"/>
          </p:cNvSpPr>
          <p:nvPr/>
        </p:nvSpPr>
        <p:spPr bwMode="auto">
          <a:xfrm>
            <a:off x="77549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172" name="Rectangle 44"/>
          <p:cNvSpPr>
            <a:spLocks noChangeArrowheads="1"/>
          </p:cNvSpPr>
          <p:nvPr/>
        </p:nvSpPr>
        <p:spPr bwMode="auto">
          <a:xfrm>
            <a:off x="8015288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173" name="Rectangle 45"/>
          <p:cNvSpPr>
            <a:spLocks noChangeArrowheads="1"/>
          </p:cNvSpPr>
          <p:nvPr/>
        </p:nvSpPr>
        <p:spPr bwMode="auto">
          <a:xfrm>
            <a:off x="8166100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48174" name="Rectangle 46"/>
          <p:cNvSpPr>
            <a:spLocks noChangeArrowheads="1"/>
          </p:cNvSpPr>
          <p:nvPr/>
        </p:nvSpPr>
        <p:spPr bwMode="auto">
          <a:xfrm>
            <a:off x="4749800" y="2841625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175" name="Rectangle 47"/>
          <p:cNvSpPr>
            <a:spLocks noChangeArrowheads="1"/>
          </p:cNvSpPr>
          <p:nvPr/>
        </p:nvSpPr>
        <p:spPr bwMode="auto">
          <a:xfrm>
            <a:off x="4857750" y="2841625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176" name="Rectangle 48"/>
          <p:cNvSpPr>
            <a:spLocks noChangeArrowheads="1"/>
          </p:cNvSpPr>
          <p:nvPr/>
        </p:nvSpPr>
        <p:spPr bwMode="auto">
          <a:xfrm>
            <a:off x="5008563" y="2841625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r>
              <a:rPr lang="en-US" sz="2600" b="1" dirty="0">
                <a:solidFill>
                  <a:srgbClr val="000000"/>
                </a:solidFill>
                <a:latin typeface="Times New Roman" pitchFamily="18" charset="0"/>
              </a:rPr>
              <a:t>                </a:t>
            </a:r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177" name="Rectangle 49"/>
          <p:cNvSpPr>
            <a:spLocks noChangeArrowheads="1"/>
          </p:cNvSpPr>
          <p:nvPr/>
        </p:nvSpPr>
        <p:spPr bwMode="auto">
          <a:xfrm>
            <a:off x="6480175" y="2841625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178" name="Rectangle 50"/>
          <p:cNvSpPr>
            <a:spLocks noChangeArrowheads="1"/>
          </p:cNvSpPr>
          <p:nvPr/>
        </p:nvSpPr>
        <p:spPr bwMode="auto">
          <a:xfrm>
            <a:off x="6673850" y="2841625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179" name="Rectangle 51"/>
          <p:cNvSpPr>
            <a:spLocks noChangeArrowheads="1"/>
          </p:cNvSpPr>
          <p:nvPr/>
        </p:nvSpPr>
        <p:spPr bwMode="auto">
          <a:xfrm>
            <a:off x="6804025" y="2841625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180" name="Rectangle 52"/>
          <p:cNvSpPr>
            <a:spLocks noChangeArrowheads="1"/>
          </p:cNvSpPr>
          <p:nvPr/>
        </p:nvSpPr>
        <p:spPr bwMode="auto">
          <a:xfrm>
            <a:off x="5700713" y="385762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 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8181" name="Line 53"/>
          <p:cNvSpPr>
            <a:spLocks noChangeShapeType="1"/>
          </p:cNvSpPr>
          <p:nvPr/>
        </p:nvSpPr>
        <p:spPr bwMode="auto">
          <a:xfrm>
            <a:off x="4391025" y="2001838"/>
            <a:ext cx="41592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8182" name="Line 54"/>
          <p:cNvSpPr>
            <a:spLocks noChangeShapeType="1"/>
          </p:cNvSpPr>
          <p:nvPr/>
        </p:nvSpPr>
        <p:spPr bwMode="auto">
          <a:xfrm flipH="1">
            <a:off x="5014913" y="2001838"/>
            <a:ext cx="414337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8183" name="Line 55"/>
          <p:cNvSpPr>
            <a:spLocks noChangeShapeType="1"/>
          </p:cNvSpPr>
          <p:nvPr/>
        </p:nvSpPr>
        <p:spPr bwMode="auto">
          <a:xfrm flipH="1" flipV="1">
            <a:off x="6261100" y="2001838"/>
            <a:ext cx="20637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8184" name="Line 56"/>
          <p:cNvSpPr>
            <a:spLocks noChangeShapeType="1"/>
          </p:cNvSpPr>
          <p:nvPr/>
        </p:nvSpPr>
        <p:spPr bwMode="auto">
          <a:xfrm flipH="1">
            <a:off x="6675438" y="2001838"/>
            <a:ext cx="41592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8185" name="Line 57"/>
          <p:cNvSpPr>
            <a:spLocks noChangeShapeType="1"/>
          </p:cNvSpPr>
          <p:nvPr/>
        </p:nvSpPr>
        <p:spPr bwMode="auto">
          <a:xfrm>
            <a:off x="5014913" y="3248025"/>
            <a:ext cx="622300" cy="620713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8186" name="Line 58"/>
          <p:cNvSpPr>
            <a:spLocks noChangeShapeType="1"/>
          </p:cNvSpPr>
          <p:nvPr/>
        </p:nvSpPr>
        <p:spPr bwMode="auto">
          <a:xfrm flipH="1">
            <a:off x="6053138" y="3248025"/>
            <a:ext cx="622300" cy="620713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48187" name="Text Box 59"/>
          <p:cNvSpPr txBox="1">
            <a:spLocks noChangeArrowheads="1"/>
          </p:cNvSpPr>
          <p:nvPr/>
        </p:nvSpPr>
        <p:spPr bwMode="auto">
          <a:xfrm>
            <a:off x="2971800" y="5167313"/>
            <a:ext cx="2667000" cy="1004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dirty="0"/>
              <a:t>= </a:t>
            </a:r>
          </a:p>
          <a:p>
            <a:pPr algn="ctr">
              <a:spcBef>
                <a:spcPct val="50000"/>
              </a:spcBef>
            </a:pPr>
            <a:endParaRPr lang="en-US" dirty="0"/>
          </a:p>
        </p:txBody>
      </p:sp>
      <p:sp>
        <p:nvSpPr>
          <p:cNvPr id="48188" name="Text Box 60"/>
          <p:cNvSpPr txBox="1">
            <a:spLocks noChangeArrowheads="1"/>
          </p:cNvSpPr>
          <p:nvPr/>
        </p:nvSpPr>
        <p:spPr bwMode="auto">
          <a:xfrm>
            <a:off x="3657600" y="55626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UNSAT!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Proposed Method</a:t>
            </a:r>
          </a:p>
        </p:txBody>
      </p:sp>
      <p:graphicFrame>
        <p:nvGraphicFramePr>
          <p:cNvPr id="92165" name="Object 5"/>
          <p:cNvGraphicFramePr>
            <a:graphicFrameLocks noGrp="1" noChangeAspect="1"/>
          </p:cNvGraphicFramePr>
          <p:nvPr>
            <p:ph idx="1"/>
          </p:nvPr>
        </p:nvGraphicFramePr>
        <p:xfrm>
          <a:off x="2832100" y="990600"/>
          <a:ext cx="3721100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853" name="Visio" r:id="rId3" imgW="4530090" imgH="5844540" progId="Visio.Drawing.11">
                  <p:embed/>
                </p:oleObj>
              </mc:Choice>
              <mc:Fallback>
                <p:oleObj name="Visio" r:id="rId3" imgW="4530090" imgH="5844540" progId="Visio.Drawing.11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2100" y="990600"/>
                        <a:ext cx="3721100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Optimizations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complexity of this approach is dominated by solving different SAT instances.</a:t>
            </a:r>
          </a:p>
          <a:p>
            <a:r>
              <a:rPr lang="en-US" dirty="0"/>
              <a:t>We can reduce the number of calls to the SAT solver by checking mixed nodes in specific orders.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Optimization 1</a:t>
            </a:r>
          </a:p>
        </p:txBody>
      </p:sp>
      <p:sp>
        <p:nvSpPr>
          <p:cNvPr id="52230" name="Rectangle 6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node 1 is a root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b="1" i="1" dirty="0"/>
              <a:t> </a:t>
            </a:r>
            <a:r>
              <a:rPr lang="en-US" dirty="0"/>
              <a:t>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 then we don’t need to check node 3.</a:t>
            </a:r>
          </a:p>
          <a:p>
            <a:endParaRPr lang="en-US" dirty="0"/>
          </a:p>
        </p:txBody>
      </p:sp>
      <p:sp>
        <p:nvSpPr>
          <p:cNvPr id="52231" name="AutoShape 7"/>
          <p:cNvSpPr>
            <a:spLocks noChangeAspect="1" noChangeArrowheads="1" noTextEdit="1"/>
          </p:cNvSpPr>
          <p:nvPr/>
        </p:nvSpPr>
        <p:spPr bwMode="auto">
          <a:xfrm>
            <a:off x="0" y="1349375"/>
            <a:ext cx="4953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33" name="Rectangle 9"/>
          <p:cNvSpPr>
            <a:spLocks noChangeArrowheads="1"/>
          </p:cNvSpPr>
          <p:nvPr/>
        </p:nvSpPr>
        <p:spPr bwMode="auto">
          <a:xfrm>
            <a:off x="36513" y="1403350"/>
            <a:ext cx="27781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...(       )(       )(       )(       )</a:t>
            </a:r>
            <a:endParaRPr lang="en-US" dirty="0"/>
          </a:p>
        </p:txBody>
      </p:sp>
      <p:sp>
        <p:nvSpPr>
          <p:cNvPr id="52234" name="Rectangle 10"/>
          <p:cNvSpPr>
            <a:spLocks noChangeArrowheads="1"/>
          </p:cNvSpPr>
          <p:nvPr/>
        </p:nvSpPr>
        <p:spPr bwMode="auto">
          <a:xfrm>
            <a:off x="2794000" y="14033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chemeClr val="accent2"/>
                </a:solidFill>
                <a:latin typeface="Times New Roman" pitchFamily="18" charset="0"/>
              </a:rPr>
              <a:t>(       )(       )(       )...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2235" name="Line 11"/>
          <p:cNvSpPr>
            <a:spLocks noChangeShapeType="1"/>
          </p:cNvSpPr>
          <p:nvPr/>
        </p:nvSpPr>
        <p:spPr bwMode="auto">
          <a:xfrm>
            <a:off x="488950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36" name="Line 12"/>
          <p:cNvSpPr>
            <a:spLocks noChangeShapeType="1"/>
          </p:cNvSpPr>
          <p:nvPr/>
        </p:nvSpPr>
        <p:spPr bwMode="auto">
          <a:xfrm>
            <a:off x="1860550" y="1782763"/>
            <a:ext cx="158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37" name="Line 13"/>
          <p:cNvSpPr>
            <a:spLocks noChangeShapeType="1"/>
          </p:cNvSpPr>
          <p:nvPr/>
        </p:nvSpPr>
        <p:spPr bwMode="auto">
          <a:xfrm flipH="1">
            <a:off x="2203450" y="1782763"/>
            <a:ext cx="341313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38" name="Line 14"/>
          <p:cNvSpPr>
            <a:spLocks noChangeShapeType="1"/>
          </p:cNvSpPr>
          <p:nvPr/>
        </p:nvSpPr>
        <p:spPr bwMode="auto">
          <a:xfrm flipH="1">
            <a:off x="1517650" y="1782763"/>
            <a:ext cx="164623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39" name="Line 15"/>
          <p:cNvSpPr>
            <a:spLocks noChangeShapeType="1"/>
          </p:cNvSpPr>
          <p:nvPr/>
        </p:nvSpPr>
        <p:spPr bwMode="auto">
          <a:xfrm>
            <a:off x="3779838" y="1782763"/>
            <a:ext cx="1651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40" name="Line 16"/>
          <p:cNvSpPr>
            <a:spLocks noChangeShapeType="1"/>
          </p:cNvSpPr>
          <p:nvPr/>
        </p:nvSpPr>
        <p:spPr bwMode="auto">
          <a:xfrm flipH="1">
            <a:off x="3711575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41" name="Line 17"/>
          <p:cNvSpPr>
            <a:spLocks noChangeShapeType="1"/>
          </p:cNvSpPr>
          <p:nvPr/>
        </p:nvSpPr>
        <p:spPr bwMode="auto">
          <a:xfrm>
            <a:off x="1298575" y="3192463"/>
            <a:ext cx="219075" cy="373062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42" name="Line 18"/>
          <p:cNvSpPr>
            <a:spLocks noChangeShapeType="1"/>
          </p:cNvSpPr>
          <p:nvPr/>
        </p:nvSpPr>
        <p:spPr bwMode="auto">
          <a:xfrm flipH="1">
            <a:off x="1790700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43" name="Rectangle 19"/>
          <p:cNvSpPr>
            <a:spLocks noChangeArrowheads="1"/>
          </p:cNvSpPr>
          <p:nvPr/>
        </p:nvSpPr>
        <p:spPr bwMode="auto">
          <a:xfrm>
            <a:off x="1377950" y="3635375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</a:t>
            </a:r>
            <a:endParaRPr lang="en-US" dirty="0"/>
          </a:p>
        </p:txBody>
      </p:sp>
      <p:sp>
        <p:nvSpPr>
          <p:cNvPr id="52244" name="Rectangle 20"/>
          <p:cNvSpPr>
            <a:spLocks noChangeArrowheads="1"/>
          </p:cNvSpPr>
          <p:nvPr/>
        </p:nvSpPr>
        <p:spPr bwMode="auto">
          <a:xfrm>
            <a:off x="1597025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3  </a:t>
            </a:r>
            <a:endParaRPr lang="en-US" dirty="0"/>
          </a:p>
        </p:txBody>
      </p:sp>
      <p:sp>
        <p:nvSpPr>
          <p:cNvPr id="52245" name="Rectangle 21"/>
          <p:cNvSpPr>
            <a:spLocks noChangeArrowheads="1"/>
          </p:cNvSpPr>
          <p:nvPr/>
        </p:nvSpPr>
        <p:spPr bwMode="auto">
          <a:xfrm>
            <a:off x="1868488" y="3635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(  </a:t>
            </a:r>
            <a:endParaRPr lang="en-US" dirty="0"/>
          </a:p>
        </p:txBody>
      </p:sp>
      <p:sp>
        <p:nvSpPr>
          <p:cNvPr id="52246" name="Rectangle 22"/>
          <p:cNvSpPr>
            <a:spLocks noChangeArrowheads="1"/>
          </p:cNvSpPr>
          <p:nvPr/>
        </p:nvSpPr>
        <p:spPr bwMode="auto">
          <a:xfrm>
            <a:off x="2449513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4  </a:t>
            </a:r>
            <a:endParaRPr lang="en-US" dirty="0"/>
          </a:p>
        </p:txBody>
      </p:sp>
      <p:sp>
        <p:nvSpPr>
          <p:cNvPr id="52247" name="Rectangle 23"/>
          <p:cNvSpPr>
            <a:spLocks noChangeArrowheads="1"/>
          </p:cNvSpPr>
          <p:nvPr/>
        </p:nvSpPr>
        <p:spPr bwMode="auto">
          <a:xfrm>
            <a:off x="2720975" y="3635375"/>
            <a:ext cx="711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  (  </a:t>
            </a:r>
            <a:endParaRPr lang="en-US" dirty="0"/>
          </a:p>
        </p:txBody>
      </p:sp>
      <p:sp>
        <p:nvSpPr>
          <p:cNvPr id="52248" name="Rectangle 24"/>
          <p:cNvSpPr>
            <a:spLocks noChangeArrowheads="1"/>
          </p:cNvSpPr>
          <p:nvPr/>
        </p:nvSpPr>
        <p:spPr bwMode="auto">
          <a:xfrm>
            <a:off x="3429000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5  </a:t>
            </a:r>
            <a:endParaRPr lang="en-US" dirty="0"/>
          </a:p>
        </p:txBody>
      </p:sp>
      <p:sp>
        <p:nvSpPr>
          <p:cNvPr id="52249" name="Rectangle 25"/>
          <p:cNvSpPr>
            <a:spLocks noChangeArrowheads="1"/>
          </p:cNvSpPr>
          <p:nvPr/>
        </p:nvSpPr>
        <p:spPr bwMode="auto">
          <a:xfrm>
            <a:off x="3683000" y="3635375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2250" name="Line 26"/>
          <p:cNvSpPr>
            <a:spLocks noChangeShapeType="1"/>
          </p:cNvSpPr>
          <p:nvPr/>
        </p:nvSpPr>
        <p:spPr bwMode="auto">
          <a:xfrm flipV="1">
            <a:off x="2443163" y="3189288"/>
            <a:ext cx="1587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51" name="Line 27"/>
          <p:cNvSpPr>
            <a:spLocks noChangeShapeType="1"/>
          </p:cNvSpPr>
          <p:nvPr/>
        </p:nvSpPr>
        <p:spPr bwMode="auto">
          <a:xfrm flipH="1">
            <a:off x="2647950" y="3189288"/>
            <a:ext cx="171450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52" name="Line 28"/>
          <p:cNvSpPr>
            <a:spLocks noChangeShapeType="1"/>
          </p:cNvSpPr>
          <p:nvPr/>
        </p:nvSpPr>
        <p:spPr bwMode="auto">
          <a:xfrm>
            <a:off x="3094038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53" name="Line 29"/>
          <p:cNvSpPr>
            <a:spLocks noChangeShapeType="1"/>
          </p:cNvSpPr>
          <p:nvPr/>
        </p:nvSpPr>
        <p:spPr bwMode="auto">
          <a:xfrm>
            <a:off x="3676650" y="3189288"/>
            <a:ext cx="1588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54" name="Rectangle 30"/>
          <p:cNvSpPr>
            <a:spLocks noChangeArrowheads="1"/>
          </p:cNvSpPr>
          <p:nvPr/>
        </p:nvSpPr>
        <p:spPr bwMode="auto">
          <a:xfrm>
            <a:off x="1778000" y="4324350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</a:t>
            </a:r>
            <a:endParaRPr lang="en-US" dirty="0"/>
          </a:p>
        </p:txBody>
      </p:sp>
      <p:sp>
        <p:nvSpPr>
          <p:cNvPr id="52255" name="Rectangle 31"/>
          <p:cNvSpPr>
            <a:spLocks noChangeArrowheads="1"/>
          </p:cNvSpPr>
          <p:nvPr/>
        </p:nvSpPr>
        <p:spPr bwMode="auto">
          <a:xfrm>
            <a:off x="1995488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endParaRPr lang="en-US" dirty="0"/>
          </a:p>
        </p:txBody>
      </p:sp>
      <p:sp>
        <p:nvSpPr>
          <p:cNvPr id="52256" name="Rectangle 32"/>
          <p:cNvSpPr>
            <a:spLocks noChangeArrowheads="1"/>
          </p:cNvSpPr>
          <p:nvPr/>
        </p:nvSpPr>
        <p:spPr bwMode="auto">
          <a:xfrm>
            <a:off x="2249488" y="4324350"/>
            <a:ext cx="777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   (  </a:t>
            </a:r>
            <a:endParaRPr lang="en-US" dirty="0"/>
          </a:p>
        </p:txBody>
      </p:sp>
      <p:sp>
        <p:nvSpPr>
          <p:cNvPr id="52257" name="Rectangle 33"/>
          <p:cNvSpPr>
            <a:spLocks noChangeArrowheads="1"/>
          </p:cNvSpPr>
          <p:nvPr/>
        </p:nvSpPr>
        <p:spPr bwMode="auto">
          <a:xfrm>
            <a:off x="3028950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endParaRPr lang="en-US" dirty="0"/>
          </a:p>
        </p:txBody>
      </p:sp>
      <p:sp>
        <p:nvSpPr>
          <p:cNvPr id="52258" name="Rectangle 34"/>
          <p:cNvSpPr>
            <a:spLocks noChangeArrowheads="1"/>
          </p:cNvSpPr>
          <p:nvPr/>
        </p:nvSpPr>
        <p:spPr bwMode="auto">
          <a:xfrm>
            <a:off x="3302000" y="4324350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2259" name="Line 35"/>
          <p:cNvSpPr>
            <a:spLocks noChangeShapeType="1"/>
          </p:cNvSpPr>
          <p:nvPr/>
        </p:nvSpPr>
        <p:spPr bwMode="auto">
          <a:xfrm>
            <a:off x="1243013" y="1782763"/>
            <a:ext cx="10795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60" name="Line 36"/>
          <p:cNvSpPr>
            <a:spLocks noChangeShapeType="1"/>
          </p:cNvSpPr>
          <p:nvPr/>
        </p:nvSpPr>
        <p:spPr bwMode="auto">
          <a:xfrm>
            <a:off x="1687513" y="3976688"/>
            <a:ext cx="274637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61" name="Line 37"/>
          <p:cNvSpPr>
            <a:spLocks noChangeShapeType="1"/>
          </p:cNvSpPr>
          <p:nvPr/>
        </p:nvSpPr>
        <p:spPr bwMode="auto">
          <a:xfrm flipH="1">
            <a:off x="2203450" y="3976688"/>
            <a:ext cx="2047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62" name="Line 38"/>
          <p:cNvSpPr>
            <a:spLocks noChangeShapeType="1"/>
          </p:cNvSpPr>
          <p:nvPr/>
        </p:nvSpPr>
        <p:spPr bwMode="auto">
          <a:xfrm>
            <a:off x="2587625" y="3976688"/>
            <a:ext cx="3698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63" name="Line 39"/>
          <p:cNvSpPr>
            <a:spLocks noChangeShapeType="1"/>
          </p:cNvSpPr>
          <p:nvPr/>
        </p:nvSpPr>
        <p:spPr bwMode="auto">
          <a:xfrm flipH="1">
            <a:off x="3163888" y="3976688"/>
            <a:ext cx="341312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64" name="Line 40"/>
          <p:cNvSpPr>
            <a:spLocks noChangeShapeType="1"/>
          </p:cNvSpPr>
          <p:nvPr/>
        </p:nvSpPr>
        <p:spPr bwMode="auto">
          <a:xfrm>
            <a:off x="2065338" y="4662488"/>
            <a:ext cx="411162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65" name="Line 41"/>
          <p:cNvSpPr>
            <a:spLocks noChangeShapeType="1"/>
          </p:cNvSpPr>
          <p:nvPr/>
        </p:nvSpPr>
        <p:spPr bwMode="auto">
          <a:xfrm flipH="1">
            <a:off x="2682875" y="4662488"/>
            <a:ext cx="411163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2266" name="Rectangle 42"/>
          <p:cNvSpPr>
            <a:spLocks noChangeArrowheads="1"/>
          </p:cNvSpPr>
          <p:nvPr/>
        </p:nvSpPr>
        <p:spPr bwMode="auto">
          <a:xfrm>
            <a:off x="2303463" y="5286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    )</a:t>
            </a:r>
            <a:endParaRPr lang="en-US" dirty="0"/>
          </a:p>
        </p:txBody>
      </p:sp>
      <p:sp>
        <p:nvSpPr>
          <p:cNvPr id="52267" name="Rectangle 43"/>
          <p:cNvSpPr>
            <a:spLocks noChangeArrowheads="1"/>
          </p:cNvSpPr>
          <p:nvPr/>
        </p:nvSpPr>
        <p:spPr bwMode="auto">
          <a:xfrm>
            <a:off x="942975" y="1747838"/>
            <a:ext cx="2438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……</a:t>
            </a:r>
            <a:endParaRPr lang="en-US" dirty="0"/>
          </a:p>
        </p:txBody>
      </p:sp>
      <p:sp>
        <p:nvSpPr>
          <p:cNvPr id="52268" name="Rectangle 44"/>
          <p:cNvSpPr>
            <a:spLocks noChangeArrowheads="1"/>
          </p:cNvSpPr>
          <p:nvPr/>
        </p:nvSpPr>
        <p:spPr bwMode="auto">
          <a:xfrm>
            <a:off x="3355975" y="1747838"/>
            <a:ext cx="6096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..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1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node 1 is a root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 then we don’t need to check node 3.</a:t>
            </a:r>
          </a:p>
          <a:p>
            <a:endParaRPr lang="en-US" dirty="0"/>
          </a:p>
        </p:txBody>
      </p:sp>
      <p:sp>
        <p:nvSpPr>
          <p:cNvPr id="58372" name="AutoShape 4"/>
          <p:cNvSpPr>
            <a:spLocks noChangeAspect="1" noChangeArrowheads="1" noTextEdit="1"/>
          </p:cNvSpPr>
          <p:nvPr/>
        </p:nvSpPr>
        <p:spPr bwMode="auto">
          <a:xfrm>
            <a:off x="0" y="1349375"/>
            <a:ext cx="4953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73" name="Rectangle 5"/>
          <p:cNvSpPr>
            <a:spLocks noChangeArrowheads="1"/>
          </p:cNvSpPr>
          <p:nvPr/>
        </p:nvSpPr>
        <p:spPr bwMode="auto">
          <a:xfrm>
            <a:off x="36513" y="1403350"/>
            <a:ext cx="27781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...(       )(       )(       )(       )</a:t>
            </a:r>
            <a:endParaRPr lang="en-US" dirty="0"/>
          </a:p>
        </p:txBody>
      </p:sp>
      <p:sp>
        <p:nvSpPr>
          <p:cNvPr id="58374" name="Rectangle 6"/>
          <p:cNvSpPr>
            <a:spLocks noChangeArrowheads="1"/>
          </p:cNvSpPr>
          <p:nvPr/>
        </p:nvSpPr>
        <p:spPr bwMode="auto">
          <a:xfrm>
            <a:off x="2794000" y="14033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chemeClr val="accent2"/>
                </a:solidFill>
                <a:latin typeface="Times New Roman" pitchFamily="18" charset="0"/>
              </a:rPr>
              <a:t>(       )(       )(       )...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8375" name="Line 7"/>
          <p:cNvSpPr>
            <a:spLocks noChangeShapeType="1"/>
          </p:cNvSpPr>
          <p:nvPr/>
        </p:nvSpPr>
        <p:spPr bwMode="auto">
          <a:xfrm>
            <a:off x="488950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76" name="Line 8"/>
          <p:cNvSpPr>
            <a:spLocks noChangeShapeType="1"/>
          </p:cNvSpPr>
          <p:nvPr/>
        </p:nvSpPr>
        <p:spPr bwMode="auto">
          <a:xfrm>
            <a:off x="1860550" y="1782763"/>
            <a:ext cx="158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77" name="Line 9"/>
          <p:cNvSpPr>
            <a:spLocks noChangeShapeType="1"/>
          </p:cNvSpPr>
          <p:nvPr/>
        </p:nvSpPr>
        <p:spPr bwMode="auto">
          <a:xfrm flipH="1">
            <a:off x="2203450" y="1782763"/>
            <a:ext cx="341313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78" name="Line 10"/>
          <p:cNvSpPr>
            <a:spLocks noChangeShapeType="1"/>
          </p:cNvSpPr>
          <p:nvPr/>
        </p:nvSpPr>
        <p:spPr bwMode="auto">
          <a:xfrm flipH="1">
            <a:off x="1517650" y="1782763"/>
            <a:ext cx="164623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79" name="Line 11"/>
          <p:cNvSpPr>
            <a:spLocks noChangeShapeType="1"/>
          </p:cNvSpPr>
          <p:nvPr/>
        </p:nvSpPr>
        <p:spPr bwMode="auto">
          <a:xfrm>
            <a:off x="3779838" y="1782763"/>
            <a:ext cx="1651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80" name="Line 12"/>
          <p:cNvSpPr>
            <a:spLocks noChangeShapeType="1"/>
          </p:cNvSpPr>
          <p:nvPr/>
        </p:nvSpPr>
        <p:spPr bwMode="auto">
          <a:xfrm flipH="1">
            <a:off x="3711575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81" name="Line 13"/>
          <p:cNvSpPr>
            <a:spLocks noChangeShapeType="1"/>
          </p:cNvSpPr>
          <p:nvPr/>
        </p:nvSpPr>
        <p:spPr bwMode="auto">
          <a:xfrm>
            <a:off x="1298575" y="3192463"/>
            <a:ext cx="219075" cy="373062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82" name="Line 14"/>
          <p:cNvSpPr>
            <a:spLocks noChangeShapeType="1"/>
          </p:cNvSpPr>
          <p:nvPr/>
        </p:nvSpPr>
        <p:spPr bwMode="auto">
          <a:xfrm flipH="1">
            <a:off x="1790700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83" name="Rectangle 15"/>
          <p:cNvSpPr>
            <a:spLocks noChangeArrowheads="1"/>
          </p:cNvSpPr>
          <p:nvPr/>
        </p:nvSpPr>
        <p:spPr bwMode="auto">
          <a:xfrm>
            <a:off x="1377950" y="3635375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</a:t>
            </a:r>
            <a:endParaRPr lang="en-US" dirty="0"/>
          </a:p>
        </p:txBody>
      </p:sp>
      <p:sp>
        <p:nvSpPr>
          <p:cNvPr id="58384" name="Rectangle 16"/>
          <p:cNvSpPr>
            <a:spLocks noChangeArrowheads="1"/>
          </p:cNvSpPr>
          <p:nvPr/>
        </p:nvSpPr>
        <p:spPr bwMode="auto">
          <a:xfrm>
            <a:off x="1597025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3  </a:t>
            </a:r>
            <a:endParaRPr lang="en-US" dirty="0"/>
          </a:p>
        </p:txBody>
      </p:sp>
      <p:sp>
        <p:nvSpPr>
          <p:cNvPr id="58385" name="Rectangle 17"/>
          <p:cNvSpPr>
            <a:spLocks noChangeArrowheads="1"/>
          </p:cNvSpPr>
          <p:nvPr/>
        </p:nvSpPr>
        <p:spPr bwMode="auto">
          <a:xfrm>
            <a:off x="1868488" y="3635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(  </a:t>
            </a:r>
            <a:endParaRPr lang="en-US" dirty="0"/>
          </a:p>
        </p:txBody>
      </p:sp>
      <p:sp>
        <p:nvSpPr>
          <p:cNvPr id="58386" name="Rectangle 18"/>
          <p:cNvSpPr>
            <a:spLocks noChangeArrowheads="1"/>
          </p:cNvSpPr>
          <p:nvPr/>
        </p:nvSpPr>
        <p:spPr bwMode="auto">
          <a:xfrm>
            <a:off x="2449513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4  </a:t>
            </a:r>
            <a:endParaRPr lang="en-US" dirty="0"/>
          </a:p>
        </p:txBody>
      </p:sp>
      <p:sp>
        <p:nvSpPr>
          <p:cNvPr id="58387" name="Rectangle 19"/>
          <p:cNvSpPr>
            <a:spLocks noChangeArrowheads="1"/>
          </p:cNvSpPr>
          <p:nvPr/>
        </p:nvSpPr>
        <p:spPr bwMode="auto">
          <a:xfrm>
            <a:off x="2720975" y="3635375"/>
            <a:ext cx="711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  (  </a:t>
            </a:r>
            <a:endParaRPr lang="en-US" dirty="0"/>
          </a:p>
        </p:txBody>
      </p:sp>
      <p:sp>
        <p:nvSpPr>
          <p:cNvPr id="58388" name="Rectangle 20"/>
          <p:cNvSpPr>
            <a:spLocks noChangeArrowheads="1"/>
          </p:cNvSpPr>
          <p:nvPr/>
        </p:nvSpPr>
        <p:spPr bwMode="auto">
          <a:xfrm>
            <a:off x="3429000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5  </a:t>
            </a:r>
            <a:endParaRPr lang="en-US" dirty="0"/>
          </a:p>
        </p:txBody>
      </p:sp>
      <p:sp>
        <p:nvSpPr>
          <p:cNvPr id="58389" name="Rectangle 21"/>
          <p:cNvSpPr>
            <a:spLocks noChangeArrowheads="1"/>
          </p:cNvSpPr>
          <p:nvPr/>
        </p:nvSpPr>
        <p:spPr bwMode="auto">
          <a:xfrm>
            <a:off x="3683000" y="3635375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8390" name="Line 22"/>
          <p:cNvSpPr>
            <a:spLocks noChangeShapeType="1"/>
          </p:cNvSpPr>
          <p:nvPr/>
        </p:nvSpPr>
        <p:spPr bwMode="auto">
          <a:xfrm flipV="1">
            <a:off x="2443163" y="3189288"/>
            <a:ext cx="1587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91" name="Line 23"/>
          <p:cNvSpPr>
            <a:spLocks noChangeShapeType="1"/>
          </p:cNvSpPr>
          <p:nvPr/>
        </p:nvSpPr>
        <p:spPr bwMode="auto">
          <a:xfrm flipH="1">
            <a:off x="2647950" y="3189288"/>
            <a:ext cx="171450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92" name="Line 24"/>
          <p:cNvSpPr>
            <a:spLocks noChangeShapeType="1"/>
          </p:cNvSpPr>
          <p:nvPr/>
        </p:nvSpPr>
        <p:spPr bwMode="auto">
          <a:xfrm>
            <a:off x="3094038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93" name="Line 25"/>
          <p:cNvSpPr>
            <a:spLocks noChangeShapeType="1"/>
          </p:cNvSpPr>
          <p:nvPr/>
        </p:nvSpPr>
        <p:spPr bwMode="auto">
          <a:xfrm>
            <a:off x="3676650" y="3189288"/>
            <a:ext cx="1588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394" name="Rectangle 26"/>
          <p:cNvSpPr>
            <a:spLocks noChangeArrowheads="1"/>
          </p:cNvSpPr>
          <p:nvPr/>
        </p:nvSpPr>
        <p:spPr bwMode="auto">
          <a:xfrm>
            <a:off x="1778000" y="4324350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(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395" name="Rectangle 27"/>
          <p:cNvSpPr>
            <a:spLocks noChangeArrowheads="1"/>
          </p:cNvSpPr>
          <p:nvPr/>
        </p:nvSpPr>
        <p:spPr bwMode="auto">
          <a:xfrm>
            <a:off x="1995488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1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396" name="Rectangle 28"/>
          <p:cNvSpPr>
            <a:spLocks noChangeArrowheads="1"/>
          </p:cNvSpPr>
          <p:nvPr/>
        </p:nvSpPr>
        <p:spPr bwMode="auto">
          <a:xfrm>
            <a:off x="2249488" y="4324350"/>
            <a:ext cx="777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)       </a:t>
            </a:r>
            <a:r>
              <a:rPr lang="en-US" sz="2100" b="1" dirty="0">
                <a:latin typeface="Times New Roman" pitchFamily="18" charset="0"/>
              </a:rPr>
              <a:t>(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8397" name="Rectangle 29"/>
          <p:cNvSpPr>
            <a:spLocks noChangeArrowheads="1"/>
          </p:cNvSpPr>
          <p:nvPr/>
        </p:nvSpPr>
        <p:spPr bwMode="auto">
          <a:xfrm>
            <a:off x="3028950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endParaRPr lang="en-US" dirty="0"/>
          </a:p>
        </p:txBody>
      </p:sp>
      <p:sp>
        <p:nvSpPr>
          <p:cNvPr id="58398" name="Rectangle 30"/>
          <p:cNvSpPr>
            <a:spLocks noChangeArrowheads="1"/>
          </p:cNvSpPr>
          <p:nvPr/>
        </p:nvSpPr>
        <p:spPr bwMode="auto">
          <a:xfrm>
            <a:off x="3302000" y="4324350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8399" name="Line 31"/>
          <p:cNvSpPr>
            <a:spLocks noChangeShapeType="1"/>
          </p:cNvSpPr>
          <p:nvPr/>
        </p:nvSpPr>
        <p:spPr bwMode="auto">
          <a:xfrm>
            <a:off x="1243013" y="1782763"/>
            <a:ext cx="10795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400" name="Line 32"/>
          <p:cNvSpPr>
            <a:spLocks noChangeShapeType="1"/>
          </p:cNvSpPr>
          <p:nvPr/>
        </p:nvSpPr>
        <p:spPr bwMode="auto">
          <a:xfrm>
            <a:off x="1687513" y="3976688"/>
            <a:ext cx="274637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401" name="Line 33"/>
          <p:cNvSpPr>
            <a:spLocks noChangeShapeType="1"/>
          </p:cNvSpPr>
          <p:nvPr/>
        </p:nvSpPr>
        <p:spPr bwMode="auto">
          <a:xfrm flipH="1">
            <a:off x="2203450" y="3976688"/>
            <a:ext cx="2047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402" name="Line 34"/>
          <p:cNvSpPr>
            <a:spLocks noChangeShapeType="1"/>
          </p:cNvSpPr>
          <p:nvPr/>
        </p:nvSpPr>
        <p:spPr bwMode="auto">
          <a:xfrm>
            <a:off x="2587625" y="3976688"/>
            <a:ext cx="3698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403" name="Line 35"/>
          <p:cNvSpPr>
            <a:spLocks noChangeShapeType="1"/>
          </p:cNvSpPr>
          <p:nvPr/>
        </p:nvSpPr>
        <p:spPr bwMode="auto">
          <a:xfrm flipH="1">
            <a:off x="3163888" y="3976688"/>
            <a:ext cx="341312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404" name="Line 36"/>
          <p:cNvSpPr>
            <a:spLocks noChangeShapeType="1"/>
          </p:cNvSpPr>
          <p:nvPr/>
        </p:nvSpPr>
        <p:spPr bwMode="auto">
          <a:xfrm>
            <a:off x="2065338" y="4662488"/>
            <a:ext cx="411162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405" name="Line 37"/>
          <p:cNvSpPr>
            <a:spLocks noChangeShapeType="1"/>
          </p:cNvSpPr>
          <p:nvPr/>
        </p:nvSpPr>
        <p:spPr bwMode="auto">
          <a:xfrm flipH="1">
            <a:off x="2682875" y="4662488"/>
            <a:ext cx="411163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58406" name="Rectangle 38"/>
          <p:cNvSpPr>
            <a:spLocks noChangeArrowheads="1"/>
          </p:cNvSpPr>
          <p:nvPr/>
        </p:nvSpPr>
        <p:spPr bwMode="auto">
          <a:xfrm>
            <a:off x="2303463" y="5286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    )</a:t>
            </a:r>
            <a:endParaRPr lang="en-US" dirty="0"/>
          </a:p>
        </p:txBody>
      </p:sp>
      <p:sp>
        <p:nvSpPr>
          <p:cNvPr id="58407" name="Rectangle 39"/>
          <p:cNvSpPr>
            <a:spLocks noChangeArrowheads="1"/>
          </p:cNvSpPr>
          <p:nvPr/>
        </p:nvSpPr>
        <p:spPr bwMode="auto">
          <a:xfrm>
            <a:off x="942975" y="1747838"/>
            <a:ext cx="2438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……</a:t>
            </a:r>
            <a:endParaRPr lang="en-US" dirty="0"/>
          </a:p>
        </p:txBody>
      </p:sp>
      <p:sp>
        <p:nvSpPr>
          <p:cNvPr id="58408" name="Rectangle 40"/>
          <p:cNvSpPr>
            <a:spLocks noChangeArrowheads="1"/>
          </p:cNvSpPr>
          <p:nvPr/>
        </p:nvSpPr>
        <p:spPr bwMode="auto">
          <a:xfrm>
            <a:off x="3355975" y="1747838"/>
            <a:ext cx="6096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..</a:t>
            </a:r>
            <a:endParaRPr lang="en-US" dirty="0"/>
          </a:p>
        </p:txBody>
      </p:sp>
      <p:sp>
        <p:nvSpPr>
          <p:cNvPr id="58410" name="Rectangle 4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Optimization 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84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83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583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83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83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583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381" grpId="0" animBg="1"/>
      <p:bldP spid="58382" grpId="0" animBg="1"/>
      <p:bldP spid="58383" grpId="0"/>
      <p:bldP spid="58384" grpId="0"/>
      <p:bldP spid="58385" grpId="0"/>
      <p:bldP spid="58400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9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nodes 1 and 2 are roots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 then we don’t need to check nodes 3 4 or 5.</a:t>
            </a:r>
          </a:p>
          <a:p>
            <a:endParaRPr lang="en-US" dirty="0"/>
          </a:p>
        </p:txBody>
      </p:sp>
      <p:sp>
        <p:nvSpPr>
          <p:cNvPr id="60420" name="AutoShape 4"/>
          <p:cNvSpPr>
            <a:spLocks noChangeAspect="1" noChangeArrowheads="1" noTextEdit="1"/>
          </p:cNvSpPr>
          <p:nvPr/>
        </p:nvSpPr>
        <p:spPr bwMode="auto">
          <a:xfrm>
            <a:off x="0" y="1349375"/>
            <a:ext cx="4953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21" name="Rectangle 5"/>
          <p:cNvSpPr>
            <a:spLocks noChangeArrowheads="1"/>
          </p:cNvSpPr>
          <p:nvPr/>
        </p:nvSpPr>
        <p:spPr bwMode="auto">
          <a:xfrm>
            <a:off x="36513" y="1403350"/>
            <a:ext cx="27781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...(       )(       )(       )(       )</a:t>
            </a:r>
            <a:endParaRPr lang="en-US" dirty="0"/>
          </a:p>
        </p:txBody>
      </p:sp>
      <p:sp>
        <p:nvSpPr>
          <p:cNvPr id="60422" name="Rectangle 6"/>
          <p:cNvSpPr>
            <a:spLocks noChangeArrowheads="1"/>
          </p:cNvSpPr>
          <p:nvPr/>
        </p:nvSpPr>
        <p:spPr bwMode="auto">
          <a:xfrm>
            <a:off x="2794000" y="14033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chemeClr val="accent2"/>
                </a:solidFill>
                <a:latin typeface="Times New Roman" pitchFamily="18" charset="0"/>
              </a:rPr>
              <a:t>(       )(       )(       )...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0423" name="Line 7"/>
          <p:cNvSpPr>
            <a:spLocks noChangeShapeType="1"/>
          </p:cNvSpPr>
          <p:nvPr/>
        </p:nvSpPr>
        <p:spPr bwMode="auto">
          <a:xfrm>
            <a:off x="488950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24" name="Line 8"/>
          <p:cNvSpPr>
            <a:spLocks noChangeShapeType="1"/>
          </p:cNvSpPr>
          <p:nvPr/>
        </p:nvSpPr>
        <p:spPr bwMode="auto">
          <a:xfrm>
            <a:off x="1860550" y="1782763"/>
            <a:ext cx="158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25" name="Line 9"/>
          <p:cNvSpPr>
            <a:spLocks noChangeShapeType="1"/>
          </p:cNvSpPr>
          <p:nvPr/>
        </p:nvSpPr>
        <p:spPr bwMode="auto">
          <a:xfrm flipH="1">
            <a:off x="2203450" y="1782763"/>
            <a:ext cx="341313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26" name="Line 10"/>
          <p:cNvSpPr>
            <a:spLocks noChangeShapeType="1"/>
          </p:cNvSpPr>
          <p:nvPr/>
        </p:nvSpPr>
        <p:spPr bwMode="auto">
          <a:xfrm flipH="1">
            <a:off x="1517650" y="1782763"/>
            <a:ext cx="164623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27" name="Line 11"/>
          <p:cNvSpPr>
            <a:spLocks noChangeShapeType="1"/>
          </p:cNvSpPr>
          <p:nvPr/>
        </p:nvSpPr>
        <p:spPr bwMode="auto">
          <a:xfrm>
            <a:off x="3779838" y="1782763"/>
            <a:ext cx="1651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28" name="Line 12"/>
          <p:cNvSpPr>
            <a:spLocks noChangeShapeType="1"/>
          </p:cNvSpPr>
          <p:nvPr/>
        </p:nvSpPr>
        <p:spPr bwMode="auto">
          <a:xfrm flipH="1">
            <a:off x="3711575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29" name="Line 13"/>
          <p:cNvSpPr>
            <a:spLocks noChangeShapeType="1"/>
          </p:cNvSpPr>
          <p:nvPr/>
        </p:nvSpPr>
        <p:spPr bwMode="auto">
          <a:xfrm>
            <a:off x="1298575" y="3192463"/>
            <a:ext cx="219075" cy="373062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30" name="Line 14"/>
          <p:cNvSpPr>
            <a:spLocks noChangeShapeType="1"/>
          </p:cNvSpPr>
          <p:nvPr/>
        </p:nvSpPr>
        <p:spPr bwMode="auto">
          <a:xfrm flipH="1">
            <a:off x="1790700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31" name="Rectangle 15"/>
          <p:cNvSpPr>
            <a:spLocks noChangeArrowheads="1"/>
          </p:cNvSpPr>
          <p:nvPr/>
        </p:nvSpPr>
        <p:spPr bwMode="auto">
          <a:xfrm>
            <a:off x="1377950" y="3635375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</a:t>
            </a:r>
            <a:endParaRPr lang="en-US" dirty="0"/>
          </a:p>
        </p:txBody>
      </p:sp>
      <p:sp>
        <p:nvSpPr>
          <p:cNvPr id="60432" name="Rectangle 16"/>
          <p:cNvSpPr>
            <a:spLocks noChangeArrowheads="1"/>
          </p:cNvSpPr>
          <p:nvPr/>
        </p:nvSpPr>
        <p:spPr bwMode="auto">
          <a:xfrm>
            <a:off x="1597025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3  </a:t>
            </a:r>
            <a:endParaRPr lang="en-US" dirty="0"/>
          </a:p>
        </p:txBody>
      </p:sp>
      <p:sp>
        <p:nvSpPr>
          <p:cNvPr id="60433" name="Rectangle 17"/>
          <p:cNvSpPr>
            <a:spLocks noChangeArrowheads="1"/>
          </p:cNvSpPr>
          <p:nvPr/>
        </p:nvSpPr>
        <p:spPr bwMode="auto">
          <a:xfrm>
            <a:off x="1868488" y="3635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(  </a:t>
            </a:r>
            <a:endParaRPr lang="en-US" dirty="0"/>
          </a:p>
        </p:txBody>
      </p:sp>
      <p:sp>
        <p:nvSpPr>
          <p:cNvPr id="60434" name="Rectangle 18"/>
          <p:cNvSpPr>
            <a:spLocks noChangeArrowheads="1"/>
          </p:cNvSpPr>
          <p:nvPr/>
        </p:nvSpPr>
        <p:spPr bwMode="auto">
          <a:xfrm>
            <a:off x="2449513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4  </a:t>
            </a:r>
            <a:endParaRPr lang="en-US" dirty="0"/>
          </a:p>
        </p:txBody>
      </p:sp>
      <p:sp>
        <p:nvSpPr>
          <p:cNvPr id="60435" name="Rectangle 19"/>
          <p:cNvSpPr>
            <a:spLocks noChangeArrowheads="1"/>
          </p:cNvSpPr>
          <p:nvPr/>
        </p:nvSpPr>
        <p:spPr bwMode="auto">
          <a:xfrm>
            <a:off x="2720975" y="3635375"/>
            <a:ext cx="711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  (  </a:t>
            </a:r>
            <a:endParaRPr lang="en-US" dirty="0"/>
          </a:p>
        </p:txBody>
      </p:sp>
      <p:sp>
        <p:nvSpPr>
          <p:cNvPr id="60436" name="Rectangle 20"/>
          <p:cNvSpPr>
            <a:spLocks noChangeArrowheads="1"/>
          </p:cNvSpPr>
          <p:nvPr/>
        </p:nvSpPr>
        <p:spPr bwMode="auto">
          <a:xfrm>
            <a:off x="3429000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5  </a:t>
            </a:r>
            <a:endParaRPr lang="en-US" dirty="0"/>
          </a:p>
        </p:txBody>
      </p:sp>
      <p:sp>
        <p:nvSpPr>
          <p:cNvPr id="60437" name="Rectangle 21"/>
          <p:cNvSpPr>
            <a:spLocks noChangeArrowheads="1"/>
          </p:cNvSpPr>
          <p:nvPr/>
        </p:nvSpPr>
        <p:spPr bwMode="auto">
          <a:xfrm>
            <a:off x="3683000" y="3635375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0438" name="Line 22"/>
          <p:cNvSpPr>
            <a:spLocks noChangeShapeType="1"/>
          </p:cNvSpPr>
          <p:nvPr/>
        </p:nvSpPr>
        <p:spPr bwMode="auto">
          <a:xfrm flipV="1">
            <a:off x="2443163" y="3189288"/>
            <a:ext cx="1587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39" name="Line 23"/>
          <p:cNvSpPr>
            <a:spLocks noChangeShapeType="1"/>
          </p:cNvSpPr>
          <p:nvPr/>
        </p:nvSpPr>
        <p:spPr bwMode="auto">
          <a:xfrm flipH="1">
            <a:off x="2647950" y="3189288"/>
            <a:ext cx="171450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40" name="Line 24"/>
          <p:cNvSpPr>
            <a:spLocks noChangeShapeType="1"/>
          </p:cNvSpPr>
          <p:nvPr/>
        </p:nvSpPr>
        <p:spPr bwMode="auto">
          <a:xfrm>
            <a:off x="3094038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41" name="Line 25"/>
          <p:cNvSpPr>
            <a:spLocks noChangeShapeType="1"/>
          </p:cNvSpPr>
          <p:nvPr/>
        </p:nvSpPr>
        <p:spPr bwMode="auto">
          <a:xfrm>
            <a:off x="3676650" y="3189288"/>
            <a:ext cx="1588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42" name="Rectangle 26"/>
          <p:cNvSpPr>
            <a:spLocks noChangeArrowheads="1"/>
          </p:cNvSpPr>
          <p:nvPr/>
        </p:nvSpPr>
        <p:spPr bwMode="auto">
          <a:xfrm>
            <a:off x="1778000" y="4324350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</a:t>
            </a:r>
            <a:endParaRPr lang="en-US" dirty="0"/>
          </a:p>
        </p:txBody>
      </p:sp>
      <p:sp>
        <p:nvSpPr>
          <p:cNvPr id="60443" name="Rectangle 27"/>
          <p:cNvSpPr>
            <a:spLocks noChangeArrowheads="1"/>
          </p:cNvSpPr>
          <p:nvPr/>
        </p:nvSpPr>
        <p:spPr bwMode="auto">
          <a:xfrm>
            <a:off x="1995488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endParaRPr lang="en-US" dirty="0"/>
          </a:p>
        </p:txBody>
      </p:sp>
      <p:sp>
        <p:nvSpPr>
          <p:cNvPr id="60444" name="Rectangle 28"/>
          <p:cNvSpPr>
            <a:spLocks noChangeArrowheads="1"/>
          </p:cNvSpPr>
          <p:nvPr/>
        </p:nvSpPr>
        <p:spPr bwMode="auto">
          <a:xfrm>
            <a:off x="2249488" y="4324350"/>
            <a:ext cx="777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   (  </a:t>
            </a:r>
            <a:endParaRPr lang="en-US" dirty="0"/>
          </a:p>
        </p:txBody>
      </p:sp>
      <p:sp>
        <p:nvSpPr>
          <p:cNvPr id="60445" name="Rectangle 29"/>
          <p:cNvSpPr>
            <a:spLocks noChangeArrowheads="1"/>
          </p:cNvSpPr>
          <p:nvPr/>
        </p:nvSpPr>
        <p:spPr bwMode="auto">
          <a:xfrm>
            <a:off x="3028950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endParaRPr lang="en-US" dirty="0"/>
          </a:p>
        </p:txBody>
      </p:sp>
      <p:sp>
        <p:nvSpPr>
          <p:cNvPr id="60446" name="Rectangle 30"/>
          <p:cNvSpPr>
            <a:spLocks noChangeArrowheads="1"/>
          </p:cNvSpPr>
          <p:nvPr/>
        </p:nvSpPr>
        <p:spPr bwMode="auto">
          <a:xfrm>
            <a:off x="3302000" y="4324350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0447" name="Line 31"/>
          <p:cNvSpPr>
            <a:spLocks noChangeShapeType="1"/>
          </p:cNvSpPr>
          <p:nvPr/>
        </p:nvSpPr>
        <p:spPr bwMode="auto">
          <a:xfrm>
            <a:off x="1243013" y="1782763"/>
            <a:ext cx="10795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48" name="Line 32"/>
          <p:cNvSpPr>
            <a:spLocks noChangeShapeType="1"/>
          </p:cNvSpPr>
          <p:nvPr/>
        </p:nvSpPr>
        <p:spPr bwMode="auto">
          <a:xfrm>
            <a:off x="1687513" y="3976688"/>
            <a:ext cx="274637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49" name="Line 33"/>
          <p:cNvSpPr>
            <a:spLocks noChangeShapeType="1"/>
          </p:cNvSpPr>
          <p:nvPr/>
        </p:nvSpPr>
        <p:spPr bwMode="auto">
          <a:xfrm flipH="1">
            <a:off x="2203450" y="3976688"/>
            <a:ext cx="2047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50" name="Line 34"/>
          <p:cNvSpPr>
            <a:spLocks noChangeShapeType="1"/>
          </p:cNvSpPr>
          <p:nvPr/>
        </p:nvSpPr>
        <p:spPr bwMode="auto">
          <a:xfrm>
            <a:off x="2587625" y="3976688"/>
            <a:ext cx="3698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51" name="Line 35"/>
          <p:cNvSpPr>
            <a:spLocks noChangeShapeType="1"/>
          </p:cNvSpPr>
          <p:nvPr/>
        </p:nvSpPr>
        <p:spPr bwMode="auto">
          <a:xfrm flipH="1">
            <a:off x="3163888" y="3976688"/>
            <a:ext cx="341312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52" name="Line 36"/>
          <p:cNvSpPr>
            <a:spLocks noChangeShapeType="1"/>
          </p:cNvSpPr>
          <p:nvPr/>
        </p:nvSpPr>
        <p:spPr bwMode="auto">
          <a:xfrm>
            <a:off x="2065338" y="4662488"/>
            <a:ext cx="411162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53" name="Line 37"/>
          <p:cNvSpPr>
            <a:spLocks noChangeShapeType="1"/>
          </p:cNvSpPr>
          <p:nvPr/>
        </p:nvSpPr>
        <p:spPr bwMode="auto">
          <a:xfrm flipH="1">
            <a:off x="2682875" y="4662488"/>
            <a:ext cx="411163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0454" name="Rectangle 38"/>
          <p:cNvSpPr>
            <a:spLocks noChangeArrowheads="1"/>
          </p:cNvSpPr>
          <p:nvPr/>
        </p:nvSpPr>
        <p:spPr bwMode="auto">
          <a:xfrm>
            <a:off x="2303463" y="5286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    )</a:t>
            </a:r>
            <a:endParaRPr lang="en-US" dirty="0"/>
          </a:p>
        </p:txBody>
      </p:sp>
      <p:sp>
        <p:nvSpPr>
          <p:cNvPr id="60455" name="Rectangle 39"/>
          <p:cNvSpPr>
            <a:spLocks noChangeArrowheads="1"/>
          </p:cNvSpPr>
          <p:nvPr/>
        </p:nvSpPr>
        <p:spPr bwMode="auto">
          <a:xfrm>
            <a:off x="942975" y="1747838"/>
            <a:ext cx="2438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……</a:t>
            </a:r>
            <a:endParaRPr lang="en-US" dirty="0"/>
          </a:p>
        </p:txBody>
      </p:sp>
      <p:sp>
        <p:nvSpPr>
          <p:cNvPr id="60456" name="Rectangle 40"/>
          <p:cNvSpPr>
            <a:spLocks noChangeArrowheads="1"/>
          </p:cNvSpPr>
          <p:nvPr/>
        </p:nvSpPr>
        <p:spPr bwMode="auto">
          <a:xfrm>
            <a:off x="3355975" y="1747838"/>
            <a:ext cx="6096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..</a:t>
            </a:r>
            <a:endParaRPr lang="en-US" dirty="0"/>
          </a:p>
        </p:txBody>
      </p:sp>
      <p:sp>
        <p:nvSpPr>
          <p:cNvPr id="60458" name="Rectangle 4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Optimization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nodes 1 and 2 are roots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 then we don’t need to check nodes 3 4 or 5.</a:t>
            </a:r>
          </a:p>
          <a:p>
            <a:endParaRPr lang="en-US" dirty="0"/>
          </a:p>
        </p:txBody>
      </p:sp>
      <p:sp>
        <p:nvSpPr>
          <p:cNvPr id="61444" name="AutoShape 4"/>
          <p:cNvSpPr>
            <a:spLocks noChangeAspect="1" noChangeArrowheads="1" noTextEdit="1"/>
          </p:cNvSpPr>
          <p:nvPr/>
        </p:nvSpPr>
        <p:spPr bwMode="auto">
          <a:xfrm>
            <a:off x="0" y="1349375"/>
            <a:ext cx="4953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45" name="Rectangle 5"/>
          <p:cNvSpPr>
            <a:spLocks noChangeArrowheads="1"/>
          </p:cNvSpPr>
          <p:nvPr/>
        </p:nvSpPr>
        <p:spPr bwMode="auto">
          <a:xfrm>
            <a:off x="36513" y="1403350"/>
            <a:ext cx="27781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...(       )(       )(       )(       )</a:t>
            </a:r>
            <a:endParaRPr lang="en-US" dirty="0"/>
          </a:p>
        </p:txBody>
      </p:sp>
      <p:sp>
        <p:nvSpPr>
          <p:cNvPr id="61446" name="Rectangle 6"/>
          <p:cNvSpPr>
            <a:spLocks noChangeArrowheads="1"/>
          </p:cNvSpPr>
          <p:nvPr/>
        </p:nvSpPr>
        <p:spPr bwMode="auto">
          <a:xfrm>
            <a:off x="2794000" y="14033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chemeClr val="accent2"/>
                </a:solidFill>
                <a:latin typeface="Times New Roman" pitchFamily="18" charset="0"/>
              </a:rPr>
              <a:t>(       )(       )(       )...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1447" name="Line 7"/>
          <p:cNvSpPr>
            <a:spLocks noChangeShapeType="1"/>
          </p:cNvSpPr>
          <p:nvPr/>
        </p:nvSpPr>
        <p:spPr bwMode="auto">
          <a:xfrm>
            <a:off x="488950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48" name="Line 8"/>
          <p:cNvSpPr>
            <a:spLocks noChangeShapeType="1"/>
          </p:cNvSpPr>
          <p:nvPr/>
        </p:nvSpPr>
        <p:spPr bwMode="auto">
          <a:xfrm>
            <a:off x="1860550" y="1782763"/>
            <a:ext cx="158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49" name="Line 9"/>
          <p:cNvSpPr>
            <a:spLocks noChangeShapeType="1"/>
          </p:cNvSpPr>
          <p:nvPr/>
        </p:nvSpPr>
        <p:spPr bwMode="auto">
          <a:xfrm flipH="1">
            <a:off x="2203450" y="1782763"/>
            <a:ext cx="341313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50" name="Line 10"/>
          <p:cNvSpPr>
            <a:spLocks noChangeShapeType="1"/>
          </p:cNvSpPr>
          <p:nvPr/>
        </p:nvSpPr>
        <p:spPr bwMode="auto">
          <a:xfrm flipH="1">
            <a:off x="1517650" y="1782763"/>
            <a:ext cx="164623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51" name="Line 11"/>
          <p:cNvSpPr>
            <a:spLocks noChangeShapeType="1"/>
          </p:cNvSpPr>
          <p:nvPr/>
        </p:nvSpPr>
        <p:spPr bwMode="auto">
          <a:xfrm>
            <a:off x="3779838" y="1782763"/>
            <a:ext cx="1651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52" name="Line 12"/>
          <p:cNvSpPr>
            <a:spLocks noChangeShapeType="1"/>
          </p:cNvSpPr>
          <p:nvPr/>
        </p:nvSpPr>
        <p:spPr bwMode="auto">
          <a:xfrm flipH="1">
            <a:off x="3711575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53" name="Line 13"/>
          <p:cNvSpPr>
            <a:spLocks noChangeShapeType="1"/>
          </p:cNvSpPr>
          <p:nvPr/>
        </p:nvSpPr>
        <p:spPr bwMode="auto">
          <a:xfrm>
            <a:off x="1298575" y="3192463"/>
            <a:ext cx="219075" cy="373062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54" name="Line 14"/>
          <p:cNvSpPr>
            <a:spLocks noChangeShapeType="1"/>
          </p:cNvSpPr>
          <p:nvPr/>
        </p:nvSpPr>
        <p:spPr bwMode="auto">
          <a:xfrm flipH="1">
            <a:off x="1790700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55" name="Rectangle 15"/>
          <p:cNvSpPr>
            <a:spLocks noChangeArrowheads="1"/>
          </p:cNvSpPr>
          <p:nvPr/>
        </p:nvSpPr>
        <p:spPr bwMode="auto">
          <a:xfrm>
            <a:off x="1377950" y="3635375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</a:t>
            </a:r>
            <a:endParaRPr lang="en-US" dirty="0"/>
          </a:p>
        </p:txBody>
      </p:sp>
      <p:sp>
        <p:nvSpPr>
          <p:cNvPr id="61456" name="Rectangle 16"/>
          <p:cNvSpPr>
            <a:spLocks noChangeArrowheads="1"/>
          </p:cNvSpPr>
          <p:nvPr/>
        </p:nvSpPr>
        <p:spPr bwMode="auto">
          <a:xfrm>
            <a:off x="1597025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3  </a:t>
            </a:r>
            <a:endParaRPr lang="en-US" dirty="0"/>
          </a:p>
        </p:txBody>
      </p:sp>
      <p:sp>
        <p:nvSpPr>
          <p:cNvPr id="61457" name="Rectangle 17"/>
          <p:cNvSpPr>
            <a:spLocks noChangeArrowheads="1"/>
          </p:cNvSpPr>
          <p:nvPr/>
        </p:nvSpPr>
        <p:spPr bwMode="auto">
          <a:xfrm>
            <a:off x="1868488" y="3635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(  </a:t>
            </a:r>
            <a:endParaRPr lang="en-US" dirty="0"/>
          </a:p>
        </p:txBody>
      </p:sp>
      <p:sp>
        <p:nvSpPr>
          <p:cNvPr id="61458" name="Rectangle 18"/>
          <p:cNvSpPr>
            <a:spLocks noChangeArrowheads="1"/>
          </p:cNvSpPr>
          <p:nvPr/>
        </p:nvSpPr>
        <p:spPr bwMode="auto">
          <a:xfrm>
            <a:off x="2449513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4  </a:t>
            </a:r>
            <a:endParaRPr lang="en-US" dirty="0"/>
          </a:p>
        </p:txBody>
      </p:sp>
      <p:sp>
        <p:nvSpPr>
          <p:cNvPr id="61459" name="Rectangle 19"/>
          <p:cNvSpPr>
            <a:spLocks noChangeArrowheads="1"/>
          </p:cNvSpPr>
          <p:nvPr/>
        </p:nvSpPr>
        <p:spPr bwMode="auto">
          <a:xfrm>
            <a:off x="2720975" y="3635375"/>
            <a:ext cx="711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  (  </a:t>
            </a:r>
            <a:endParaRPr lang="en-US" dirty="0"/>
          </a:p>
        </p:txBody>
      </p:sp>
      <p:sp>
        <p:nvSpPr>
          <p:cNvPr id="61460" name="Rectangle 20"/>
          <p:cNvSpPr>
            <a:spLocks noChangeArrowheads="1"/>
          </p:cNvSpPr>
          <p:nvPr/>
        </p:nvSpPr>
        <p:spPr bwMode="auto">
          <a:xfrm>
            <a:off x="3429000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5  </a:t>
            </a:r>
            <a:endParaRPr lang="en-US" dirty="0"/>
          </a:p>
        </p:txBody>
      </p:sp>
      <p:sp>
        <p:nvSpPr>
          <p:cNvPr id="61461" name="Rectangle 21"/>
          <p:cNvSpPr>
            <a:spLocks noChangeArrowheads="1"/>
          </p:cNvSpPr>
          <p:nvPr/>
        </p:nvSpPr>
        <p:spPr bwMode="auto">
          <a:xfrm>
            <a:off x="3683000" y="3635375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1462" name="Line 22"/>
          <p:cNvSpPr>
            <a:spLocks noChangeShapeType="1"/>
          </p:cNvSpPr>
          <p:nvPr/>
        </p:nvSpPr>
        <p:spPr bwMode="auto">
          <a:xfrm flipV="1">
            <a:off x="2443163" y="3189288"/>
            <a:ext cx="1587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63" name="Line 23"/>
          <p:cNvSpPr>
            <a:spLocks noChangeShapeType="1"/>
          </p:cNvSpPr>
          <p:nvPr/>
        </p:nvSpPr>
        <p:spPr bwMode="auto">
          <a:xfrm flipH="1">
            <a:off x="2647950" y="3189288"/>
            <a:ext cx="171450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64" name="Line 24"/>
          <p:cNvSpPr>
            <a:spLocks noChangeShapeType="1"/>
          </p:cNvSpPr>
          <p:nvPr/>
        </p:nvSpPr>
        <p:spPr bwMode="auto">
          <a:xfrm>
            <a:off x="3094038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65" name="Line 25"/>
          <p:cNvSpPr>
            <a:spLocks noChangeShapeType="1"/>
          </p:cNvSpPr>
          <p:nvPr/>
        </p:nvSpPr>
        <p:spPr bwMode="auto">
          <a:xfrm>
            <a:off x="3676650" y="3189288"/>
            <a:ext cx="1588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66" name="Rectangle 26"/>
          <p:cNvSpPr>
            <a:spLocks noChangeArrowheads="1"/>
          </p:cNvSpPr>
          <p:nvPr/>
        </p:nvSpPr>
        <p:spPr bwMode="auto">
          <a:xfrm>
            <a:off x="1778000" y="4324350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(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467" name="Rectangle 27"/>
          <p:cNvSpPr>
            <a:spLocks noChangeArrowheads="1"/>
          </p:cNvSpPr>
          <p:nvPr/>
        </p:nvSpPr>
        <p:spPr bwMode="auto">
          <a:xfrm>
            <a:off x="1995488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1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468" name="Rectangle 28"/>
          <p:cNvSpPr>
            <a:spLocks noChangeArrowheads="1"/>
          </p:cNvSpPr>
          <p:nvPr/>
        </p:nvSpPr>
        <p:spPr bwMode="auto">
          <a:xfrm>
            <a:off x="2249488" y="4324350"/>
            <a:ext cx="777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)       (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469" name="Rectangle 29"/>
          <p:cNvSpPr>
            <a:spLocks noChangeArrowheads="1"/>
          </p:cNvSpPr>
          <p:nvPr/>
        </p:nvSpPr>
        <p:spPr bwMode="auto">
          <a:xfrm>
            <a:off x="3028950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2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470" name="Rectangle 30"/>
          <p:cNvSpPr>
            <a:spLocks noChangeArrowheads="1"/>
          </p:cNvSpPr>
          <p:nvPr/>
        </p:nvSpPr>
        <p:spPr bwMode="auto">
          <a:xfrm>
            <a:off x="3302000" y="4324350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1471" name="Line 31"/>
          <p:cNvSpPr>
            <a:spLocks noChangeShapeType="1"/>
          </p:cNvSpPr>
          <p:nvPr/>
        </p:nvSpPr>
        <p:spPr bwMode="auto">
          <a:xfrm>
            <a:off x="1243013" y="1782763"/>
            <a:ext cx="10795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72" name="Line 32"/>
          <p:cNvSpPr>
            <a:spLocks noChangeShapeType="1"/>
          </p:cNvSpPr>
          <p:nvPr/>
        </p:nvSpPr>
        <p:spPr bwMode="auto">
          <a:xfrm>
            <a:off x="1687513" y="3976688"/>
            <a:ext cx="274637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73" name="Line 33"/>
          <p:cNvSpPr>
            <a:spLocks noChangeShapeType="1"/>
          </p:cNvSpPr>
          <p:nvPr/>
        </p:nvSpPr>
        <p:spPr bwMode="auto">
          <a:xfrm flipH="1">
            <a:off x="2203450" y="3976688"/>
            <a:ext cx="2047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74" name="Line 34"/>
          <p:cNvSpPr>
            <a:spLocks noChangeShapeType="1"/>
          </p:cNvSpPr>
          <p:nvPr/>
        </p:nvSpPr>
        <p:spPr bwMode="auto">
          <a:xfrm>
            <a:off x="2587625" y="3976688"/>
            <a:ext cx="3698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75" name="Line 35"/>
          <p:cNvSpPr>
            <a:spLocks noChangeShapeType="1"/>
          </p:cNvSpPr>
          <p:nvPr/>
        </p:nvSpPr>
        <p:spPr bwMode="auto">
          <a:xfrm flipH="1">
            <a:off x="3163888" y="3976688"/>
            <a:ext cx="341312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76" name="Line 36"/>
          <p:cNvSpPr>
            <a:spLocks noChangeShapeType="1"/>
          </p:cNvSpPr>
          <p:nvPr/>
        </p:nvSpPr>
        <p:spPr bwMode="auto">
          <a:xfrm>
            <a:off x="2065338" y="4662488"/>
            <a:ext cx="411162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77" name="Line 37"/>
          <p:cNvSpPr>
            <a:spLocks noChangeShapeType="1"/>
          </p:cNvSpPr>
          <p:nvPr/>
        </p:nvSpPr>
        <p:spPr bwMode="auto">
          <a:xfrm flipH="1">
            <a:off x="2682875" y="4662488"/>
            <a:ext cx="411163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1478" name="Rectangle 38"/>
          <p:cNvSpPr>
            <a:spLocks noChangeArrowheads="1"/>
          </p:cNvSpPr>
          <p:nvPr/>
        </p:nvSpPr>
        <p:spPr bwMode="auto">
          <a:xfrm>
            <a:off x="2303463" y="5286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    )</a:t>
            </a:r>
            <a:endParaRPr lang="en-US" dirty="0"/>
          </a:p>
        </p:txBody>
      </p:sp>
      <p:sp>
        <p:nvSpPr>
          <p:cNvPr id="61479" name="Rectangle 39"/>
          <p:cNvSpPr>
            <a:spLocks noChangeArrowheads="1"/>
          </p:cNvSpPr>
          <p:nvPr/>
        </p:nvSpPr>
        <p:spPr bwMode="auto">
          <a:xfrm>
            <a:off x="942975" y="1747838"/>
            <a:ext cx="2438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……</a:t>
            </a:r>
            <a:endParaRPr lang="en-US" dirty="0"/>
          </a:p>
        </p:txBody>
      </p:sp>
      <p:sp>
        <p:nvSpPr>
          <p:cNvPr id="61480" name="Rectangle 40"/>
          <p:cNvSpPr>
            <a:spLocks noChangeArrowheads="1"/>
          </p:cNvSpPr>
          <p:nvPr/>
        </p:nvSpPr>
        <p:spPr bwMode="auto">
          <a:xfrm>
            <a:off x="3355975" y="1747838"/>
            <a:ext cx="6096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..</a:t>
            </a:r>
            <a:endParaRPr lang="en-US" dirty="0"/>
          </a:p>
        </p:txBody>
      </p:sp>
      <p:sp>
        <p:nvSpPr>
          <p:cNvPr id="61482" name="Rectangle 4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Optimization 1</a:t>
            </a:r>
          </a:p>
        </p:txBody>
      </p:sp>
      <p:sp>
        <p:nvSpPr>
          <p:cNvPr id="61483" name="Text Box 43"/>
          <p:cNvSpPr txBox="1">
            <a:spLocks noChangeArrowheads="1"/>
          </p:cNvSpPr>
          <p:nvPr/>
        </p:nvSpPr>
        <p:spPr bwMode="auto">
          <a:xfrm>
            <a:off x="4343400" y="4435475"/>
            <a:ext cx="42672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Checking nodes near the leaf first is a </a:t>
            </a:r>
            <a:r>
              <a:rPr lang="en-US" b="1" i="1" dirty="0"/>
              <a:t>backward 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14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14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14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614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14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14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614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614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614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14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614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14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614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614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614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14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614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53" grpId="0" animBg="1"/>
      <p:bldP spid="61454" grpId="0" animBg="1"/>
      <p:bldP spid="61455" grpId="0"/>
      <p:bldP spid="61456" grpId="0"/>
      <p:bldP spid="61457" grpId="0"/>
      <p:bldP spid="61457" grpId="1"/>
      <p:bldP spid="61458" grpId="0"/>
      <p:bldP spid="61459" grpId="0"/>
      <p:bldP spid="61459" grpId="1"/>
      <p:bldP spid="61460" grpId="0"/>
      <p:bldP spid="61461" grpId="0"/>
      <p:bldP spid="61462" grpId="0" animBg="1"/>
      <p:bldP spid="61463" grpId="0" animBg="1"/>
      <p:bldP spid="61464" grpId="0" animBg="1"/>
      <p:bldP spid="61465" grpId="0" animBg="1"/>
      <p:bldP spid="61472" grpId="0" animBg="1"/>
      <p:bldP spid="61473" grpId="0" animBg="1"/>
      <p:bldP spid="61474" grpId="0" animBg="1"/>
      <p:bldP spid="61475" grpId="0" animBg="1"/>
      <p:bldP spid="6148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nodes and 3 and 4 are roots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 then node 1 can be considered a root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5540" name="AutoShape 4"/>
          <p:cNvSpPr>
            <a:spLocks noChangeAspect="1" noChangeArrowheads="1" noTextEdit="1"/>
          </p:cNvSpPr>
          <p:nvPr/>
        </p:nvSpPr>
        <p:spPr bwMode="auto">
          <a:xfrm>
            <a:off x="0" y="1349375"/>
            <a:ext cx="4953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41" name="Rectangle 5"/>
          <p:cNvSpPr>
            <a:spLocks noChangeArrowheads="1"/>
          </p:cNvSpPr>
          <p:nvPr/>
        </p:nvSpPr>
        <p:spPr bwMode="auto">
          <a:xfrm>
            <a:off x="36513" y="1403350"/>
            <a:ext cx="27781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...(       )(       )(       )(       )</a:t>
            </a:r>
            <a:endParaRPr lang="en-US" dirty="0"/>
          </a:p>
        </p:txBody>
      </p:sp>
      <p:sp>
        <p:nvSpPr>
          <p:cNvPr id="65542" name="Rectangle 6"/>
          <p:cNvSpPr>
            <a:spLocks noChangeArrowheads="1"/>
          </p:cNvSpPr>
          <p:nvPr/>
        </p:nvSpPr>
        <p:spPr bwMode="auto">
          <a:xfrm>
            <a:off x="2794000" y="14033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chemeClr val="accent2"/>
                </a:solidFill>
                <a:latin typeface="Times New Roman" pitchFamily="18" charset="0"/>
              </a:rPr>
              <a:t>(       )(       )(       )...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5543" name="Line 7"/>
          <p:cNvSpPr>
            <a:spLocks noChangeShapeType="1"/>
          </p:cNvSpPr>
          <p:nvPr/>
        </p:nvSpPr>
        <p:spPr bwMode="auto">
          <a:xfrm>
            <a:off x="488950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44" name="Line 8"/>
          <p:cNvSpPr>
            <a:spLocks noChangeShapeType="1"/>
          </p:cNvSpPr>
          <p:nvPr/>
        </p:nvSpPr>
        <p:spPr bwMode="auto">
          <a:xfrm>
            <a:off x="1860550" y="1782763"/>
            <a:ext cx="158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45" name="Line 9"/>
          <p:cNvSpPr>
            <a:spLocks noChangeShapeType="1"/>
          </p:cNvSpPr>
          <p:nvPr/>
        </p:nvSpPr>
        <p:spPr bwMode="auto">
          <a:xfrm flipH="1">
            <a:off x="2203450" y="1782763"/>
            <a:ext cx="341313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46" name="Line 10"/>
          <p:cNvSpPr>
            <a:spLocks noChangeShapeType="1"/>
          </p:cNvSpPr>
          <p:nvPr/>
        </p:nvSpPr>
        <p:spPr bwMode="auto">
          <a:xfrm flipH="1">
            <a:off x="1517650" y="1782763"/>
            <a:ext cx="164623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47" name="Line 11"/>
          <p:cNvSpPr>
            <a:spLocks noChangeShapeType="1"/>
          </p:cNvSpPr>
          <p:nvPr/>
        </p:nvSpPr>
        <p:spPr bwMode="auto">
          <a:xfrm>
            <a:off x="3779838" y="1782763"/>
            <a:ext cx="1651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48" name="Line 12"/>
          <p:cNvSpPr>
            <a:spLocks noChangeShapeType="1"/>
          </p:cNvSpPr>
          <p:nvPr/>
        </p:nvSpPr>
        <p:spPr bwMode="auto">
          <a:xfrm flipH="1">
            <a:off x="3711575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49" name="Line 13"/>
          <p:cNvSpPr>
            <a:spLocks noChangeShapeType="1"/>
          </p:cNvSpPr>
          <p:nvPr/>
        </p:nvSpPr>
        <p:spPr bwMode="auto">
          <a:xfrm>
            <a:off x="1298575" y="3192463"/>
            <a:ext cx="219075" cy="373062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50" name="Line 14"/>
          <p:cNvSpPr>
            <a:spLocks noChangeShapeType="1"/>
          </p:cNvSpPr>
          <p:nvPr/>
        </p:nvSpPr>
        <p:spPr bwMode="auto">
          <a:xfrm flipH="1">
            <a:off x="1790700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51" name="Rectangle 15"/>
          <p:cNvSpPr>
            <a:spLocks noChangeArrowheads="1"/>
          </p:cNvSpPr>
          <p:nvPr/>
        </p:nvSpPr>
        <p:spPr bwMode="auto">
          <a:xfrm>
            <a:off x="1377950" y="3635375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</a:t>
            </a:r>
            <a:endParaRPr lang="en-US" dirty="0"/>
          </a:p>
        </p:txBody>
      </p:sp>
      <p:sp>
        <p:nvSpPr>
          <p:cNvPr id="65552" name="Rectangle 16"/>
          <p:cNvSpPr>
            <a:spLocks noChangeArrowheads="1"/>
          </p:cNvSpPr>
          <p:nvPr/>
        </p:nvSpPr>
        <p:spPr bwMode="auto">
          <a:xfrm>
            <a:off x="1597025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3  </a:t>
            </a:r>
            <a:endParaRPr lang="en-US" dirty="0"/>
          </a:p>
        </p:txBody>
      </p:sp>
      <p:sp>
        <p:nvSpPr>
          <p:cNvPr id="65553" name="Rectangle 17"/>
          <p:cNvSpPr>
            <a:spLocks noChangeArrowheads="1"/>
          </p:cNvSpPr>
          <p:nvPr/>
        </p:nvSpPr>
        <p:spPr bwMode="auto">
          <a:xfrm>
            <a:off x="1868488" y="3635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(  </a:t>
            </a:r>
            <a:endParaRPr lang="en-US" dirty="0"/>
          </a:p>
        </p:txBody>
      </p:sp>
      <p:sp>
        <p:nvSpPr>
          <p:cNvPr id="65554" name="Rectangle 18"/>
          <p:cNvSpPr>
            <a:spLocks noChangeArrowheads="1"/>
          </p:cNvSpPr>
          <p:nvPr/>
        </p:nvSpPr>
        <p:spPr bwMode="auto">
          <a:xfrm>
            <a:off x="2449513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4  </a:t>
            </a:r>
            <a:endParaRPr lang="en-US" dirty="0"/>
          </a:p>
        </p:txBody>
      </p:sp>
      <p:sp>
        <p:nvSpPr>
          <p:cNvPr id="65555" name="Rectangle 19"/>
          <p:cNvSpPr>
            <a:spLocks noChangeArrowheads="1"/>
          </p:cNvSpPr>
          <p:nvPr/>
        </p:nvSpPr>
        <p:spPr bwMode="auto">
          <a:xfrm>
            <a:off x="2720975" y="3635375"/>
            <a:ext cx="711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  (  </a:t>
            </a:r>
            <a:endParaRPr lang="en-US" dirty="0"/>
          </a:p>
        </p:txBody>
      </p:sp>
      <p:sp>
        <p:nvSpPr>
          <p:cNvPr id="65556" name="Rectangle 20"/>
          <p:cNvSpPr>
            <a:spLocks noChangeArrowheads="1"/>
          </p:cNvSpPr>
          <p:nvPr/>
        </p:nvSpPr>
        <p:spPr bwMode="auto">
          <a:xfrm>
            <a:off x="3429000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5  </a:t>
            </a:r>
            <a:endParaRPr lang="en-US" dirty="0"/>
          </a:p>
        </p:txBody>
      </p:sp>
      <p:sp>
        <p:nvSpPr>
          <p:cNvPr id="65557" name="Rectangle 21"/>
          <p:cNvSpPr>
            <a:spLocks noChangeArrowheads="1"/>
          </p:cNvSpPr>
          <p:nvPr/>
        </p:nvSpPr>
        <p:spPr bwMode="auto">
          <a:xfrm>
            <a:off x="3683000" y="3635375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5558" name="Line 22"/>
          <p:cNvSpPr>
            <a:spLocks noChangeShapeType="1"/>
          </p:cNvSpPr>
          <p:nvPr/>
        </p:nvSpPr>
        <p:spPr bwMode="auto">
          <a:xfrm flipV="1">
            <a:off x="2443163" y="3189288"/>
            <a:ext cx="1587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59" name="Line 23"/>
          <p:cNvSpPr>
            <a:spLocks noChangeShapeType="1"/>
          </p:cNvSpPr>
          <p:nvPr/>
        </p:nvSpPr>
        <p:spPr bwMode="auto">
          <a:xfrm flipH="1">
            <a:off x="2647950" y="3189288"/>
            <a:ext cx="171450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60" name="Line 24"/>
          <p:cNvSpPr>
            <a:spLocks noChangeShapeType="1"/>
          </p:cNvSpPr>
          <p:nvPr/>
        </p:nvSpPr>
        <p:spPr bwMode="auto">
          <a:xfrm>
            <a:off x="3094038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61" name="Line 25"/>
          <p:cNvSpPr>
            <a:spLocks noChangeShapeType="1"/>
          </p:cNvSpPr>
          <p:nvPr/>
        </p:nvSpPr>
        <p:spPr bwMode="auto">
          <a:xfrm>
            <a:off x="3676650" y="3189288"/>
            <a:ext cx="1588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62" name="Rectangle 26"/>
          <p:cNvSpPr>
            <a:spLocks noChangeArrowheads="1"/>
          </p:cNvSpPr>
          <p:nvPr/>
        </p:nvSpPr>
        <p:spPr bwMode="auto">
          <a:xfrm>
            <a:off x="1778000" y="4324350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</a:t>
            </a:r>
            <a:endParaRPr lang="en-US" dirty="0"/>
          </a:p>
        </p:txBody>
      </p:sp>
      <p:sp>
        <p:nvSpPr>
          <p:cNvPr id="65563" name="Rectangle 27"/>
          <p:cNvSpPr>
            <a:spLocks noChangeArrowheads="1"/>
          </p:cNvSpPr>
          <p:nvPr/>
        </p:nvSpPr>
        <p:spPr bwMode="auto">
          <a:xfrm>
            <a:off x="1995488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endParaRPr lang="en-US" dirty="0"/>
          </a:p>
        </p:txBody>
      </p:sp>
      <p:sp>
        <p:nvSpPr>
          <p:cNvPr id="65564" name="Rectangle 28"/>
          <p:cNvSpPr>
            <a:spLocks noChangeArrowheads="1"/>
          </p:cNvSpPr>
          <p:nvPr/>
        </p:nvSpPr>
        <p:spPr bwMode="auto">
          <a:xfrm>
            <a:off x="2249488" y="4324350"/>
            <a:ext cx="777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   (  </a:t>
            </a:r>
            <a:endParaRPr lang="en-US" dirty="0"/>
          </a:p>
        </p:txBody>
      </p:sp>
      <p:sp>
        <p:nvSpPr>
          <p:cNvPr id="65565" name="Rectangle 29"/>
          <p:cNvSpPr>
            <a:spLocks noChangeArrowheads="1"/>
          </p:cNvSpPr>
          <p:nvPr/>
        </p:nvSpPr>
        <p:spPr bwMode="auto">
          <a:xfrm>
            <a:off x="3028950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endParaRPr lang="en-US" dirty="0"/>
          </a:p>
        </p:txBody>
      </p:sp>
      <p:sp>
        <p:nvSpPr>
          <p:cNvPr id="65566" name="Rectangle 30"/>
          <p:cNvSpPr>
            <a:spLocks noChangeArrowheads="1"/>
          </p:cNvSpPr>
          <p:nvPr/>
        </p:nvSpPr>
        <p:spPr bwMode="auto">
          <a:xfrm>
            <a:off x="3302000" y="4324350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5567" name="Line 31"/>
          <p:cNvSpPr>
            <a:spLocks noChangeShapeType="1"/>
          </p:cNvSpPr>
          <p:nvPr/>
        </p:nvSpPr>
        <p:spPr bwMode="auto">
          <a:xfrm>
            <a:off x="1243013" y="1782763"/>
            <a:ext cx="10795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68" name="Line 32"/>
          <p:cNvSpPr>
            <a:spLocks noChangeShapeType="1"/>
          </p:cNvSpPr>
          <p:nvPr/>
        </p:nvSpPr>
        <p:spPr bwMode="auto">
          <a:xfrm>
            <a:off x="1687513" y="3976688"/>
            <a:ext cx="274637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69" name="Line 33"/>
          <p:cNvSpPr>
            <a:spLocks noChangeShapeType="1"/>
          </p:cNvSpPr>
          <p:nvPr/>
        </p:nvSpPr>
        <p:spPr bwMode="auto">
          <a:xfrm flipH="1">
            <a:off x="2203450" y="3976688"/>
            <a:ext cx="2047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70" name="Line 34"/>
          <p:cNvSpPr>
            <a:spLocks noChangeShapeType="1"/>
          </p:cNvSpPr>
          <p:nvPr/>
        </p:nvSpPr>
        <p:spPr bwMode="auto">
          <a:xfrm>
            <a:off x="2587625" y="3976688"/>
            <a:ext cx="3698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71" name="Line 35"/>
          <p:cNvSpPr>
            <a:spLocks noChangeShapeType="1"/>
          </p:cNvSpPr>
          <p:nvPr/>
        </p:nvSpPr>
        <p:spPr bwMode="auto">
          <a:xfrm flipH="1">
            <a:off x="3163888" y="3976688"/>
            <a:ext cx="341312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72" name="Line 36"/>
          <p:cNvSpPr>
            <a:spLocks noChangeShapeType="1"/>
          </p:cNvSpPr>
          <p:nvPr/>
        </p:nvSpPr>
        <p:spPr bwMode="auto">
          <a:xfrm>
            <a:off x="2065338" y="4662488"/>
            <a:ext cx="411162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73" name="Line 37"/>
          <p:cNvSpPr>
            <a:spLocks noChangeShapeType="1"/>
          </p:cNvSpPr>
          <p:nvPr/>
        </p:nvSpPr>
        <p:spPr bwMode="auto">
          <a:xfrm flipH="1">
            <a:off x="2682875" y="4662488"/>
            <a:ext cx="411163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5574" name="Rectangle 38"/>
          <p:cNvSpPr>
            <a:spLocks noChangeArrowheads="1"/>
          </p:cNvSpPr>
          <p:nvPr/>
        </p:nvSpPr>
        <p:spPr bwMode="auto">
          <a:xfrm>
            <a:off x="2303463" y="5286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    )</a:t>
            </a:r>
            <a:endParaRPr lang="en-US" dirty="0"/>
          </a:p>
        </p:txBody>
      </p:sp>
      <p:sp>
        <p:nvSpPr>
          <p:cNvPr id="65575" name="Rectangle 39"/>
          <p:cNvSpPr>
            <a:spLocks noChangeArrowheads="1"/>
          </p:cNvSpPr>
          <p:nvPr/>
        </p:nvSpPr>
        <p:spPr bwMode="auto">
          <a:xfrm>
            <a:off x="942975" y="1747838"/>
            <a:ext cx="2438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……</a:t>
            </a:r>
            <a:endParaRPr lang="en-US" dirty="0"/>
          </a:p>
        </p:txBody>
      </p:sp>
      <p:sp>
        <p:nvSpPr>
          <p:cNvPr id="65576" name="Rectangle 40"/>
          <p:cNvSpPr>
            <a:spLocks noChangeArrowheads="1"/>
          </p:cNvSpPr>
          <p:nvPr/>
        </p:nvSpPr>
        <p:spPr bwMode="auto">
          <a:xfrm>
            <a:off x="3355975" y="1747838"/>
            <a:ext cx="6096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..</a:t>
            </a:r>
            <a:endParaRPr lang="en-US" dirty="0"/>
          </a:p>
        </p:txBody>
      </p:sp>
      <p:sp>
        <p:nvSpPr>
          <p:cNvPr id="65578" name="Rectangle 42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Optimization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nodes and 3 and 4 are roots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 then node 1 can be considered a root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6564" name="AutoShape 4"/>
          <p:cNvSpPr>
            <a:spLocks noChangeAspect="1" noChangeArrowheads="1" noTextEdit="1"/>
          </p:cNvSpPr>
          <p:nvPr/>
        </p:nvSpPr>
        <p:spPr bwMode="auto">
          <a:xfrm>
            <a:off x="0" y="1349375"/>
            <a:ext cx="4953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65" name="Rectangle 5"/>
          <p:cNvSpPr>
            <a:spLocks noChangeArrowheads="1"/>
          </p:cNvSpPr>
          <p:nvPr/>
        </p:nvSpPr>
        <p:spPr bwMode="auto">
          <a:xfrm>
            <a:off x="36513" y="1403350"/>
            <a:ext cx="27781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...(       )(       )(       )(       )</a:t>
            </a:r>
            <a:endParaRPr lang="en-US" dirty="0"/>
          </a:p>
        </p:txBody>
      </p:sp>
      <p:sp>
        <p:nvSpPr>
          <p:cNvPr id="66566" name="Rectangle 6"/>
          <p:cNvSpPr>
            <a:spLocks noChangeArrowheads="1"/>
          </p:cNvSpPr>
          <p:nvPr/>
        </p:nvSpPr>
        <p:spPr bwMode="auto">
          <a:xfrm>
            <a:off x="2794000" y="14033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chemeClr val="accent2"/>
                </a:solidFill>
                <a:latin typeface="Times New Roman" pitchFamily="18" charset="0"/>
              </a:rPr>
              <a:t>(       )(       )(       )...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6567" name="Line 7"/>
          <p:cNvSpPr>
            <a:spLocks noChangeShapeType="1"/>
          </p:cNvSpPr>
          <p:nvPr/>
        </p:nvSpPr>
        <p:spPr bwMode="auto">
          <a:xfrm>
            <a:off x="488950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68" name="Line 8"/>
          <p:cNvSpPr>
            <a:spLocks noChangeShapeType="1"/>
          </p:cNvSpPr>
          <p:nvPr/>
        </p:nvSpPr>
        <p:spPr bwMode="auto">
          <a:xfrm>
            <a:off x="1860550" y="1782763"/>
            <a:ext cx="158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69" name="Line 9"/>
          <p:cNvSpPr>
            <a:spLocks noChangeShapeType="1"/>
          </p:cNvSpPr>
          <p:nvPr/>
        </p:nvSpPr>
        <p:spPr bwMode="auto">
          <a:xfrm flipH="1">
            <a:off x="2203450" y="1782763"/>
            <a:ext cx="341313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70" name="Line 10"/>
          <p:cNvSpPr>
            <a:spLocks noChangeShapeType="1"/>
          </p:cNvSpPr>
          <p:nvPr/>
        </p:nvSpPr>
        <p:spPr bwMode="auto">
          <a:xfrm flipH="1">
            <a:off x="1517650" y="1782763"/>
            <a:ext cx="164623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71" name="Line 11"/>
          <p:cNvSpPr>
            <a:spLocks noChangeShapeType="1"/>
          </p:cNvSpPr>
          <p:nvPr/>
        </p:nvSpPr>
        <p:spPr bwMode="auto">
          <a:xfrm>
            <a:off x="3779838" y="1782763"/>
            <a:ext cx="1651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72" name="Line 12"/>
          <p:cNvSpPr>
            <a:spLocks noChangeShapeType="1"/>
          </p:cNvSpPr>
          <p:nvPr/>
        </p:nvSpPr>
        <p:spPr bwMode="auto">
          <a:xfrm flipH="1">
            <a:off x="3711575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73" name="Line 13"/>
          <p:cNvSpPr>
            <a:spLocks noChangeShapeType="1"/>
          </p:cNvSpPr>
          <p:nvPr/>
        </p:nvSpPr>
        <p:spPr bwMode="auto">
          <a:xfrm>
            <a:off x="1298575" y="3192463"/>
            <a:ext cx="219075" cy="373062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74" name="Line 14"/>
          <p:cNvSpPr>
            <a:spLocks noChangeShapeType="1"/>
          </p:cNvSpPr>
          <p:nvPr/>
        </p:nvSpPr>
        <p:spPr bwMode="auto">
          <a:xfrm flipH="1">
            <a:off x="1790700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75" name="Rectangle 15"/>
          <p:cNvSpPr>
            <a:spLocks noChangeArrowheads="1"/>
          </p:cNvSpPr>
          <p:nvPr/>
        </p:nvSpPr>
        <p:spPr bwMode="auto">
          <a:xfrm>
            <a:off x="1377950" y="3635375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(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576" name="Rectangle 16"/>
          <p:cNvSpPr>
            <a:spLocks noChangeArrowheads="1"/>
          </p:cNvSpPr>
          <p:nvPr/>
        </p:nvSpPr>
        <p:spPr bwMode="auto">
          <a:xfrm>
            <a:off x="1597025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3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577" name="Rectangle 17"/>
          <p:cNvSpPr>
            <a:spLocks noChangeArrowheads="1"/>
          </p:cNvSpPr>
          <p:nvPr/>
        </p:nvSpPr>
        <p:spPr bwMode="auto">
          <a:xfrm>
            <a:off x="1868488" y="3635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)    (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578" name="Rectangle 18"/>
          <p:cNvSpPr>
            <a:spLocks noChangeArrowheads="1"/>
          </p:cNvSpPr>
          <p:nvPr/>
        </p:nvSpPr>
        <p:spPr bwMode="auto">
          <a:xfrm>
            <a:off x="2449513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4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579" name="Rectangle 19"/>
          <p:cNvSpPr>
            <a:spLocks noChangeArrowheads="1"/>
          </p:cNvSpPr>
          <p:nvPr/>
        </p:nvSpPr>
        <p:spPr bwMode="auto">
          <a:xfrm>
            <a:off x="2720975" y="3635375"/>
            <a:ext cx="711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)      </a:t>
            </a:r>
            <a:r>
              <a:rPr lang="en-US" sz="2100" b="1" dirty="0">
                <a:latin typeface="Times New Roman" pitchFamily="18" charset="0"/>
              </a:rPr>
              <a:t>(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580" name="Rectangle 20"/>
          <p:cNvSpPr>
            <a:spLocks noChangeArrowheads="1"/>
          </p:cNvSpPr>
          <p:nvPr/>
        </p:nvSpPr>
        <p:spPr bwMode="auto">
          <a:xfrm>
            <a:off x="3429000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5  </a:t>
            </a:r>
            <a:endParaRPr lang="en-US" dirty="0"/>
          </a:p>
        </p:txBody>
      </p:sp>
      <p:sp>
        <p:nvSpPr>
          <p:cNvPr id="66581" name="Rectangle 21"/>
          <p:cNvSpPr>
            <a:spLocks noChangeArrowheads="1"/>
          </p:cNvSpPr>
          <p:nvPr/>
        </p:nvSpPr>
        <p:spPr bwMode="auto">
          <a:xfrm>
            <a:off x="3683000" y="3635375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6582" name="Line 22"/>
          <p:cNvSpPr>
            <a:spLocks noChangeShapeType="1"/>
          </p:cNvSpPr>
          <p:nvPr/>
        </p:nvSpPr>
        <p:spPr bwMode="auto">
          <a:xfrm flipV="1">
            <a:off x="2443163" y="3189288"/>
            <a:ext cx="1587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83" name="Line 23"/>
          <p:cNvSpPr>
            <a:spLocks noChangeShapeType="1"/>
          </p:cNvSpPr>
          <p:nvPr/>
        </p:nvSpPr>
        <p:spPr bwMode="auto">
          <a:xfrm flipH="1">
            <a:off x="2647950" y="3189288"/>
            <a:ext cx="171450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84" name="Line 24"/>
          <p:cNvSpPr>
            <a:spLocks noChangeShapeType="1"/>
          </p:cNvSpPr>
          <p:nvPr/>
        </p:nvSpPr>
        <p:spPr bwMode="auto">
          <a:xfrm>
            <a:off x="3094038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85" name="Line 25"/>
          <p:cNvSpPr>
            <a:spLocks noChangeShapeType="1"/>
          </p:cNvSpPr>
          <p:nvPr/>
        </p:nvSpPr>
        <p:spPr bwMode="auto">
          <a:xfrm>
            <a:off x="3676650" y="3189288"/>
            <a:ext cx="1588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86" name="Rectangle 26"/>
          <p:cNvSpPr>
            <a:spLocks noChangeArrowheads="1"/>
          </p:cNvSpPr>
          <p:nvPr/>
        </p:nvSpPr>
        <p:spPr bwMode="auto">
          <a:xfrm>
            <a:off x="1778000" y="4324350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</a:t>
            </a:r>
            <a:endParaRPr lang="en-US" dirty="0"/>
          </a:p>
        </p:txBody>
      </p:sp>
      <p:sp>
        <p:nvSpPr>
          <p:cNvPr id="66587" name="Rectangle 27"/>
          <p:cNvSpPr>
            <a:spLocks noChangeArrowheads="1"/>
          </p:cNvSpPr>
          <p:nvPr/>
        </p:nvSpPr>
        <p:spPr bwMode="auto">
          <a:xfrm>
            <a:off x="1995488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1  </a:t>
            </a:r>
            <a:endParaRPr lang="en-US" dirty="0"/>
          </a:p>
        </p:txBody>
      </p:sp>
      <p:sp>
        <p:nvSpPr>
          <p:cNvPr id="66588" name="Rectangle 28"/>
          <p:cNvSpPr>
            <a:spLocks noChangeArrowheads="1"/>
          </p:cNvSpPr>
          <p:nvPr/>
        </p:nvSpPr>
        <p:spPr bwMode="auto">
          <a:xfrm>
            <a:off x="2249488" y="4324350"/>
            <a:ext cx="777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       (  </a:t>
            </a:r>
            <a:endParaRPr lang="en-US" dirty="0"/>
          </a:p>
        </p:txBody>
      </p:sp>
      <p:sp>
        <p:nvSpPr>
          <p:cNvPr id="66589" name="Rectangle 29"/>
          <p:cNvSpPr>
            <a:spLocks noChangeArrowheads="1"/>
          </p:cNvSpPr>
          <p:nvPr/>
        </p:nvSpPr>
        <p:spPr bwMode="auto">
          <a:xfrm>
            <a:off x="3028950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endParaRPr lang="en-US" dirty="0"/>
          </a:p>
        </p:txBody>
      </p:sp>
      <p:sp>
        <p:nvSpPr>
          <p:cNvPr id="66590" name="Rectangle 30"/>
          <p:cNvSpPr>
            <a:spLocks noChangeArrowheads="1"/>
          </p:cNvSpPr>
          <p:nvPr/>
        </p:nvSpPr>
        <p:spPr bwMode="auto">
          <a:xfrm>
            <a:off x="3302000" y="4324350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6591" name="Line 31"/>
          <p:cNvSpPr>
            <a:spLocks noChangeShapeType="1"/>
          </p:cNvSpPr>
          <p:nvPr/>
        </p:nvSpPr>
        <p:spPr bwMode="auto">
          <a:xfrm>
            <a:off x="1243013" y="1782763"/>
            <a:ext cx="10795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92" name="Line 32"/>
          <p:cNvSpPr>
            <a:spLocks noChangeShapeType="1"/>
          </p:cNvSpPr>
          <p:nvPr/>
        </p:nvSpPr>
        <p:spPr bwMode="auto">
          <a:xfrm>
            <a:off x="1687513" y="3976688"/>
            <a:ext cx="274637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93" name="Line 33"/>
          <p:cNvSpPr>
            <a:spLocks noChangeShapeType="1"/>
          </p:cNvSpPr>
          <p:nvPr/>
        </p:nvSpPr>
        <p:spPr bwMode="auto">
          <a:xfrm flipH="1">
            <a:off x="2203450" y="3976688"/>
            <a:ext cx="2047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94" name="Line 34"/>
          <p:cNvSpPr>
            <a:spLocks noChangeShapeType="1"/>
          </p:cNvSpPr>
          <p:nvPr/>
        </p:nvSpPr>
        <p:spPr bwMode="auto">
          <a:xfrm>
            <a:off x="2587625" y="3976688"/>
            <a:ext cx="3698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95" name="Line 35"/>
          <p:cNvSpPr>
            <a:spLocks noChangeShapeType="1"/>
          </p:cNvSpPr>
          <p:nvPr/>
        </p:nvSpPr>
        <p:spPr bwMode="auto">
          <a:xfrm flipH="1">
            <a:off x="3163888" y="3976688"/>
            <a:ext cx="341312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96" name="Line 36"/>
          <p:cNvSpPr>
            <a:spLocks noChangeShapeType="1"/>
          </p:cNvSpPr>
          <p:nvPr/>
        </p:nvSpPr>
        <p:spPr bwMode="auto">
          <a:xfrm>
            <a:off x="2065338" y="4662488"/>
            <a:ext cx="411162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97" name="Line 37"/>
          <p:cNvSpPr>
            <a:spLocks noChangeShapeType="1"/>
          </p:cNvSpPr>
          <p:nvPr/>
        </p:nvSpPr>
        <p:spPr bwMode="auto">
          <a:xfrm flipH="1">
            <a:off x="2682875" y="4662488"/>
            <a:ext cx="411163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6598" name="Rectangle 38"/>
          <p:cNvSpPr>
            <a:spLocks noChangeArrowheads="1"/>
          </p:cNvSpPr>
          <p:nvPr/>
        </p:nvSpPr>
        <p:spPr bwMode="auto">
          <a:xfrm>
            <a:off x="2303463" y="5286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    )</a:t>
            </a:r>
            <a:endParaRPr lang="en-US" dirty="0"/>
          </a:p>
        </p:txBody>
      </p:sp>
      <p:sp>
        <p:nvSpPr>
          <p:cNvPr id="66599" name="Rectangle 39"/>
          <p:cNvSpPr>
            <a:spLocks noChangeArrowheads="1"/>
          </p:cNvSpPr>
          <p:nvPr/>
        </p:nvSpPr>
        <p:spPr bwMode="auto">
          <a:xfrm>
            <a:off x="942975" y="1747838"/>
            <a:ext cx="2438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……</a:t>
            </a:r>
            <a:endParaRPr lang="en-US" dirty="0"/>
          </a:p>
        </p:txBody>
      </p:sp>
      <p:sp>
        <p:nvSpPr>
          <p:cNvPr id="66600" name="Rectangle 40"/>
          <p:cNvSpPr>
            <a:spLocks noChangeArrowheads="1"/>
          </p:cNvSpPr>
          <p:nvPr/>
        </p:nvSpPr>
        <p:spPr bwMode="auto">
          <a:xfrm>
            <a:off x="3355975" y="1747838"/>
            <a:ext cx="6096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..</a:t>
            </a:r>
            <a:endParaRPr lang="en-US" dirty="0"/>
          </a:p>
        </p:txBody>
      </p:sp>
      <p:sp>
        <p:nvSpPr>
          <p:cNvPr id="66604" name="Rectangle 44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Optimization 2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Satisfiability</a:t>
            </a:r>
            <a:endParaRPr lang="en-US" dirty="0"/>
          </a:p>
        </p:txBody>
      </p:sp>
      <p:sp>
        <p:nvSpPr>
          <p:cNvPr id="32774" name="Text Box 6"/>
          <p:cNvSpPr txBox="1">
            <a:spLocks noChangeArrowheads="1"/>
          </p:cNvSpPr>
          <p:nvPr/>
        </p:nvSpPr>
        <p:spPr bwMode="auto">
          <a:xfrm>
            <a:off x="685800" y="1524000"/>
            <a:ext cx="73914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Is there some assignment of </a:t>
            </a:r>
            <a:r>
              <a:rPr lang="en-US" b="1" i="1" dirty="0" smtClean="0">
                <a:latin typeface="Times" pitchFamily="18" charset="0"/>
              </a:rPr>
              <a:t>a</a:t>
            </a:r>
            <a:r>
              <a:rPr lang="en-US" i="1" dirty="0" smtClean="0">
                <a:latin typeface="Times" pitchFamily="18" charset="0"/>
              </a:rPr>
              <a:t>, </a:t>
            </a:r>
            <a:r>
              <a:rPr lang="en-US" b="1" i="1" dirty="0" smtClean="0">
                <a:latin typeface="Times" pitchFamily="18" charset="0"/>
              </a:rPr>
              <a:t>b</a:t>
            </a:r>
            <a:r>
              <a:rPr lang="en-US" i="1" dirty="0" smtClean="0">
                <a:latin typeface="Times" pitchFamily="18" charset="0"/>
              </a:rPr>
              <a:t>, </a:t>
            </a:r>
            <a:r>
              <a:rPr lang="en-US" b="1" i="1" dirty="0" smtClean="0">
                <a:latin typeface="Times" pitchFamily="18" charset="0"/>
              </a:rPr>
              <a:t>c</a:t>
            </a:r>
            <a:r>
              <a:rPr lang="en-US" i="1" dirty="0" smtClean="0">
                <a:latin typeface="Times" pitchFamily="18" charset="0"/>
              </a:rPr>
              <a:t>,</a:t>
            </a:r>
            <a:r>
              <a:rPr lang="en-US" dirty="0" smtClean="0"/>
              <a:t> and </a:t>
            </a:r>
            <a:r>
              <a:rPr lang="en-US" b="1" i="1" dirty="0" smtClean="0">
                <a:latin typeface="Times" pitchFamily="18" charset="0"/>
              </a:rPr>
              <a:t>d</a:t>
            </a:r>
            <a:r>
              <a:rPr lang="en-US" dirty="0" smtClean="0"/>
              <a:t> that satisfies this (</a:t>
            </a:r>
            <a:r>
              <a:rPr lang="en-US" dirty="0" smtClean="0">
                <a:solidFill>
                  <a:srgbClr val="A50021"/>
                </a:solidFill>
              </a:rPr>
              <a:t>CNF</a:t>
            </a:r>
            <a:r>
              <a:rPr lang="en-US" dirty="0" smtClean="0"/>
              <a:t>) formula?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2775" name="AutoShape 7"/>
          <p:cNvSpPr>
            <a:spLocks noChangeAspect="1" noChangeArrowheads="1" noTextEdit="1"/>
          </p:cNvSpPr>
          <p:nvPr/>
        </p:nvSpPr>
        <p:spPr bwMode="auto">
          <a:xfrm>
            <a:off x="608013" y="2590800"/>
            <a:ext cx="7926387" cy="2886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77" name="Rectangle 9"/>
          <p:cNvSpPr>
            <a:spLocks noChangeArrowheads="1"/>
          </p:cNvSpPr>
          <p:nvPr/>
        </p:nvSpPr>
        <p:spPr bwMode="auto">
          <a:xfrm>
            <a:off x="652463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78" name="Rectangle 10"/>
          <p:cNvSpPr>
            <a:spLocks noChangeArrowheads="1"/>
          </p:cNvSpPr>
          <p:nvPr/>
        </p:nvSpPr>
        <p:spPr bwMode="auto">
          <a:xfrm>
            <a:off x="742950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79" name="Rectangle 11"/>
          <p:cNvSpPr>
            <a:spLocks noChangeArrowheads="1"/>
          </p:cNvSpPr>
          <p:nvPr/>
        </p:nvSpPr>
        <p:spPr bwMode="auto">
          <a:xfrm>
            <a:off x="990600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0" name="Rectangle 12"/>
          <p:cNvSpPr>
            <a:spLocks noChangeArrowheads="1"/>
          </p:cNvSpPr>
          <p:nvPr/>
        </p:nvSpPr>
        <p:spPr bwMode="auto">
          <a:xfrm>
            <a:off x="1260475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1" name="Rectangle 13"/>
          <p:cNvSpPr>
            <a:spLocks noChangeArrowheads="1"/>
          </p:cNvSpPr>
          <p:nvPr/>
        </p:nvSpPr>
        <p:spPr bwMode="auto">
          <a:xfrm>
            <a:off x="1462088" y="2681288"/>
            <a:ext cx="2404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2" name="Rectangle 14"/>
          <p:cNvSpPr>
            <a:spLocks noChangeArrowheads="1"/>
          </p:cNvSpPr>
          <p:nvPr/>
        </p:nvSpPr>
        <p:spPr bwMode="auto">
          <a:xfrm>
            <a:off x="1687513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3" name="Rectangle 15"/>
          <p:cNvSpPr>
            <a:spLocks noChangeArrowheads="1"/>
          </p:cNvSpPr>
          <p:nvPr/>
        </p:nvSpPr>
        <p:spPr bwMode="auto">
          <a:xfrm>
            <a:off x="195738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4" name="Rectangle 16"/>
          <p:cNvSpPr>
            <a:spLocks noChangeArrowheads="1"/>
          </p:cNvSpPr>
          <p:nvPr/>
        </p:nvSpPr>
        <p:spPr bwMode="auto">
          <a:xfrm>
            <a:off x="213677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5" name="Rectangle 17"/>
          <p:cNvSpPr>
            <a:spLocks noChangeArrowheads="1"/>
          </p:cNvSpPr>
          <p:nvPr/>
        </p:nvSpPr>
        <p:spPr bwMode="auto">
          <a:xfrm>
            <a:off x="2362200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6" name="Rectangle 18"/>
          <p:cNvSpPr>
            <a:spLocks noChangeArrowheads="1"/>
          </p:cNvSpPr>
          <p:nvPr/>
        </p:nvSpPr>
        <p:spPr bwMode="auto">
          <a:xfrm>
            <a:off x="2541588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7" name="Rectangle 19"/>
          <p:cNvSpPr>
            <a:spLocks noChangeArrowheads="1"/>
          </p:cNvSpPr>
          <p:nvPr/>
        </p:nvSpPr>
        <p:spPr bwMode="auto">
          <a:xfrm>
            <a:off x="2789238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8" name="Rectangle 20"/>
          <p:cNvSpPr>
            <a:spLocks noChangeArrowheads="1"/>
          </p:cNvSpPr>
          <p:nvPr/>
        </p:nvSpPr>
        <p:spPr bwMode="auto">
          <a:xfrm>
            <a:off x="3081338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89" name="Rectangle 21"/>
          <p:cNvSpPr>
            <a:spLocks noChangeArrowheads="1"/>
          </p:cNvSpPr>
          <p:nvPr/>
        </p:nvSpPr>
        <p:spPr bwMode="auto">
          <a:xfrm>
            <a:off x="3262313" y="2681288"/>
            <a:ext cx="24045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0" name="Rectangle 22"/>
          <p:cNvSpPr>
            <a:spLocks noChangeArrowheads="1"/>
          </p:cNvSpPr>
          <p:nvPr/>
        </p:nvSpPr>
        <p:spPr bwMode="auto">
          <a:xfrm>
            <a:off x="3509963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1" name="Rectangle 23"/>
          <p:cNvSpPr>
            <a:spLocks noChangeArrowheads="1"/>
          </p:cNvSpPr>
          <p:nvPr/>
        </p:nvSpPr>
        <p:spPr bwMode="auto">
          <a:xfrm>
            <a:off x="377983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2" name="Rectangle 24"/>
          <p:cNvSpPr>
            <a:spLocks noChangeArrowheads="1"/>
          </p:cNvSpPr>
          <p:nvPr/>
        </p:nvSpPr>
        <p:spPr bwMode="auto">
          <a:xfrm>
            <a:off x="3937000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3" name="Rectangle 25"/>
          <p:cNvSpPr>
            <a:spLocks noChangeArrowheads="1"/>
          </p:cNvSpPr>
          <p:nvPr/>
        </p:nvSpPr>
        <p:spPr bwMode="auto">
          <a:xfrm>
            <a:off x="416083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4" name="Rectangle 26"/>
          <p:cNvSpPr>
            <a:spLocks noChangeArrowheads="1"/>
          </p:cNvSpPr>
          <p:nvPr/>
        </p:nvSpPr>
        <p:spPr bwMode="auto">
          <a:xfrm>
            <a:off x="4319588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5" name="Rectangle 27"/>
          <p:cNvSpPr>
            <a:spLocks noChangeArrowheads="1"/>
          </p:cNvSpPr>
          <p:nvPr/>
        </p:nvSpPr>
        <p:spPr bwMode="auto">
          <a:xfrm>
            <a:off x="4589463" y="2681288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6" name="Rectangle 28"/>
          <p:cNvSpPr>
            <a:spLocks noChangeArrowheads="1"/>
          </p:cNvSpPr>
          <p:nvPr/>
        </p:nvSpPr>
        <p:spPr bwMode="auto">
          <a:xfrm>
            <a:off x="474662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7" name="Rectangle 29"/>
          <p:cNvSpPr>
            <a:spLocks noChangeArrowheads="1"/>
          </p:cNvSpPr>
          <p:nvPr/>
        </p:nvSpPr>
        <p:spPr bwMode="auto">
          <a:xfrm>
            <a:off x="4948238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8" name="Rectangle 30"/>
          <p:cNvSpPr>
            <a:spLocks noChangeArrowheads="1"/>
          </p:cNvSpPr>
          <p:nvPr/>
        </p:nvSpPr>
        <p:spPr bwMode="auto">
          <a:xfrm>
            <a:off x="5151438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799" name="Rectangle 31"/>
          <p:cNvSpPr>
            <a:spLocks noChangeArrowheads="1"/>
          </p:cNvSpPr>
          <p:nvPr/>
        </p:nvSpPr>
        <p:spPr bwMode="auto">
          <a:xfrm>
            <a:off x="5399088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0" name="Rectangle 32"/>
          <p:cNvSpPr>
            <a:spLocks noChangeArrowheads="1"/>
          </p:cNvSpPr>
          <p:nvPr/>
        </p:nvSpPr>
        <p:spPr bwMode="auto">
          <a:xfrm>
            <a:off x="5668963" y="2681288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1" name="Rectangle 33"/>
          <p:cNvSpPr>
            <a:spLocks noChangeArrowheads="1"/>
          </p:cNvSpPr>
          <p:nvPr/>
        </p:nvSpPr>
        <p:spPr bwMode="auto">
          <a:xfrm>
            <a:off x="582612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2" name="Rectangle 34"/>
          <p:cNvSpPr>
            <a:spLocks noChangeArrowheads="1"/>
          </p:cNvSpPr>
          <p:nvPr/>
        </p:nvSpPr>
        <p:spPr bwMode="auto">
          <a:xfrm>
            <a:off x="6049963" y="2681288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3" name="Rectangle 35"/>
          <p:cNvSpPr>
            <a:spLocks noChangeArrowheads="1"/>
          </p:cNvSpPr>
          <p:nvPr/>
        </p:nvSpPr>
        <p:spPr bwMode="auto">
          <a:xfrm>
            <a:off x="6230938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4" name="Rectangle 36"/>
          <p:cNvSpPr>
            <a:spLocks noChangeArrowheads="1"/>
          </p:cNvSpPr>
          <p:nvPr/>
        </p:nvSpPr>
        <p:spPr bwMode="auto">
          <a:xfrm>
            <a:off x="6410325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5" name="Rectangle 37"/>
          <p:cNvSpPr>
            <a:spLocks noChangeArrowheads="1"/>
          </p:cNvSpPr>
          <p:nvPr/>
        </p:nvSpPr>
        <p:spPr bwMode="auto">
          <a:xfrm>
            <a:off x="6523038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6" name="Rectangle 38"/>
          <p:cNvSpPr>
            <a:spLocks noChangeArrowheads="1"/>
          </p:cNvSpPr>
          <p:nvPr/>
        </p:nvSpPr>
        <p:spPr bwMode="auto">
          <a:xfrm>
            <a:off x="6635750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7" name="Rectangle 39"/>
          <p:cNvSpPr>
            <a:spLocks noChangeArrowheads="1"/>
          </p:cNvSpPr>
          <p:nvPr/>
        </p:nvSpPr>
        <p:spPr bwMode="auto">
          <a:xfrm>
            <a:off x="6883400" y="2681288"/>
            <a:ext cx="197170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8" name="Rectangle 40"/>
          <p:cNvSpPr>
            <a:spLocks noChangeArrowheads="1"/>
          </p:cNvSpPr>
          <p:nvPr/>
        </p:nvSpPr>
        <p:spPr bwMode="auto">
          <a:xfrm>
            <a:off x="7153275" y="2681288"/>
            <a:ext cx="36388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09" name="Rectangle 41"/>
          <p:cNvSpPr>
            <a:spLocks noChangeArrowheads="1"/>
          </p:cNvSpPr>
          <p:nvPr/>
        </p:nvSpPr>
        <p:spPr bwMode="auto">
          <a:xfrm>
            <a:off x="7489825" y="2659063"/>
            <a:ext cx="2308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0" name="Rectangle 42"/>
          <p:cNvSpPr>
            <a:spLocks noChangeArrowheads="1"/>
          </p:cNvSpPr>
          <p:nvPr/>
        </p:nvSpPr>
        <p:spPr bwMode="auto">
          <a:xfrm>
            <a:off x="7715250" y="2681288"/>
            <a:ext cx="25968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1" name="Rectangle 43"/>
          <p:cNvSpPr>
            <a:spLocks noChangeArrowheads="1"/>
          </p:cNvSpPr>
          <p:nvPr/>
        </p:nvSpPr>
        <p:spPr bwMode="auto">
          <a:xfrm>
            <a:off x="7962900" y="2681288"/>
            <a:ext cx="283732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2" name="Rectangle 44"/>
          <p:cNvSpPr>
            <a:spLocks noChangeArrowheads="1"/>
          </p:cNvSpPr>
          <p:nvPr/>
        </p:nvSpPr>
        <p:spPr bwMode="auto">
          <a:xfrm>
            <a:off x="8232775" y="2681288"/>
            <a:ext cx="17312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3" name="Rectangle 45"/>
          <p:cNvSpPr>
            <a:spLocks noChangeArrowheads="1"/>
          </p:cNvSpPr>
          <p:nvPr/>
        </p:nvSpPr>
        <p:spPr bwMode="auto">
          <a:xfrm>
            <a:off x="8389938" y="2659063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4" name="Rectangle 46"/>
          <p:cNvSpPr>
            <a:spLocks noChangeArrowheads="1"/>
          </p:cNvSpPr>
          <p:nvPr/>
        </p:nvSpPr>
        <p:spPr bwMode="auto">
          <a:xfrm>
            <a:off x="4835525" y="3962400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5" name="Rectangle 47"/>
          <p:cNvSpPr>
            <a:spLocks noChangeArrowheads="1"/>
          </p:cNvSpPr>
          <p:nvPr/>
        </p:nvSpPr>
        <p:spPr bwMode="auto">
          <a:xfrm>
            <a:off x="4948238" y="3984625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6" name="Rectangle 48"/>
          <p:cNvSpPr>
            <a:spLocks noChangeArrowheads="1"/>
          </p:cNvSpPr>
          <p:nvPr/>
        </p:nvSpPr>
        <p:spPr bwMode="auto">
          <a:xfrm>
            <a:off x="5105400" y="3962400"/>
            <a:ext cx="1615827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                (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7" name="Rectangle 49"/>
          <p:cNvSpPr>
            <a:spLocks noChangeArrowheads="1"/>
          </p:cNvSpPr>
          <p:nvPr/>
        </p:nvSpPr>
        <p:spPr bwMode="auto">
          <a:xfrm>
            <a:off x="6635750" y="3984625"/>
            <a:ext cx="20999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¬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8" name="Rectangle 50"/>
          <p:cNvSpPr>
            <a:spLocks noChangeArrowheads="1"/>
          </p:cNvSpPr>
          <p:nvPr/>
        </p:nvSpPr>
        <p:spPr bwMode="auto">
          <a:xfrm>
            <a:off x="6837363" y="3984625"/>
            <a:ext cx="1538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A50021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19" name="Rectangle 51"/>
          <p:cNvSpPr>
            <a:spLocks noChangeArrowheads="1"/>
          </p:cNvSpPr>
          <p:nvPr/>
        </p:nvSpPr>
        <p:spPr bwMode="auto">
          <a:xfrm>
            <a:off x="6972300" y="3962400"/>
            <a:ext cx="115416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0" name="Rectangle 52"/>
          <p:cNvSpPr>
            <a:spLocks noChangeArrowheads="1"/>
          </p:cNvSpPr>
          <p:nvPr/>
        </p:nvSpPr>
        <p:spPr bwMode="auto">
          <a:xfrm>
            <a:off x="5826125" y="5018088"/>
            <a:ext cx="31739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dirty="0">
                <a:solidFill>
                  <a:srgbClr val="A50021"/>
                </a:solidFill>
                <a:latin typeface="Times New Roman" pitchFamily="18" charset="0"/>
              </a:rPr>
              <a:t>( )</a:t>
            </a:r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1" name="Line 53"/>
          <p:cNvSpPr>
            <a:spLocks noChangeShapeType="1"/>
          </p:cNvSpPr>
          <p:nvPr/>
        </p:nvSpPr>
        <p:spPr bwMode="auto">
          <a:xfrm>
            <a:off x="4464050" y="3087688"/>
            <a:ext cx="431800" cy="863600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2" name="Line 54"/>
          <p:cNvSpPr>
            <a:spLocks noChangeShapeType="1"/>
          </p:cNvSpPr>
          <p:nvPr/>
        </p:nvSpPr>
        <p:spPr bwMode="auto">
          <a:xfrm flipH="1">
            <a:off x="5111750" y="3087688"/>
            <a:ext cx="431800" cy="863600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3" name="Line 55"/>
          <p:cNvSpPr>
            <a:spLocks noChangeShapeType="1"/>
          </p:cNvSpPr>
          <p:nvPr/>
        </p:nvSpPr>
        <p:spPr bwMode="auto">
          <a:xfrm flipH="1" flipV="1">
            <a:off x="6407150" y="3087688"/>
            <a:ext cx="215900" cy="863600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4" name="Line 56"/>
          <p:cNvSpPr>
            <a:spLocks noChangeShapeType="1"/>
          </p:cNvSpPr>
          <p:nvPr/>
        </p:nvSpPr>
        <p:spPr bwMode="auto">
          <a:xfrm flipH="1">
            <a:off x="6838950" y="3087688"/>
            <a:ext cx="431800" cy="863600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5" name="Line 57"/>
          <p:cNvSpPr>
            <a:spLocks noChangeShapeType="1"/>
          </p:cNvSpPr>
          <p:nvPr/>
        </p:nvSpPr>
        <p:spPr bwMode="auto">
          <a:xfrm>
            <a:off x="5111750" y="4383088"/>
            <a:ext cx="647700" cy="646112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32826" name="Line 58"/>
          <p:cNvSpPr>
            <a:spLocks noChangeShapeType="1"/>
          </p:cNvSpPr>
          <p:nvPr/>
        </p:nvSpPr>
        <p:spPr bwMode="auto">
          <a:xfrm flipH="1">
            <a:off x="6191250" y="4383088"/>
            <a:ext cx="647700" cy="646112"/>
          </a:xfrm>
          <a:prstGeom prst="line">
            <a:avLst/>
          </a:prstGeom>
          <a:noFill/>
          <a:ln w="3651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>
              <a:solidFill>
                <a:srgbClr val="A5002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410200" y="547687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UNSAT!</a:t>
            </a:r>
            <a:endParaRPr lang="en-US" dirty="0"/>
          </a:p>
        </p:txBody>
      </p:sp>
      <p:sp>
        <p:nvSpPr>
          <p:cNvPr id="59" name="Content Placeholder 45"/>
          <p:cNvSpPr>
            <a:spLocks noGrp="1"/>
          </p:cNvSpPr>
          <p:nvPr>
            <p:ph sz="quarter" idx="4294967295"/>
          </p:nvPr>
        </p:nvSpPr>
        <p:spPr>
          <a:xfrm>
            <a:off x="228600" y="3352800"/>
            <a:ext cx="4041775" cy="2971800"/>
          </a:xfrm>
          <a:prstGeom prst="rect">
            <a:avLst/>
          </a:prstGeom>
        </p:spPr>
        <p:txBody>
          <a:bodyPr/>
          <a:lstStyle/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A50021"/>
                </a:solidFill>
                <a:latin typeface="Times New Roman"/>
                <a:cs typeface="Times New Roman"/>
              </a:rPr>
              <a:t>¬</a:t>
            </a:r>
            <a:r>
              <a:rPr lang="en-US" sz="2400" dirty="0" smtClean="0"/>
              <a:t>” </a:t>
            </a:r>
            <a:r>
              <a:rPr lang="en-US" sz="2400" dirty="0"/>
              <a:t>or </a:t>
            </a:r>
            <a:r>
              <a:rPr lang="en-US" sz="2400" dirty="0" smtClean="0"/>
              <a:t>“</a:t>
            </a:r>
            <a:r>
              <a:rPr lang="en-US" sz="2400" b="1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2400" dirty="0" smtClean="0"/>
              <a:t>” is negation</a:t>
            </a:r>
          </a:p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A50021"/>
                </a:solidFill>
                <a:latin typeface="Times" pitchFamily="18" charset="0"/>
              </a:rPr>
              <a:t>+</a:t>
            </a:r>
            <a:r>
              <a:rPr lang="en-US" sz="2400" dirty="0" smtClean="0"/>
              <a:t>” </a:t>
            </a:r>
            <a:r>
              <a:rPr lang="en-US" sz="2400" dirty="0"/>
              <a:t>or “</a:t>
            </a:r>
            <a:r>
              <a:rPr lang="en-US" sz="2400" b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400" dirty="0"/>
              <a:t>” </a:t>
            </a:r>
            <a:r>
              <a:rPr lang="en-US" sz="2400" dirty="0" smtClean="0"/>
              <a:t>is OR</a:t>
            </a:r>
          </a:p>
          <a:p>
            <a:r>
              <a:rPr lang="en-US" sz="2400" dirty="0" smtClean="0"/>
              <a:t>“</a:t>
            </a:r>
            <a:r>
              <a:rPr lang="en-US" sz="2400" b="1" dirty="0" smtClean="0">
                <a:solidFill>
                  <a:srgbClr val="A50021"/>
                </a:solidFill>
                <a:latin typeface="Times" pitchFamily="18" charset="0"/>
                <a:cs typeface="Times New Roman"/>
              </a:rPr>
              <a:t>∙</a:t>
            </a:r>
            <a:r>
              <a:rPr lang="en-US" sz="2400" dirty="0" smtClean="0">
                <a:cs typeface="Times New Roman"/>
              </a:rPr>
              <a:t>”</a:t>
            </a:r>
            <a:r>
              <a:rPr lang="en-US" sz="2400" dirty="0"/>
              <a:t> or </a:t>
            </a:r>
            <a:r>
              <a:rPr lang="en-US" sz="2400" dirty="0" smtClean="0"/>
              <a:t>“</a:t>
            </a:r>
            <a:r>
              <a:rPr lang="en-US" sz="2400" b="1" dirty="0">
                <a:solidFill>
                  <a:srgbClr val="A50021"/>
                </a:solidFill>
                <a:latin typeface="Times New Roman"/>
                <a:cs typeface="Times New Roman"/>
              </a:rPr>
              <a:t>˄</a:t>
            </a:r>
            <a:r>
              <a:rPr lang="en-US" sz="2400" dirty="0" smtClean="0"/>
              <a:t>”</a:t>
            </a:r>
            <a:r>
              <a:rPr lang="en-US" sz="2400" dirty="0" smtClean="0">
                <a:cs typeface="Times New Roman"/>
              </a:rPr>
              <a:t> is AND</a:t>
            </a:r>
            <a:endParaRPr lang="en-US" sz="2400" dirty="0" smtClean="0"/>
          </a:p>
          <a:p>
            <a:r>
              <a:rPr lang="en-US" sz="2400" dirty="0" smtClean="0"/>
              <a:t>An appearance of a variable is a </a:t>
            </a:r>
            <a:r>
              <a:rPr lang="en-US" sz="2400" i="1" dirty="0" smtClean="0">
                <a:solidFill>
                  <a:srgbClr val="A50021"/>
                </a:solidFill>
              </a:rPr>
              <a:t>literal</a:t>
            </a:r>
            <a:r>
              <a:rPr lang="en-US" sz="2400" dirty="0" smtClean="0"/>
              <a:t>.</a:t>
            </a:r>
          </a:p>
          <a:p>
            <a:r>
              <a:rPr lang="en-US" sz="2400" dirty="0" smtClean="0"/>
              <a:t>An OR of literals is a </a:t>
            </a:r>
            <a:r>
              <a:rPr lang="en-US" sz="2400" i="1" dirty="0" smtClean="0">
                <a:solidFill>
                  <a:srgbClr val="A50021"/>
                </a:solidFill>
              </a:rPr>
              <a:t>clause</a:t>
            </a:r>
            <a:r>
              <a:rPr lang="en-US" sz="2400" dirty="0" smtClean="0"/>
              <a:t>.</a:t>
            </a:r>
            <a:endParaRPr lang="en-US" sz="2400" dirty="0"/>
          </a:p>
        </p:txBody>
      </p:sp>
      <p:sp>
        <p:nvSpPr>
          <p:cNvPr id="60" name="Rectangle 59"/>
          <p:cNvSpPr/>
          <p:nvPr/>
        </p:nvSpPr>
        <p:spPr bwMode="auto">
          <a:xfrm>
            <a:off x="228600" y="3352800"/>
            <a:ext cx="3429000" cy="2971800"/>
          </a:xfrm>
          <a:prstGeom prst="rect">
            <a:avLst/>
          </a:prstGeom>
          <a:noFill/>
          <a:ln w="1587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1600200" y="3505200"/>
            <a:ext cx="105200" cy="0"/>
          </a:xfrm>
          <a:prstGeom prst="line">
            <a:avLst/>
          </a:prstGeom>
          <a:solidFill>
            <a:schemeClr val="accent1"/>
          </a:solidFill>
          <a:ln w="222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7" name="Rectangle 3"/>
          <p:cNvSpPr>
            <a:spLocks noGrp="1" noChangeArrowheads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If nodes and 3 and 4 are roots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 then node 1 can be considered a root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 (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67588" name="AutoShape 4"/>
          <p:cNvSpPr>
            <a:spLocks noChangeAspect="1" noChangeArrowheads="1" noTextEdit="1"/>
          </p:cNvSpPr>
          <p:nvPr/>
        </p:nvSpPr>
        <p:spPr bwMode="auto">
          <a:xfrm>
            <a:off x="0" y="1349375"/>
            <a:ext cx="4953000" cy="430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589" name="Rectangle 5"/>
          <p:cNvSpPr>
            <a:spLocks noChangeArrowheads="1"/>
          </p:cNvSpPr>
          <p:nvPr/>
        </p:nvSpPr>
        <p:spPr bwMode="auto">
          <a:xfrm>
            <a:off x="36513" y="1403350"/>
            <a:ext cx="277812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...(       )(       )(       )(       )</a:t>
            </a:r>
            <a:endParaRPr lang="en-US" dirty="0"/>
          </a:p>
        </p:txBody>
      </p:sp>
      <p:sp>
        <p:nvSpPr>
          <p:cNvPr id="67590" name="Rectangle 6"/>
          <p:cNvSpPr>
            <a:spLocks noChangeArrowheads="1"/>
          </p:cNvSpPr>
          <p:nvPr/>
        </p:nvSpPr>
        <p:spPr bwMode="auto">
          <a:xfrm>
            <a:off x="2794000" y="1403350"/>
            <a:ext cx="21336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chemeClr val="accent2"/>
                </a:solidFill>
                <a:latin typeface="Times New Roman" pitchFamily="18" charset="0"/>
              </a:rPr>
              <a:t>(       )(       )(       )...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7591" name="Line 7"/>
          <p:cNvSpPr>
            <a:spLocks noChangeShapeType="1"/>
          </p:cNvSpPr>
          <p:nvPr/>
        </p:nvSpPr>
        <p:spPr bwMode="auto">
          <a:xfrm>
            <a:off x="488950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592" name="Line 8"/>
          <p:cNvSpPr>
            <a:spLocks noChangeShapeType="1"/>
          </p:cNvSpPr>
          <p:nvPr/>
        </p:nvSpPr>
        <p:spPr bwMode="auto">
          <a:xfrm>
            <a:off x="1860550" y="1782763"/>
            <a:ext cx="158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593" name="Line 9"/>
          <p:cNvSpPr>
            <a:spLocks noChangeShapeType="1"/>
          </p:cNvSpPr>
          <p:nvPr/>
        </p:nvSpPr>
        <p:spPr bwMode="auto">
          <a:xfrm flipH="1">
            <a:off x="2203450" y="1782763"/>
            <a:ext cx="341313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594" name="Line 10"/>
          <p:cNvSpPr>
            <a:spLocks noChangeShapeType="1"/>
          </p:cNvSpPr>
          <p:nvPr/>
        </p:nvSpPr>
        <p:spPr bwMode="auto">
          <a:xfrm flipH="1">
            <a:off x="1517650" y="1782763"/>
            <a:ext cx="1646238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595" name="Line 11"/>
          <p:cNvSpPr>
            <a:spLocks noChangeShapeType="1"/>
          </p:cNvSpPr>
          <p:nvPr/>
        </p:nvSpPr>
        <p:spPr bwMode="auto">
          <a:xfrm>
            <a:off x="3779838" y="1782763"/>
            <a:ext cx="1651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596" name="Line 12"/>
          <p:cNvSpPr>
            <a:spLocks noChangeShapeType="1"/>
          </p:cNvSpPr>
          <p:nvPr/>
        </p:nvSpPr>
        <p:spPr bwMode="auto">
          <a:xfrm flipH="1">
            <a:off x="3711575" y="1782763"/>
            <a:ext cx="68580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597" name="Line 13"/>
          <p:cNvSpPr>
            <a:spLocks noChangeShapeType="1"/>
          </p:cNvSpPr>
          <p:nvPr/>
        </p:nvSpPr>
        <p:spPr bwMode="auto">
          <a:xfrm>
            <a:off x="1298575" y="3192463"/>
            <a:ext cx="219075" cy="373062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598" name="Line 14"/>
          <p:cNvSpPr>
            <a:spLocks noChangeShapeType="1"/>
          </p:cNvSpPr>
          <p:nvPr/>
        </p:nvSpPr>
        <p:spPr bwMode="auto">
          <a:xfrm flipH="1">
            <a:off x="1790700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599" name="Rectangle 15"/>
          <p:cNvSpPr>
            <a:spLocks noChangeArrowheads="1"/>
          </p:cNvSpPr>
          <p:nvPr/>
        </p:nvSpPr>
        <p:spPr bwMode="auto">
          <a:xfrm>
            <a:off x="1377950" y="3635375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(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600" name="Rectangle 16"/>
          <p:cNvSpPr>
            <a:spLocks noChangeArrowheads="1"/>
          </p:cNvSpPr>
          <p:nvPr/>
        </p:nvSpPr>
        <p:spPr bwMode="auto">
          <a:xfrm>
            <a:off x="1597025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3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601" name="Rectangle 17"/>
          <p:cNvSpPr>
            <a:spLocks noChangeArrowheads="1"/>
          </p:cNvSpPr>
          <p:nvPr/>
        </p:nvSpPr>
        <p:spPr bwMode="auto">
          <a:xfrm>
            <a:off x="1868488" y="3635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)    (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602" name="Rectangle 18"/>
          <p:cNvSpPr>
            <a:spLocks noChangeArrowheads="1"/>
          </p:cNvSpPr>
          <p:nvPr/>
        </p:nvSpPr>
        <p:spPr bwMode="auto">
          <a:xfrm>
            <a:off x="2449513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4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603" name="Rectangle 19"/>
          <p:cNvSpPr>
            <a:spLocks noChangeArrowheads="1"/>
          </p:cNvSpPr>
          <p:nvPr/>
        </p:nvSpPr>
        <p:spPr bwMode="auto">
          <a:xfrm>
            <a:off x="2720975" y="3635375"/>
            <a:ext cx="7112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)      </a:t>
            </a:r>
            <a:r>
              <a:rPr lang="en-US" sz="2100" b="1" dirty="0">
                <a:latin typeface="Times New Roman" pitchFamily="18" charset="0"/>
              </a:rPr>
              <a:t>(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604" name="Rectangle 20"/>
          <p:cNvSpPr>
            <a:spLocks noChangeArrowheads="1"/>
          </p:cNvSpPr>
          <p:nvPr/>
        </p:nvSpPr>
        <p:spPr bwMode="auto">
          <a:xfrm>
            <a:off x="3429000" y="3635375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5  </a:t>
            </a:r>
            <a:endParaRPr lang="en-US" dirty="0"/>
          </a:p>
        </p:txBody>
      </p:sp>
      <p:sp>
        <p:nvSpPr>
          <p:cNvPr id="67605" name="Rectangle 21"/>
          <p:cNvSpPr>
            <a:spLocks noChangeArrowheads="1"/>
          </p:cNvSpPr>
          <p:nvPr/>
        </p:nvSpPr>
        <p:spPr bwMode="auto">
          <a:xfrm>
            <a:off x="3683000" y="3635375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7606" name="Line 22"/>
          <p:cNvSpPr>
            <a:spLocks noChangeShapeType="1"/>
          </p:cNvSpPr>
          <p:nvPr/>
        </p:nvSpPr>
        <p:spPr bwMode="auto">
          <a:xfrm flipV="1">
            <a:off x="2443163" y="3189288"/>
            <a:ext cx="1587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07" name="Line 23"/>
          <p:cNvSpPr>
            <a:spLocks noChangeShapeType="1"/>
          </p:cNvSpPr>
          <p:nvPr/>
        </p:nvSpPr>
        <p:spPr bwMode="auto">
          <a:xfrm flipH="1">
            <a:off x="2647950" y="3189288"/>
            <a:ext cx="171450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08" name="Line 24"/>
          <p:cNvSpPr>
            <a:spLocks noChangeShapeType="1"/>
          </p:cNvSpPr>
          <p:nvPr/>
        </p:nvSpPr>
        <p:spPr bwMode="auto">
          <a:xfrm>
            <a:off x="3094038" y="3189288"/>
            <a:ext cx="377825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09" name="Line 25"/>
          <p:cNvSpPr>
            <a:spLocks noChangeShapeType="1"/>
          </p:cNvSpPr>
          <p:nvPr/>
        </p:nvSpPr>
        <p:spPr bwMode="auto">
          <a:xfrm>
            <a:off x="3676650" y="3189288"/>
            <a:ext cx="1588" cy="376237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10" name="Rectangle 26"/>
          <p:cNvSpPr>
            <a:spLocks noChangeArrowheads="1"/>
          </p:cNvSpPr>
          <p:nvPr/>
        </p:nvSpPr>
        <p:spPr bwMode="auto">
          <a:xfrm>
            <a:off x="1778000" y="4324350"/>
            <a:ext cx="2222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(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611" name="Rectangle 27"/>
          <p:cNvSpPr>
            <a:spLocks noChangeArrowheads="1"/>
          </p:cNvSpPr>
          <p:nvPr/>
        </p:nvSpPr>
        <p:spPr bwMode="auto">
          <a:xfrm>
            <a:off x="1995488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1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612" name="Rectangle 28"/>
          <p:cNvSpPr>
            <a:spLocks noChangeArrowheads="1"/>
          </p:cNvSpPr>
          <p:nvPr/>
        </p:nvSpPr>
        <p:spPr bwMode="auto">
          <a:xfrm>
            <a:off x="2249488" y="4324350"/>
            <a:ext cx="777875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)       </a:t>
            </a:r>
            <a:r>
              <a:rPr lang="en-US" sz="2100" b="1" dirty="0">
                <a:latin typeface="Times New Roman" pitchFamily="18" charset="0"/>
              </a:rPr>
              <a:t>(</a:t>
            </a:r>
            <a:r>
              <a:rPr lang="en-US" sz="2100" b="1" dirty="0">
                <a:solidFill>
                  <a:srgbClr val="FF0000"/>
                </a:solidFill>
                <a:latin typeface="Times New Roman" pitchFamily="18" charset="0"/>
              </a:rPr>
              <a:t>  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7613" name="Rectangle 29"/>
          <p:cNvSpPr>
            <a:spLocks noChangeArrowheads="1"/>
          </p:cNvSpPr>
          <p:nvPr/>
        </p:nvSpPr>
        <p:spPr bwMode="auto">
          <a:xfrm>
            <a:off x="3028950" y="4324350"/>
            <a:ext cx="2667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2  </a:t>
            </a:r>
            <a:endParaRPr lang="en-US" dirty="0"/>
          </a:p>
        </p:txBody>
      </p:sp>
      <p:sp>
        <p:nvSpPr>
          <p:cNvPr id="67614" name="Rectangle 30"/>
          <p:cNvSpPr>
            <a:spLocks noChangeArrowheads="1"/>
          </p:cNvSpPr>
          <p:nvPr/>
        </p:nvSpPr>
        <p:spPr bwMode="auto">
          <a:xfrm>
            <a:off x="3302000" y="4324350"/>
            <a:ext cx="8890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7615" name="Line 31"/>
          <p:cNvSpPr>
            <a:spLocks noChangeShapeType="1"/>
          </p:cNvSpPr>
          <p:nvPr/>
        </p:nvSpPr>
        <p:spPr bwMode="auto">
          <a:xfrm>
            <a:off x="1243013" y="1782763"/>
            <a:ext cx="107950" cy="6858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16" name="Line 32"/>
          <p:cNvSpPr>
            <a:spLocks noChangeShapeType="1"/>
          </p:cNvSpPr>
          <p:nvPr/>
        </p:nvSpPr>
        <p:spPr bwMode="auto">
          <a:xfrm>
            <a:off x="1687513" y="3976688"/>
            <a:ext cx="274637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17" name="Line 33"/>
          <p:cNvSpPr>
            <a:spLocks noChangeShapeType="1"/>
          </p:cNvSpPr>
          <p:nvPr/>
        </p:nvSpPr>
        <p:spPr bwMode="auto">
          <a:xfrm flipH="1">
            <a:off x="2203450" y="3976688"/>
            <a:ext cx="2047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18" name="Line 34"/>
          <p:cNvSpPr>
            <a:spLocks noChangeShapeType="1"/>
          </p:cNvSpPr>
          <p:nvPr/>
        </p:nvSpPr>
        <p:spPr bwMode="auto">
          <a:xfrm>
            <a:off x="2587625" y="3976688"/>
            <a:ext cx="369888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19" name="Line 35"/>
          <p:cNvSpPr>
            <a:spLocks noChangeShapeType="1"/>
          </p:cNvSpPr>
          <p:nvPr/>
        </p:nvSpPr>
        <p:spPr bwMode="auto">
          <a:xfrm flipH="1">
            <a:off x="3163888" y="3976688"/>
            <a:ext cx="341312" cy="342900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20" name="Line 36"/>
          <p:cNvSpPr>
            <a:spLocks noChangeShapeType="1"/>
          </p:cNvSpPr>
          <p:nvPr/>
        </p:nvSpPr>
        <p:spPr bwMode="auto">
          <a:xfrm>
            <a:off x="2065338" y="4662488"/>
            <a:ext cx="411162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21" name="Line 37"/>
          <p:cNvSpPr>
            <a:spLocks noChangeShapeType="1"/>
          </p:cNvSpPr>
          <p:nvPr/>
        </p:nvSpPr>
        <p:spPr bwMode="auto">
          <a:xfrm flipH="1">
            <a:off x="2682875" y="4662488"/>
            <a:ext cx="411163" cy="549275"/>
          </a:xfrm>
          <a:prstGeom prst="line">
            <a:avLst/>
          </a:prstGeom>
          <a:noFill/>
          <a:ln w="30163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67622" name="Rectangle 38"/>
          <p:cNvSpPr>
            <a:spLocks noChangeArrowheads="1"/>
          </p:cNvSpPr>
          <p:nvPr/>
        </p:nvSpPr>
        <p:spPr bwMode="auto">
          <a:xfrm>
            <a:off x="2303463" y="5286375"/>
            <a:ext cx="577850" cy="32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100" b="1" dirty="0">
                <a:solidFill>
                  <a:srgbClr val="000000"/>
                </a:solidFill>
                <a:latin typeface="Times New Roman" pitchFamily="18" charset="0"/>
              </a:rPr>
              <a:t>(      )</a:t>
            </a:r>
            <a:endParaRPr lang="en-US" dirty="0"/>
          </a:p>
        </p:txBody>
      </p:sp>
      <p:sp>
        <p:nvSpPr>
          <p:cNvPr id="67623" name="Rectangle 39"/>
          <p:cNvSpPr>
            <a:spLocks noChangeArrowheads="1"/>
          </p:cNvSpPr>
          <p:nvPr/>
        </p:nvSpPr>
        <p:spPr bwMode="auto">
          <a:xfrm>
            <a:off x="942975" y="1747838"/>
            <a:ext cx="24384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……</a:t>
            </a:r>
            <a:endParaRPr lang="en-US" dirty="0"/>
          </a:p>
        </p:txBody>
      </p:sp>
      <p:sp>
        <p:nvSpPr>
          <p:cNvPr id="67624" name="Rectangle 40"/>
          <p:cNvSpPr>
            <a:spLocks noChangeArrowheads="1"/>
          </p:cNvSpPr>
          <p:nvPr/>
        </p:nvSpPr>
        <p:spPr bwMode="auto">
          <a:xfrm>
            <a:off x="3355975" y="1747838"/>
            <a:ext cx="609600" cy="1463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9600" dirty="0">
                <a:solidFill>
                  <a:srgbClr val="000000"/>
                </a:solidFill>
                <a:latin typeface="Times New Roman" pitchFamily="18" charset="0"/>
              </a:rPr>
              <a:t>..</a:t>
            </a:r>
            <a:endParaRPr lang="en-US" dirty="0"/>
          </a:p>
        </p:txBody>
      </p:sp>
      <p:sp>
        <p:nvSpPr>
          <p:cNvPr id="67627" name="Rectangle 43"/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/>
          <a:lstStyle/>
          <a:p>
            <a:r>
              <a:rPr lang="en-US" dirty="0"/>
              <a:t>Optimization 2</a:t>
            </a:r>
          </a:p>
        </p:txBody>
      </p:sp>
      <p:sp>
        <p:nvSpPr>
          <p:cNvPr id="67628" name="Text Box 44"/>
          <p:cNvSpPr txBox="1">
            <a:spLocks noChangeArrowheads="1"/>
          </p:cNvSpPr>
          <p:nvPr/>
        </p:nvSpPr>
        <p:spPr bwMode="auto">
          <a:xfrm>
            <a:off x="4343400" y="4435475"/>
            <a:ext cx="4343400" cy="82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Checking nodes near the roots first is a </a:t>
            </a:r>
            <a:r>
              <a:rPr lang="en-US" b="1" i="1" dirty="0"/>
              <a:t>forward search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28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vs. Backward Search</a:t>
            </a:r>
          </a:p>
        </p:txBody>
      </p:sp>
      <p:sp>
        <p:nvSpPr>
          <p:cNvPr id="68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Backward Search</a:t>
            </a:r>
          </a:p>
          <a:p>
            <a:pPr lvl="1"/>
            <a:r>
              <a:rPr lang="en-US" sz="2400" dirty="0">
                <a:solidFill>
                  <a:srgbClr val="A50021"/>
                </a:solidFill>
              </a:rPr>
              <a:t>Eliminates</a:t>
            </a:r>
            <a:r>
              <a:rPr lang="en-US" sz="2400" dirty="0"/>
              <a:t> many mixed nodes at once</a:t>
            </a:r>
          </a:p>
          <a:p>
            <a:pPr lvl="1"/>
            <a:r>
              <a:rPr lang="en-US" sz="2400" dirty="0"/>
              <a:t>May take many SAT checks before we prove a node to be a root.</a:t>
            </a:r>
          </a:p>
          <a:p>
            <a:r>
              <a:rPr lang="en-US" sz="2800" dirty="0"/>
              <a:t>Forward Search</a:t>
            </a:r>
          </a:p>
          <a:p>
            <a:pPr lvl="1"/>
            <a:r>
              <a:rPr lang="en-US" sz="2400" dirty="0"/>
              <a:t>Nodes toward the beginning are </a:t>
            </a:r>
            <a:r>
              <a:rPr lang="en-US" sz="2400" dirty="0">
                <a:solidFill>
                  <a:srgbClr val="A50021"/>
                </a:solidFill>
              </a:rPr>
              <a:t>more likely</a:t>
            </a:r>
            <a:r>
              <a:rPr lang="en-US" sz="2400" dirty="0"/>
              <a:t> to be roots</a:t>
            </a:r>
          </a:p>
          <a:p>
            <a:pPr lvl="1"/>
            <a:r>
              <a:rPr lang="en-US" sz="2400" dirty="0"/>
              <a:t>May require </a:t>
            </a:r>
            <a:r>
              <a:rPr lang="en-US" sz="2400" dirty="0">
                <a:solidFill>
                  <a:srgbClr val="A50021"/>
                </a:solidFill>
              </a:rPr>
              <a:t>more checks</a:t>
            </a:r>
            <a:r>
              <a:rPr lang="en-US" sz="2400" dirty="0"/>
              <a:t> then backward search.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Techniques</a:t>
            </a:r>
          </a:p>
        </p:txBody>
      </p:sp>
      <p:sp>
        <p:nvSpPr>
          <p:cNvPr id="76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000" dirty="0"/>
              <a:t>Each call to the SAT solver is very similar.</a:t>
            </a:r>
          </a:p>
          <a:p>
            <a:pPr lvl="1"/>
            <a:r>
              <a:rPr lang="en-US" sz="2600" dirty="0"/>
              <a:t>Each instance is in the form (</a:t>
            </a:r>
            <a:r>
              <a:rPr lang="en-US" sz="2600" b="1" i="1" dirty="0">
                <a:solidFill>
                  <a:srgbClr val="FF0000"/>
                </a:solidFill>
              </a:rPr>
              <a:t>A</a:t>
            </a:r>
            <a:r>
              <a:rPr lang="en-US" sz="2600" dirty="0"/>
              <a:t>)(</a:t>
            </a:r>
            <a:r>
              <a:rPr lang="en-US" sz="2600" b="1" i="1" dirty="0">
                <a:cs typeface="Arial" charset="0"/>
              </a:rPr>
              <a:t>¬c</a:t>
            </a:r>
            <a:r>
              <a:rPr lang="en-US" sz="2600" dirty="0">
                <a:cs typeface="Arial" charset="0"/>
              </a:rPr>
              <a:t>) or (</a:t>
            </a:r>
            <a:r>
              <a:rPr lang="en-US" sz="2600" b="1" i="1" dirty="0">
                <a:solidFill>
                  <a:schemeClr val="accent2"/>
                </a:solidFill>
                <a:cs typeface="Arial" charset="0"/>
              </a:rPr>
              <a:t>B</a:t>
            </a:r>
            <a:r>
              <a:rPr lang="en-US" sz="2600" dirty="0">
                <a:cs typeface="Arial" charset="0"/>
              </a:rPr>
              <a:t>)(</a:t>
            </a:r>
            <a:r>
              <a:rPr lang="en-US" sz="2600" b="1" i="1" dirty="0">
                <a:cs typeface="Arial" charset="0"/>
              </a:rPr>
              <a:t>¬c</a:t>
            </a:r>
            <a:r>
              <a:rPr lang="en-US" sz="2600" dirty="0">
                <a:cs typeface="Arial" charset="0"/>
              </a:rPr>
              <a:t>).</a:t>
            </a:r>
          </a:p>
          <a:p>
            <a:r>
              <a:rPr lang="en-US" sz="3000" dirty="0">
                <a:cs typeface="Arial" charset="0"/>
              </a:rPr>
              <a:t>The negated literals of clause</a:t>
            </a:r>
            <a:r>
              <a:rPr lang="en-US" sz="3000" b="1" i="1" dirty="0">
                <a:cs typeface="Arial" charset="0"/>
              </a:rPr>
              <a:t> c</a:t>
            </a:r>
            <a:r>
              <a:rPr lang="en-US" sz="3000" dirty="0">
                <a:cs typeface="Arial" charset="0"/>
              </a:rPr>
              <a:t> can be set as unit assumptions to the SAT Solver.</a:t>
            </a:r>
          </a:p>
          <a:p>
            <a:pPr lvl="1"/>
            <a:r>
              <a:rPr lang="en-US" sz="2600" dirty="0">
                <a:cs typeface="Arial" charset="0"/>
              </a:rPr>
              <a:t>We then just solve the same instance repeatedly with different assumptions.</a:t>
            </a:r>
          </a:p>
          <a:p>
            <a:r>
              <a:rPr lang="en-US" sz="3000" dirty="0">
                <a:cs typeface="Arial" charset="0"/>
              </a:rPr>
              <a:t>Variables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a</a:t>
            </a:r>
            <a:r>
              <a:rPr lang="en-US" sz="3000" b="1" i="1" baseline="-25000" dirty="0">
                <a:latin typeface="Times New Roman" pitchFamily="18" charset="0"/>
                <a:cs typeface="Arial" charset="0"/>
              </a:rPr>
              <a:t>off</a:t>
            </a:r>
            <a:r>
              <a:rPr lang="en-US" sz="3000" dirty="0">
                <a:cs typeface="Arial" charset="0"/>
              </a:rPr>
              <a:t> and </a:t>
            </a:r>
            <a:r>
              <a:rPr lang="en-US" sz="3000" b="1" i="1" dirty="0">
                <a:latin typeface="Times New Roman" pitchFamily="18" charset="0"/>
                <a:cs typeface="Arial" charset="0"/>
              </a:rPr>
              <a:t>b</a:t>
            </a:r>
            <a:r>
              <a:rPr lang="en-US" sz="3000" b="1" i="1" baseline="-25000" dirty="0">
                <a:latin typeface="Times New Roman" pitchFamily="18" charset="0"/>
                <a:cs typeface="Arial" charset="0"/>
              </a:rPr>
              <a:t>off</a:t>
            </a:r>
            <a:r>
              <a:rPr lang="en-US" sz="3000" dirty="0">
                <a:cs typeface="Arial" charset="0"/>
              </a:rPr>
              <a:t> can be added to the clauses of </a:t>
            </a:r>
            <a:r>
              <a:rPr lang="en-US" sz="3000" b="1" i="1" dirty="0">
                <a:solidFill>
                  <a:srgbClr val="FF0000"/>
                </a:solidFill>
                <a:cs typeface="Arial" charset="0"/>
              </a:rPr>
              <a:t>A</a:t>
            </a:r>
            <a:r>
              <a:rPr lang="en-US" sz="3000" dirty="0">
                <a:cs typeface="Arial" charset="0"/>
              </a:rPr>
              <a:t> and </a:t>
            </a:r>
            <a:r>
              <a:rPr lang="en-US" sz="3000" b="1" i="1" dirty="0">
                <a:solidFill>
                  <a:schemeClr val="accent2"/>
                </a:solidFill>
                <a:cs typeface="Arial" charset="0"/>
              </a:rPr>
              <a:t>B</a:t>
            </a:r>
            <a:r>
              <a:rPr lang="en-US" sz="3000" dirty="0">
                <a:cs typeface="Arial" charset="0"/>
              </a:rPr>
              <a:t> respectively.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8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685800" y="2133600"/>
            <a:ext cx="3810000" cy="3962400"/>
          </a:xfrm>
        </p:spPr>
        <p:txBody>
          <a:bodyPr/>
          <a:lstStyle/>
          <a:p>
            <a:r>
              <a:rPr lang="en-US" sz="2500" dirty="0"/>
              <a:t>What if we want to know if </a:t>
            </a:r>
            <a:r>
              <a:rPr lang="en-US" sz="2500" dirty="0">
                <a:latin typeface="Times New Roman" pitchFamily="18" charset="0"/>
                <a:cs typeface="Arial" charset="0"/>
              </a:rPr>
              <a:t>(</a:t>
            </a:r>
            <a:r>
              <a:rPr lang="en-US" sz="2500" b="1" i="1" dirty="0">
                <a:latin typeface="Times New Roman" pitchFamily="18" charset="0"/>
                <a:cs typeface="Arial" charset="0"/>
              </a:rPr>
              <a:t>d + ¬c</a:t>
            </a:r>
            <a:r>
              <a:rPr lang="en-US" sz="2500" dirty="0">
                <a:latin typeface="Times New Roman" pitchFamily="18" charset="0"/>
                <a:cs typeface="Arial" charset="0"/>
              </a:rPr>
              <a:t>)</a:t>
            </a:r>
            <a:r>
              <a:rPr lang="en-US" sz="2500" dirty="0">
                <a:cs typeface="Arial" charset="0"/>
              </a:rPr>
              <a:t> can be implied by </a:t>
            </a:r>
            <a:r>
              <a:rPr lang="en-US" sz="2500" b="1" i="1" dirty="0">
                <a:solidFill>
                  <a:srgbClr val="FF0000"/>
                </a:solidFill>
                <a:cs typeface="Arial" charset="0"/>
              </a:rPr>
              <a:t>A</a:t>
            </a:r>
            <a:r>
              <a:rPr lang="en-US" sz="2500" dirty="0">
                <a:cs typeface="Arial" charset="0"/>
              </a:rPr>
              <a:t>?</a:t>
            </a:r>
          </a:p>
          <a:p>
            <a:r>
              <a:rPr lang="en-US" sz="2500" dirty="0">
                <a:cs typeface="Arial" charset="0"/>
              </a:rPr>
              <a:t>Assume </a:t>
            </a:r>
            <a:r>
              <a:rPr lang="en-US" sz="2500" i="1" dirty="0">
                <a:latin typeface="Times New Roman" pitchFamily="18" charset="0"/>
                <a:cs typeface="Arial" charset="0"/>
              </a:rPr>
              <a:t>a</a:t>
            </a:r>
            <a:r>
              <a:rPr lang="en-US" sz="2500" i="1" baseline="-25000" dirty="0">
                <a:latin typeface="Times New Roman" pitchFamily="18" charset="0"/>
                <a:cs typeface="Arial" charset="0"/>
              </a:rPr>
              <a:t>off</a:t>
            </a:r>
            <a:r>
              <a:rPr lang="en-US" sz="2500" i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500" dirty="0">
                <a:latin typeface="Times New Roman" pitchFamily="18" charset="0"/>
                <a:cs typeface="Arial" charset="0"/>
              </a:rPr>
              <a:t>0</a:t>
            </a:r>
            <a:r>
              <a:rPr lang="en-US" sz="2500" i="1" dirty="0">
                <a:latin typeface="Times New Roman" pitchFamily="18" charset="0"/>
                <a:cs typeface="Arial" charset="0"/>
              </a:rPr>
              <a:t>, b</a:t>
            </a:r>
            <a:r>
              <a:rPr lang="en-US" sz="2500" i="1" baseline="-25000" dirty="0">
                <a:latin typeface="Times New Roman" pitchFamily="18" charset="0"/>
                <a:cs typeface="Arial" charset="0"/>
              </a:rPr>
              <a:t>off</a:t>
            </a:r>
            <a:r>
              <a:rPr lang="en-US" sz="2500" i="1" dirty="0">
                <a:latin typeface="Times New Roman" pitchFamily="18" charset="0"/>
                <a:cs typeface="Arial" charset="0"/>
              </a:rPr>
              <a:t> = </a:t>
            </a:r>
            <a:r>
              <a:rPr lang="en-US" sz="2500" dirty="0">
                <a:latin typeface="Times New Roman" pitchFamily="18" charset="0"/>
                <a:cs typeface="Arial" charset="0"/>
              </a:rPr>
              <a:t>1</a:t>
            </a:r>
            <a:r>
              <a:rPr lang="en-US" sz="2500" i="1" dirty="0">
                <a:latin typeface="Times New Roman" pitchFamily="18" charset="0"/>
                <a:cs typeface="Arial" charset="0"/>
              </a:rPr>
              <a:t>, d = </a:t>
            </a:r>
            <a:r>
              <a:rPr lang="en-US" sz="2500" dirty="0">
                <a:latin typeface="Times New Roman" pitchFamily="18" charset="0"/>
                <a:cs typeface="Arial" charset="0"/>
              </a:rPr>
              <a:t>0</a:t>
            </a:r>
            <a:r>
              <a:rPr lang="en-US" sz="2500" i="1" dirty="0">
                <a:latin typeface="Times New Roman" pitchFamily="18" charset="0"/>
                <a:cs typeface="Arial" charset="0"/>
              </a:rPr>
              <a:t>, </a:t>
            </a:r>
            <a:r>
              <a:rPr lang="en-US" sz="2500" dirty="0">
                <a:cs typeface="Arial" charset="0"/>
              </a:rPr>
              <a:t>and </a:t>
            </a:r>
            <a:r>
              <a:rPr lang="en-US" sz="2500" i="1" dirty="0">
                <a:latin typeface="Times New Roman" pitchFamily="18" charset="0"/>
                <a:cs typeface="Arial" charset="0"/>
              </a:rPr>
              <a:t>c = </a:t>
            </a:r>
            <a:r>
              <a:rPr lang="en-US" sz="2500" dirty="0">
                <a:latin typeface="Times New Roman" pitchFamily="18" charset="0"/>
                <a:cs typeface="Arial" charset="0"/>
              </a:rPr>
              <a:t>1</a:t>
            </a:r>
            <a:r>
              <a:rPr lang="en-US" sz="2500" i="1" dirty="0">
                <a:latin typeface="Times New Roman" pitchFamily="18" charset="0"/>
                <a:cs typeface="Arial" charset="0"/>
              </a:rPr>
              <a:t>.  </a:t>
            </a:r>
            <a:r>
              <a:rPr lang="en-US" sz="2500" dirty="0">
                <a:cs typeface="Arial" charset="0"/>
              </a:rPr>
              <a:t>Then check the satisfiability of:</a:t>
            </a:r>
          </a:p>
        </p:txBody>
      </p:sp>
      <p:sp>
        <p:nvSpPr>
          <p:cNvPr id="78852" name="Text Box 4"/>
          <p:cNvSpPr txBox="1">
            <a:spLocks noChangeArrowheads="1"/>
          </p:cNvSpPr>
          <p:nvPr/>
        </p:nvSpPr>
        <p:spPr bwMode="auto">
          <a:xfrm>
            <a:off x="304800" y="5045075"/>
            <a:ext cx="83820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dirty="0">
                <a:latin typeface="Times New Roman" pitchFamily="18" charset="0"/>
              </a:rPr>
              <a:t>(</a:t>
            </a:r>
            <a:r>
              <a:rPr lang="en-US" b="1" i="1" dirty="0">
                <a:latin typeface="Times New Roman" pitchFamily="18" charset="0"/>
              </a:rPr>
              <a:t>a + ¬c + d + a</a:t>
            </a:r>
            <a:r>
              <a:rPr lang="en-US" b="1" i="1" baseline="-25000" dirty="0">
                <a:latin typeface="Times New Roman" pitchFamily="18" charset="0"/>
              </a:rPr>
              <a:t>off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¬a + ¬c + d + a</a:t>
            </a:r>
            <a:r>
              <a:rPr lang="en-US" b="1" i="1" baseline="-25000" dirty="0">
                <a:latin typeface="Times New Roman" pitchFamily="18" charset="0"/>
              </a:rPr>
              <a:t>off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a+ c + a</a:t>
            </a:r>
            <a:r>
              <a:rPr lang="en-US" b="1" i="1" baseline="-25000" dirty="0">
                <a:latin typeface="Times New Roman" pitchFamily="18" charset="0"/>
              </a:rPr>
              <a:t>off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¬a + c + a</a:t>
            </a:r>
            <a:r>
              <a:rPr lang="en-US" b="1" i="1" baseline="-25000" dirty="0">
                <a:latin typeface="Times New Roman" pitchFamily="18" charset="0"/>
              </a:rPr>
              <a:t>off</a:t>
            </a:r>
            <a:r>
              <a:rPr lang="en-US" b="1" dirty="0">
                <a:latin typeface="Times New Roman" pitchFamily="18" charset="0"/>
              </a:rPr>
              <a:t>) (</a:t>
            </a:r>
            <a:r>
              <a:rPr lang="en-US" b="1" i="1" dirty="0">
                <a:latin typeface="Times New Roman" pitchFamily="18" charset="0"/>
              </a:rPr>
              <a:t>¬d + a</a:t>
            </a:r>
            <a:r>
              <a:rPr lang="en-US" b="1" i="1" baseline="-25000" dirty="0">
                <a:latin typeface="Times New Roman" pitchFamily="18" charset="0"/>
              </a:rPr>
              <a:t>off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d + ¬c + b</a:t>
            </a:r>
            <a:r>
              <a:rPr lang="en-US" b="1" i="1" baseline="-25000" dirty="0">
                <a:latin typeface="Times New Roman" pitchFamily="18" charset="0"/>
              </a:rPr>
              <a:t>off</a:t>
            </a:r>
            <a:r>
              <a:rPr lang="en-US" b="1" dirty="0">
                <a:latin typeface="Times New Roman" pitchFamily="18" charset="0"/>
              </a:rPr>
              <a:t>)(</a:t>
            </a:r>
            <a:r>
              <a:rPr lang="en-US" b="1" i="1" dirty="0">
                <a:latin typeface="Times New Roman" pitchFamily="18" charset="0"/>
              </a:rPr>
              <a:t>a + b + b</a:t>
            </a:r>
            <a:r>
              <a:rPr lang="en-US" b="1" i="1" baseline="-25000" dirty="0">
                <a:latin typeface="Times New Roman" pitchFamily="18" charset="0"/>
              </a:rPr>
              <a:t>off</a:t>
            </a:r>
            <a:r>
              <a:rPr lang="en-US" b="1" dirty="0">
                <a:latin typeface="Times New Roman" pitchFamily="18" charset="0"/>
              </a:rPr>
              <a:t>)</a:t>
            </a:r>
          </a:p>
        </p:txBody>
      </p:sp>
      <p:sp>
        <p:nvSpPr>
          <p:cNvPr id="78853" name="Line 5"/>
          <p:cNvSpPr>
            <a:spLocks noChangeShapeType="1"/>
          </p:cNvSpPr>
          <p:nvPr/>
        </p:nvSpPr>
        <p:spPr bwMode="auto">
          <a:xfrm flipH="1" flipV="1">
            <a:off x="7391400" y="2057400"/>
            <a:ext cx="685800" cy="3810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78854" name="Text Box 6"/>
          <p:cNvSpPr txBox="1">
            <a:spLocks noChangeArrowheads="1"/>
          </p:cNvSpPr>
          <p:nvPr/>
        </p:nvSpPr>
        <p:spPr bwMode="auto">
          <a:xfrm>
            <a:off x="7086600" y="2590800"/>
            <a:ext cx="1828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Root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dirty="0"/>
              <a:t>?</a:t>
            </a:r>
          </a:p>
        </p:txBody>
      </p:sp>
      <p:sp>
        <p:nvSpPr>
          <p:cNvPr id="78857" name="Rectangle 9"/>
          <p:cNvSpPr>
            <a:spLocks noChangeArrowheads="1"/>
          </p:cNvSpPr>
          <p:nvPr/>
        </p:nvSpPr>
        <p:spPr bwMode="auto">
          <a:xfrm>
            <a:off x="72707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78858" name="Rectangle 10"/>
          <p:cNvSpPr>
            <a:spLocks noChangeArrowheads="1"/>
          </p:cNvSpPr>
          <p:nvPr/>
        </p:nvSpPr>
        <p:spPr bwMode="auto">
          <a:xfrm>
            <a:off x="814388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78859" name="Rectangle 11"/>
          <p:cNvSpPr>
            <a:spLocks noChangeArrowheads="1"/>
          </p:cNvSpPr>
          <p:nvPr/>
        </p:nvSpPr>
        <p:spPr bwMode="auto">
          <a:xfrm>
            <a:off x="1052513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78860" name="Rectangle 12"/>
          <p:cNvSpPr>
            <a:spLocks noChangeArrowheads="1"/>
          </p:cNvSpPr>
          <p:nvPr/>
        </p:nvSpPr>
        <p:spPr bwMode="auto">
          <a:xfrm>
            <a:off x="1311275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78861" name="Rectangle 13"/>
          <p:cNvSpPr>
            <a:spLocks noChangeArrowheads="1"/>
          </p:cNvSpPr>
          <p:nvPr/>
        </p:nvSpPr>
        <p:spPr bwMode="auto">
          <a:xfrm>
            <a:off x="1506538" y="1587500"/>
            <a:ext cx="22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78862" name="Rectangle 14"/>
          <p:cNvSpPr>
            <a:spLocks noChangeArrowheads="1"/>
          </p:cNvSpPr>
          <p:nvPr/>
        </p:nvSpPr>
        <p:spPr bwMode="auto">
          <a:xfrm>
            <a:off x="17224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78863" name="Rectangle 15"/>
          <p:cNvSpPr>
            <a:spLocks noChangeArrowheads="1"/>
          </p:cNvSpPr>
          <p:nvPr/>
        </p:nvSpPr>
        <p:spPr bwMode="auto">
          <a:xfrm>
            <a:off x="1981200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78864" name="Rectangle 16"/>
          <p:cNvSpPr>
            <a:spLocks noChangeArrowheads="1"/>
          </p:cNvSpPr>
          <p:nvPr/>
        </p:nvSpPr>
        <p:spPr bwMode="auto">
          <a:xfrm>
            <a:off x="2154238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78865" name="Rectangle 17"/>
          <p:cNvSpPr>
            <a:spLocks noChangeArrowheads="1"/>
          </p:cNvSpPr>
          <p:nvPr/>
        </p:nvSpPr>
        <p:spPr bwMode="auto">
          <a:xfrm>
            <a:off x="2371725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78866" name="Rectangle 18"/>
          <p:cNvSpPr>
            <a:spLocks noChangeArrowheads="1"/>
          </p:cNvSpPr>
          <p:nvPr/>
        </p:nvSpPr>
        <p:spPr bwMode="auto">
          <a:xfrm>
            <a:off x="2544763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78867" name="Rectangle 19"/>
          <p:cNvSpPr>
            <a:spLocks noChangeArrowheads="1"/>
          </p:cNvSpPr>
          <p:nvPr/>
        </p:nvSpPr>
        <p:spPr bwMode="auto">
          <a:xfrm>
            <a:off x="2781300" y="1587500"/>
            <a:ext cx="271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78868" name="Rectangle 20"/>
          <p:cNvSpPr>
            <a:spLocks noChangeArrowheads="1"/>
          </p:cNvSpPr>
          <p:nvPr/>
        </p:nvSpPr>
        <p:spPr bwMode="auto">
          <a:xfrm>
            <a:off x="3062288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78869" name="Rectangle 21"/>
          <p:cNvSpPr>
            <a:spLocks noChangeArrowheads="1"/>
          </p:cNvSpPr>
          <p:nvPr/>
        </p:nvSpPr>
        <p:spPr bwMode="auto">
          <a:xfrm>
            <a:off x="3235325" y="1587500"/>
            <a:ext cx="2286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78870" name="Rectangle 22"/>
          <p:cNvSpPr>
            <a:spLocks noChangeArrowheads="1"/>
          </p:cNvSpPr>
          <p:nvPr/>
        </p:nvSpPr>
        <p:spPr bwMode="auto">
          <a:xfrm>
            <a:off x="3473450" y="1587500"/>
            <a:ext cx="27146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78871" name="Rectangle 23"/>
          <p:cNvSpPr>
            <a:spLocks noChangeArrowheads="1"/>
          </p:cNvSpPr>
          <p:nvPr/>
        </p:nvSpPr>
        <p:spPr bwMode="auto">
          <a:xfrm>
            <a:off x="3733800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78872" name="Rectangle 24"/>
          <p:cNvSpPr>
            <a:spLocks noChangeArrowheads="1"/>
          </p:cNvSpPr>
          <p:nvPr/>
        </p:nvSpPr>
        <p:spPr bwMode="auto">
          <a:xfrm>
            <a:off x="38846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78873" name="Rectangle 25"/>
          <p:cNvSpPr>
            <a:spLocks noChangeArrowheads="1"/>
          </p:cNvSpPr>
          <p:nvPr/>
        </p:nvSpPr>
        <p:spPr bwMode="auto">
          <a:xfrm>
            <a:off x="4100513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78874" name="Rectangle 26"/>
          <p:cNvSpPr>
            <a:spLocks noChangeArrowheads="1"/>
          </p:cNvSpPr>
          <p:nvPr/>
        </p:nvSpPr>
        <p:spPr bwMode="auto">
          <a:xfrm>
            <a:off x="4252913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78875" name="Rectangle 27"/>
          <p:cNvSpPr>
            <a:spLocks noChangeArrowheads="1"/>
          </p:cNvSpPr>
          <p:nvPr/>
        </p:nvSpPr>
        <p:spPr bwMode="auto">
          <a:xfrm>
            <a:off x="4511675" y="1587500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78876" name="Rectangle 28"/>
          <p:cNvSpPr>
            <a:spLocks noChangeArrowheads="1"/>
          </p:cNvSpPr>
          <p:nvPr/>
        </p:nvSpPr>
        <p:spPr bwMode="auto">
          <a:xfrm>
            <a:off x="4662488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78877" name="Rectangle 29"/>
          <p:cNvSpPr>
            <a:spLocks noChangeArrowheads="1"/>
          </p:cNvSpPr>
          <p:nvPr/>
        </p:nvSpPr>
        <p:spPr bwMode="auto">
          <a:xfrm>
            <a:off x="4857750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78878" name="Rectangle 30"/>
          <p:cNvSpPr>
            <a:spLocks noChangeArrowheads="1"/>
          </p:cNvSpPr>
          <p:nvPr/>
        </p:nvSpPr>
        <p:spPr bwMode="auto">
          <a:xfrm>
            <a:off x="5053013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78879" name="Rectangle 31"/>
          <p:cNvSpPr>
            <a:spLocks noChangeArrowheads="1"/>
          </p:cNvSpPr>
          <p:nvPr/>
        </p:nvSpPr>
        <p:spPr bwMode="auto">
          <a:xfrm>
            <a:off x="52911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78880" name="Rectangle 32"/>
          <p:cNvSpPr>
            <a:spLocks noChangeArrowheads="1"/>
          </p:cNvSpPr>
          <p:nvPr/>
        </p:nvSpPr>
        <p:spPr bwMode="auto">
          <a:xfrm>
            <a:off x="5549900" y="1587500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78881" name="Rectangle 33"/>
          <p:cNvSpPr>
            <a:spLocks noChangeArrowheads="1"/>
          </p:cNvSpPr>
          <p:nvPr/>
        </p:nvSpPr>
        <p:spPr bwMode="auto">
          <a:xfrm>
            <a:off x="57007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78882" name="Rectangle 34"/>
          <p:cNvSpPr>
            <a:spLocks noChangeArrowheads="1"/>
          </p:cNvSpPr>
          <p:nvPr/>
        </p:nvSpPr>
        <p:spPr bwMode="auto">
          <a:xfrm>
            <a:off x="5918200" y="1587500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78883" name="Rectangle 35"/>
          <p:cNvSpPr>
            <a:spLocks noChangeArrowheads="1"/>
          </p:cNvSpPr>
          <p:nvPr/>
        </p:nvSpPr>
        <p:spPr bwMode="auto">
          <a:xfrm>
            <a:off x="6091238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78884" name="Rectangle 36"/>
          <p:cNvSpPr>
            <a:spLocks noChangeArrowheads="1"/>
          </p:cNvSpPr>
          <p:nvPr/>
        </p:nvSpPr>
        <p:spPr bwMode="auto">
          <a:xfrm>
            <a:off x="626427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78885" name="Rectangle 37"/>
          <p:cNvSpPr>
            <a:spLocks noChangeArrowheads="1"/>
          </p:cNvSpPr>
          <p:nvPr/>
        </p:nvSpPr>
        <p:spPr bwMode="auto">
          <a:xfrm>
            <a:off x="6372225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8886" name="Rectangle 38"/>
          <p:cNvSpPr>
            <a:spLocks noChangeArrowheads="1"/>
          </p:cNvSpPr>
          <p:nvPr/>
        </p:nvSpPr>
        <p:spPr bwMode="auto">
          <a:xfrm>
            <a:off x="6480175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8887" name="Rectangle 39"/>
          <p:cNvSpPr>
            <a:spLocks noChangeArrowheads="1"/>
          </p:cNvSpPr>
          <p:nvPr/>
        </p:nvSpPr>
        <p:spPr bwMode="auto">
          <a:xfrm>
            <a:off x="6718300" y="1587500"/>
            <a:ext cx="188913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8888" name="Rectangle 40"/>
          <p:cNvSpPr>
            <a:spLocks noChangeArrowheads="1"/>
          </p:cNvSpPr>
          <p:nvPr/>
        </p:nvSpPr>
        <p:spPr bwMode="auto">
          <a:xfrm>
            <a:off x="6977063" y="1587500"/>
            <a:ext cx="346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8889" name="Rectangle 41"/>
          <p:cNvSpPr>
            <a:spLocks noChangeArrowheads="1"/>
          </p:cNvSpPr>
          <p:nvPr/>
        </p:nvSpPr>
        <p:spPr bwMode="auto">
          <a:xfrm>
            <a:off x="7300913" y="1587500"/>
            <a:ext cx="2190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8890" name="Rectangle 42"/>
          <p:cNvSpPr>
            <a:spLocks noChangeArrowheads="1"/>
          </p:cNvSpPr>
          <p:nvPr/>
        </p:nvSpPr>
        <p:spPr bwMode="auto">
          <a:xfrm>
            <a:off x="7518400" y="1587500"/>
            <a:ext cx="2476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8891" name="Rectangle 43"/>
          <p:cNvSpPr>
            <a:spLocks noChangeArrowheads="1"/>
          </p:cNvSpPr>
          <p:nvPr/>
        </p:nvSpPr>
        <p:spPr bwMode="auto">
          <a:xfrm>
            <a:off x="7754938" y="1587500"/>
            <a:ext cx="2714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8892" name="Rectangle 44"/>
          <p:cNvSpPr>
            <a:spLocks noChangeArrowheads="1"/>
          </p:cNvSpPr>
          <p:nvPr/>
        </p:nvSpPr>
        <p:spPr bwMode="auto">
          <a:xfrm>
            <a:off x="8015288" y="1587500"/>
            <a:ext cx="1651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chemeClr val="accent2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8893" name="Rectangle 45"/>
          <p:cNvSpPr>
            <a:spLocks noChangeArrowheads="1"/>
          </p:cNvSpPr>
          <p:nvPr/>
        </p:nvSpPr>
        <p:spPr bwMode="auto">
          <a:xfrm>
            <a:off x="8166100" y="1587500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chemeClr val="accent2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8894" name="Rectangle 46"/>
          <p:cNvSpPr>
            <a:spLocks noChangeArrowheads="1"/>
          </p:cNvSpPr>
          <p:nvPr/>
        </p:nvSpPr>
        <p:spPr bwMode="auto">
          <a:xfrm>
            <a:off x="4749800" y="2841625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895" name="Rectangle 47"/>
          <p:cNvSpPr>
            <a:spLocks noChangeArrowheads="1"/>
          </p:cNvSpPr>
          <p:nvPr/>
        </p:nvSpPr>
        <p:spPr bwMode="auto">
          <a:xfrm>
            <a:off x="4857750" y="2841625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8896" name="Rectangle 48"/>
          <p:cNvSpPr>
            <a:spLocks noChangeArrowheads="1"/>
          </p:cNvSpPr>
          <p:nvPr/>
        </p:nvSpPr>
        <p:spPr bwMode="auto">
          <a:xfrm>
            <a:off x="5008563" y="2841625"/>
            <a:ext cx="153987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r>
              <a:rPr lang="en-US" sz="2600" b="1" dirty="0">
                <a:solidFill>
                  <a:srgbClr val="000000"/>
                </a:solidFill>
                <a:latin typeface="Times New Roman" pitchFamily="18" charset="0"/>
              </a:rPr>
              <a:t>                (</a:t>
            </a:r>
            <a:endParaRPr lang="en-US" dirty="0"/>
          </a:p>
        </p:txBody>
      </p:sp>
      <p:sp>
        <p:nvSpPr>
          <p:cNvPr id="78897" name="Rectangle 49"/>
          <p:cNvSpPr>
            <a:spLocks noChangeArrowheads="1"/>
          </p:cNvSpPr>
          <p:nvPr/>
        </p:nvSpPr>
        <p:spPr bwMode="auto">
          <a:xfrm>
            <a:off x="6480175" y="2841625"/>
            <a:ext cx="2000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78898" name="Rectangle 50"/>
          <p:cNvSpPr>
            <a:spLocks noChangeArrowheads="1"/>
          </p:cNvSpPr>
          <p:nvPr/>
        </p:nvSpPr>
        <p:spPr bwMode="auto">
          <a:xfrm>
            <a:off x="6673850" y="2841625"/>
            <a:ext cx="1460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78899" name="Rectangle 51"/>
          <p:cNvSpPr>
            <a:spLocks noChangeArrowheads="1"/>
          </p:cNvSpPr>
          <p:nvPr/>
        </p:nvSpPr>
        <p:spPr bwMode="auto">
          <a:xfrm>
            <a:off x="6804025" y="2841625"/>
            <a:ext cx="109538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78900" name="Rectangle 52"/>
          <p:cNvSpPr>
            <a:spLocks noChangeArrowheads="1"/>
          </p:cNvSpPr>
          <p:nvPr/>
        </p:nvSpPr>
        <p:spPr bwMode="auto">
          <a:xfrm>
            <a:off x="5700713" y="3857625"/>
            <a:ext cx="301625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600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78901" name="Line 53"/>
          <p:cNvSpPr>
            <a:spLocks noChangeShapeType="1"/>
          </p:cNvSpPr>
          <p:nvPr/>
        </p:nvSpPr>
        <p:spPr bwMode="auto">
          <a:xfrm>
            <a:off x="4391025" y="2001838"/>
            <a:ext cx="41592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8902" name="Line 54"/>
          <p:cNvSpPr>
            <a:spLocks noChangeShapeType="1"/>
          </p:cNvSpPr>
          <p:nvPr/>
        </p:nvSpPr>
        <p:spPr bwMode="auto">
          <a:xfrm flipH="1">
            <a:off x="5014913" y="2001838"/>
            <a:ext cx="414337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8903" name="Line 55"/>
          <p:cNvSpPr>
            <a:spLocks noChangeShapeType="1"/>
          </p:cNvSpPr>
          <p:nvPr/>
        </p:nvSpPr>
        <p:spPr bwMode="auto">
          <a:xfrm flipH="1" flipV="1">
            <a:off x="6261100" y="2001838"/>
            <a:ext cx="20637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8904" name="Line 56"/>
          <p:cNvSpPr>
            <a:spLocks noChangeShapeType="1"/>
          </p:cNvSpPr>
          <p:nvPr/>
        </p:nvSpPr>
        <p:spPr bwMode="auto">
          <a:xfrm flipH="1">
            <a:off x="6675438" y="2001838"/>
            <a:ext cx="415925" cy="830262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8905" name="Line 57"/>
          <p:cNvSpPr>
            <a:spLocks noChangeShapeType="1"/>
          </p:cNvSpPr>
          <p:nvPr/>
        </p:nvSpPr>
        <p:spPr bwMode="auto">
          <a:xfrm>
            <a:off x="5014913" y="3248025"/>
            <a:ext cx="622300" cy="620713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8906" name="Line 58"/>
          <p:cNvSpPr>
            <a:spLocks noChangeShapeType="1"/>
          </p:cNvSpPr>
          <p:nvPr/>
        </p:nvSpPr>
        <p:spPr bwMode="auto">
          <a:xfrm flipH="1">
            <a:off x="6053138" y="3248025"/>
            <a:ext cx="622300" cy="620713"/>
          </a:xfrm>
          <a:prstGeom prst="line">
            <a:avLst/>
          </a:prstGeom>
          <a:noFill/>
          <a:ln w="34925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78908" name="Text Box 60"/>
          <p:cNvSpPr txBox="1">
            <a:spLocks noChangeArrowheads="1"/>
          </p:cNvSpPr>
          <p:nvPr/>
        </p:nvSpPr>
        <p:spPr bwMode="auto">
          <a:xfrm>
            <a:off x="4953000" y="5486400"/>
            <a:ext cx="16764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= UNSAT!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9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852" grpId="0"/>
      <p:bldP spid="78908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</a:t>
            </a:r>
          </a:p>
        </p:txBody>
      </p:sp>
      <p:sp>
        <p:nvSpPr>
          <p:cNvPr id="69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Searched for different </a:t>
            </a:r>
            <a:r>
              <a:rPr lang="en-US" sz="2800" dirty="0">
                <a:solidFill>
                  <a:srgbClr val="A50021"/>
                </a:solidFill>
              </a:rPr>
              <a:t>functional dependencies</a:t>
            </a:r>
            <a:r>
              <a:rPr lang="en-US" sz="2800" dirty="0"/>
              <a:t> in benchmark circuits.</a:t>
            </a:r>
          </a:p>
          <a:p>
            <a:pPr lvl="1"/>
            <a:r>
              <a:rPr lang="en-US" sz="2400" dirty="0"/>
              <a:t>Found small support sets for POs expressed in terms of other POs and PIs.</a:t>
            </a:r>
          </a:p>
          <a:p>
            <a:r>
              <a:rPr lang="en-US" sz="2800" dirty="0"/>
              <a:t>Performed </a:t>
            </a:r>
            <a:r>
              <a:rPr lang="en-US" sz="2800" dirty="0">
                <a:solidFill>
                  <a:srgbClr val="A50021"/>
                </a:solidFill>
              </a:rPr>
              <a:t>forward</a:t>
            </a:r>
            <a:r>
              <a:rPr lang="en-US" sz="2800" dirty="0"/>
              <a:t> and </a:t>
            </a:r>
            <a:r>
              <a:rPr lang="en-US" sz="2800" dirty="0">
                <a:solidFill>
                  <a:srgbClr val="A50021"/>
                </a:solidFill>
              </a:rPr>
              <a:t>backward</a:t>
            </a:r>
            <a:r>
              <a:rPr lang="en-US" sz="2800" dirty="0"/>
              <a:t> search on the resolution proofs.</a:t>
            </a:r>
          </a:p>
          <a:p>
            <a:pPr lvl="1"/>
            <a:r>
              <a:rPr lang="en-US" sz="2400" dirty="0"/>
              <a:t>The number of SAT checks was limited to 2500.</a:t>
            </a:r>
          </a:p>
          <a:p>
            <a:pPr lvl="1"/>
            <a:r>
              <a:rPr lang="en-US" sz="2400" dirty="0"/>
              <a:t>This limit was reached for the larger proofs.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Cont.</a:t>
            </a:r>
          </a:p>
        </p:txBody>
      </p:sp>
      <p:sp>
        <p:nvSpPr>
          <p:cNvPr id="70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After the new interpolants from the modified resolution proofs are. generated, the size is compared to the un modified proofs.</a:t>
            </a:r>
          </a:p>
          <a:p>
            <a:r>
              <a:rPr lang="en-US" dirty="0"/>
              <a:t>The size after running logic minimization on the modified and non modified interpolants is also compared.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152400"/>
            <a:ext cx="7772400" cy="1143000"/>
          </a:xfrm>
        </p:spPr>
        <p:txBody>
          <a:bodyPr/>
          <a:lstStyle/>
          <a:p>
            <a:r>
              <a:rPr lang="en-US" dirty="0"/>
              <a:t>Results (table3 benchmark)</a:t>
            </a:r>
          </a:p>
        </p:txBody>
      </p:sp>
      <p:graphicFrame>
        <p:nvGraphicFramePr>
          <p:cNvPr id="72485" name="Group 805"/>
          <p:cNvGraphicFramePr>
            <a:graphicFrameLocks noGrp="1"/>
          </p:cNvGraphicFramePr>
          <p:nvPr>
            <p:ph idx="1"/>
          </p:nvPr>
        </p:nvGraphicFramePr>
        <p:xfrm>
          <a:off x="76200" y="838200"/>
          <a:ext cx="8991600" cy="5029201"/>
        </p:xfrm>
        <a:graphic>
          <a:graphicData uri="http://schemas.openxmlformats.org/drawingml/2006/table">
            <a:tbl>
              <a:tblPr/>
              <a:tblGrid>
                <a:gridCol w="936625"/>
                <a:gridCol w="790575"/>
                <a:gridCol w="896938"/>
                <a:gridCol w="869950"/>
                <a:gridCol w="952500"/>
                <a:gridCol w="784225"/>
                <a:gridCol w="787400"/>
                <a:gridCol w="1208087"/>
                <a:gridCol w="1185863"/>
                <a:gridCol w="579437"/>
              </a:tblGrid>
              <a:tr h="312738">
                <a:tc gridSpan="10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ea typeface="ＭＳ Ｐゴシック" pitchFamily="16" charset="-128"/>
                          <a:cs typeface="Arial" charset="0"/>
                        </a:rPr>
                        <a:t>table3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 Benchmark: Forward Search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Function 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# Nodes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Orig Size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New Size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 Checked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Found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Time (s)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Orig Reduced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New Reduced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Ratio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32262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277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267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80.85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0.89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128654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1254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1254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281.31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328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329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1.00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95042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638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630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283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218.25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248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226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0.91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71647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682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648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423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157.66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273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215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0.79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57015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776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743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432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126.26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380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364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0.96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47285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657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657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106.23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233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0.93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43884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268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245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578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94.67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1.14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5913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26714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287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271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335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64.37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144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0.88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31715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116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79.4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0.62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13182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1090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17.25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0.82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70964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867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850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576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146.85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413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397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0.96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31772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229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80.12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1.24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45784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376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360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404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98.61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172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184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1.07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4325"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29078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408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373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757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64.73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130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0.42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/>
              <a:t>Results (table3 benchmark)</a:t>
            </a:r>
          </a:p>
        </p:txBody>
      </p:sp>
      <p:graphicFrame>
        <p:nvGraphicFramePr>
          <p:cNvPr id="73126" name="Group 422"/>
          <p:cNvGraphicFramePr>
            <a:graphicFrameLocks noGrp="1"/>
          </p:cNvGraphicFramePr>
          <p:nvPr>
            <p:ph idx="1"/>
          </p:nvPr>
        </p:nvGraphicFramePr>
        <p:xfrm>
          <a:off x="76200" y="838200"/>
          <a:ext cx="8991600" cy="4954589"/>
        </p:xfrm>
        <a:graphic>
          <a:graphicData uri="http://schemas.openxmlformats.org/drawingml/2006/table">
            <a:tbl>
              <a:tblPr/>
              <a:tblGrid>
                <a:gridCol w="863600"/>
                <a:gridCol w="779463"/>
                <a:gridCol w="866775"/>
                <a:gridCol w="928687"/>
                <a:gridCol w="882650"/>
                <a:gridCol w="700088"/>
                <a:gridCol w="841375"/>
                <a:gridCol w="1244600"/>
                <a:gridCol w="1265237"/>
                <a:gridCol w="619125"/>
              </a:tblGrid>
              <a:tr h="303213">
                <a:tc gridSpan="10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Courier" pitchFamily="49" charset="0"/>
                          <a:ea typeface="ＭＳ Ｐゴシック" pitchFamily="16" charset="-128"/>
                          <a:cs typeface="Arial" charset="0"/>
                        </a:rPr>
                        <a:t>table3</a:t>
                      </a: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 Benchmark: Backward Search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Function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Nodes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Orig Size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New Size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Checked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Found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Time (s)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Orig Reduced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New Reduced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Ratio</a:t>
                      </a:r>
                      <a:endParaRPr kumimoji="0" 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32262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277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85.88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0.55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128654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1254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1238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287.62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328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346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1.05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95042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638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574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225.37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248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217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0.88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825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71647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682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469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179.96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273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177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0.65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57015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776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490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144.83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380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193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0.51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47285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657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611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114.33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242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0.96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43884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268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224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107.96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1.16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06388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26714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287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76.61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144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0.35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31715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116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85.23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0.62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13182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1017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16.55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0.82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70964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867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349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179.22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413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192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0.46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31772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191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82.38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0.58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45784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376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203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34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172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117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0.68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  <a:tr h="304800"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13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29078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408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112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32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84.29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130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37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0.28</a:t>
                      </a:r>
                      <a:endParaRPr kumimoji="0" 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76200"/>
            <a:ext cx="7772400" cy="1143000"/>
          </a:xfrm>
        </p:spPr>
        <p:txBody>
          <a:bodyPr/>
          <a:lstStyle/>
          <a:p>
            <a:r>
              <a:rPr lang="en-US" dirty="0"/>
              <a:t>Results (Summarized)</a:t>
            </a:r>
          </a:p>
        </p:txBody>
      </p:sp>
      <p:graphicFrame>
        <p:nvGraphicFramePr>
          <p:cNvPr id="73948" name="Group 220"/>
          <p:cNvGraphicFramePr>
            <a:graphicFrameLocks noGrp="1"/>
          </p:cNvGraphicFramePr>
          <p:nvPr>
            <p:ph idx="1"/>
          </p:nvPr>
        </p:nvGraphicFramePr>
        <p:xfrm>
          <a:off x="0" y="1066800"/>
          <a:ext cx="8991600" cy="4643438"/>
        </p:xfrm>
        <a:graphic>
          <a:graphicData uri="http://schemas.openxmlformats.org/drawingml/2006/table">
            <a:tbl>
              <a:tblPr/>
              <a:tblGrid>
                <a:gridCol w="1389063"/>
                <a:gridCol w="925512"/>
                <a:gridCol w="1150938"/>
                <a:gridCol w="912812"/>
                <a:gridCol w="1303338"/>
                <a:gridCol w="2212975"/>
                <a:gridCol w="1096962"/>
              </a:tblGrid>
              <a:tr h="381000">
                <a:tc gridSpan="7">
                  <a:txBody>
                    <a:bodyPr/>
                    <a:lstStyle/>
                    <a:p>
                      <a:pPr marL="342900" marR="0" lvl="0" indent="-34290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Forward Search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Benchmark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Nodes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Checked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Found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% Change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% Change Reduced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Time (s)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apex1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28279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2413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-4.89%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-2.73%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69.48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apex3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68585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1494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-2.12%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-1.47%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140.99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styr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9373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2143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-8.71%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-5.71%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18.3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s1488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5748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824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29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-9.24%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-8.41%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7.62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s1494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10488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1266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-6.69%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-4.43%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15.51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s641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46416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1886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39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-26.67%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-2.33%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97.45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893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s713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42412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1910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89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-36.00%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-3.70%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89.16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table5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35373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2500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252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-13.83%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-4.08%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48.05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vda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12951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2011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-18.78%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-17.33%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27.34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873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sbc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13951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1094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-1.46%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-1.08%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19.09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76200"/>
            <a:ext cx="7772400" cy="1143000"/>
          </a:xfrm>
        </p:spPr>
        <p:txBody>
          <a:bodyPr/>
          <a:lstStyle/>
          <a:p>
            <a:r>
              <a:rPr lang="en-US" dirty="0"/>
              <a:t>Results (Summarized)</a:t>
            </a:r>
          </a:p>
        </p:txBody>
      </p:sp>
      <p:graphicFrame>
        <p:nvGraphicFramePr>
          <p:cNvPr id="99859" name="Group 531"/>
          <p:cNvGraphicFramePr>
            <a:graphicFrameLocks noGrp="1"/>
          </p:cNvGraphicFramePr>
          <p:nvPr>
            <p:ph idx="1"/>
          </p:nvPr>
        </p:nvGraphicFramePr>
        <p:xfrm>
          <a:off x="152400" y="914400"/>
          <a:ext cx="8839200" cy="4953001"/>
        </p:xfrm>
        <a:graphic>
          <a:graphicData uri="http://schemas.openxmlformats.org/drawingml/2006/table">
            <a:tbl>
              <a:tblPr/>
              <a:tblGrid>
                <a:gridCol w="1365250"/>
                <a:gridCol w="909638"/>
                <a:gridCol w="1131887"/>
                <a:gridCol w="896938"/>
                <a:gridCol w="1281112"/>
                <a:gridCol w="2176463"/>
                <a:gridCol w="1077912"/>
              </a:tblGrid>
              <a:tr h="409575"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Backward Search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Benchmark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Nodes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Checked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Found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% Change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% Change Reduced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Time (s)</a:t>
                      </a:r>
                      <a:endParaRPr kumimoji="0" 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apex1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28279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2384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-8.95%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-5.84%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72.03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apex3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68585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1485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-8.41%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-5.24%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145.63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styr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9373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2124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-11.57%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-10.14%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19.36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s1488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5748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797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-9.92%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-9.59%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7.98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s1494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10488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1241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-6.93%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-5.19%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15.83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s641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46416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1820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-42.22%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-2.78%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95.37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4338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s713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42412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1724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-43.90%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-6.20%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82.86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table5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35373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2358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-26.67%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-15.83%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81.16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vda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12951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1850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-21.72%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-19.72%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27.07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2750">
                <a:tc>
                  <a:txBody>
                    <a:bodyPr/>
                    <a:lstStyle/>
                    <a:p>
                      <a:pPr marL="0" marR="0" lvl="0" indent="0" algn="l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sbc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13951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1087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-1.46%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-0.92%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  <a:ea typeface="ＭＳ Ｐゴシック" pitchFamily="16" charset="-128"/>
                          <a:cs typeface="Arial" charset="0"/>
                        </a:rPr>
                        <a:t>19.09</a:t>
                      </a:r>
                      <a:endParaRPr kumimoji="0" lang="en-US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charset="0"/>
                        <a:ea typeface="ＭＳ Ｐゴシック" pitchFamily="16" charset="-128"/>
                      </a:endParaRPr>
                    </a:p>
                  </a:txBody>
                  <a:tcPr anchor="b" horzOverflow="overflow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Boolean Satisfiability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Original NP-Complete Problem (Cook–Levin theorem)</a:t>
            </a:r>
          </a:p>
          <a:p>
            <a:pPr lvl="1"/>
            <a:r>
              <a:rPr lang="en-US" dirty="0" smtClean="0"/>
              <a:t>But can be </a:t>
            </a:r>
            <a:r>
              <a:rPr lang="en-US" dirty="0" smtClean="0">
                <a:solidFill>
                  <a:srgbClr val="A50021"/>
                </a:solidFill>
              </a:rPr>
              <a:t>very fast in practice</a:t>
            </a:r>
          </a:p>
          <a:p>
            <a:r>
              <a:rPr lang="en-US" dirty="0" smtClean="0"/>
              <a:t>Used in Many Domains</a:t>
            </a:r>
          </a:p>
          <a:p>
            <a:pPr lvl="1"/>
            <a:r>
              <a:rPr lang="en-US" dirty="0" smtClean="0"/>
              <a:t>Artificial Intelligence</a:t>
            </a:r>
          </a:p>
          <a:p>
            <a:pPr lvl="1"/>
            <a:r>
              <a:rPr lang="en-US" dirty="0" smtClean="0">
                <a:solidFill>
                  <a:srgbClr val="A50021"/>
                </a:solidFill>
              </a:rPr>
              <a:t>Formal Verification</a:t>
            </a:r>
          </a:p>
          <a:p>
            <a:pPr lvl="1"/>
            <a:r>
              <a:rPr lang="en-US" dirty="0" smtClean="0">
                <a:solidFill>
                  <a:srgbClr val="A50021"/>
                </a:solidFill>
              </a:rPr>
              <a:t>Logic Synthesis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Summary of Thesis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The Analysis of Cyclic Circuits with Boolean Satisfiability (ICCAD08)</a:t>
            </a:r>
            <a:endParaRPr lang="en-US" sz="3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SAT-based algorithm for analyzing cyclic circuits on the gate level.</a:t>
            </a:r>
          </a:p>
          <a:p>
            <a:r>
              <a:rPr lang="en-US" dirty="0" smtClean="0"/>
              <a:t>Also work discussing mapping of cyclic circuits.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5113" name="Object 9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1143000" y="1724025"/>
          <a:ext cx="5943600" cy="400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23" name="Visio" r:id="rId3" imgW="2630424" imgH="1772031" progId="Visio.Drawing.11">
                  <p:embed/>
                </p:oleObj>
              </mc:Choice>
              <mc:Fallback>
                <p:oleObj name="Visio" r:id="rId3" imgW="2630424" imgH="1772031" progId="Visio.Drawing.11">
                  <p:embed/>
                  <p:pic>
                    <p:nvPicPr>
                      <p:cNvPr id="0" name="Picture 29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24025"/>
                        <a:ext cx="5943600" cy="400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21" name="Object 17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4437063" y="4102100"/>
          <a:ext cx="3635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24" name="Equation" r:id="rId5" imgW="152268" imgH="164957" progId="Equation.3">
                  <p:embed/>
                </p:oleObj>
              </mc:Choice>
              <mc:Fallback>
                <p:oleObj name="Equation" r:id="rId5" imgW="152268" imgH="164957" progId="Equation.3">
                  <p:embed/>
                  <p:pic>
                    <p:nvPicPr>
                      <p:cNvPr id="0" name="Picture 30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37063" y="4102100"/>
                        <a:ext cx="36353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30" name="Object 26"/>
          <p:cNvGraphicFramePr>
            <a:graphicFrameLocks noChangeAspect="1"/>
          </p:cNvGraphicFramePr>
          <p:nvPr/>
        </p:nvGraphicFramePr>
        <p:xfrm>
          <a:off x="1143000" y="1711325"/>
          <a:ext cx="5943600" cy="4003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25" name="Visio" r:id="rId7" imgW="2630424" imgH="1772031" progId="Visio.Drawing.11">
                  <p:embed/>
                </p:oleObj>
              </mc:Choice>
              <mc:Fallback>
                <p:oleObj name="Visio" r:id="rId7" imgW="2630424" imgH="1772031" progId="Visio.Drawing.11">
                  <p:embed/>
                  <p:pic>
                    <p:nvPicPr>
                      <p:cNvPr id="0" name="Picture 3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711325"/>
                        <a:ext cx="5943600" cy="4003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31" name="Object 27"/>
          <p:cNvGraphicFramePr>
            <a:graphicFrameLocks noChangeAspect="1"/>
          </p:cNvGraphicFramePr>
          <p:nvPr/>
        </p:nvGraphicFramePr>
        <p:xfrm>
          <a:off x="4267200" y="1524000"/>
          <a:ext cx="3635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26" name="Equation" r:id="rId9" imgW="152268" imgH="164957" progId="Equation.3">
                  <p:embed/>
                </p:oleObj>
              </mc:Choice>
              <mc:Fallback>
                <p:oleObj name="Equation" r:id="rId9" imgW="152268" imgH="164957" progId="Equation.3">
                  <p:embed/>
                  <p:pic>
                    <p:nvPicPr>
                      <p:cNvPr id="0" name="Picture 3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1524000"/>
                        <a:ext cx="363538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46" name="Object 42"/>
          <p:cNvGraphicFramePr>
            <a:graphicFrameLocks noChangeAspect="1"/>
          </p:cNvGraphicFramePr>
          <p:nvPr/>
        </p:nvGraphicFramePr>
        <p:xfrm>
          <a:off x="4343400" y="5473700"/>
          <a:ext cx="3635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27" name="Equation" r:id="rId10" imgW="152268" imgH="164957" progId="Equation.3">
                  <p:embed/>
                </p:oleObj>
              </mc:Choice>
              <mc:Fallback>
                <p:oleObj name="Equation" r:id="rId10" imgW="152268" imgH="164957" progId="Equation.3">
                  <p:embed/>
                  <p:pic>
                    <p:nvPicPr>
                      <p:cNvPr id="0" name="Picture 3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5473700"/>
                        <a:ext cx="363538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47" name="Object 43"/>
          <p:cNvGraphicFramePr>
            <a:graphicFrameLocks noChangeAspect="1"/>
          </p:cNvGraphicFramePr>
          <p:nvPr/>
        </p:nvGraphicFramePr>
        <p:xfrm>
          <a:off x="3886200" y="3352800"/>
          <a:ext cx="3635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28" name="Equation" r:id="rId11" imgW="152268" imgH="164957" progId="Equation.3">
                  <p:embed/>
                </p:oleObj>
              </mc:Choice>
              <mc:Fallback>
                <p:oleObj name="Equation" r:id="rId11" imgW="152268" imgH="164957" progId="Equation.3">
                  <p:embed/>
                  <p:pic>
                    <p:nvPicPr>
                      <p:cNvPr id="0" name="Picture 3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86200" y="3352800"/>
                        <a:ext cx="363538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48" name="Object 44"/>
          <p:cNvGraphicFramePr>
            <a:graphicFrameLocks noChangeAspect="1"/>
          </p:cNvGraphicFramePr>
          <p:nvPr/>
        </p:nvGraphicFramePr>
        <p:xfrm>
          <a:off x="4343400" y="2209800"/>
          <a:ext cx="363538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29" name="Equation" r:id="rId12" imgW="152268" imgH="164957" progId="Equation.3">
                  <p:embed/>
                </p:oleObj>
              </mc:Choice>
              <mc:Fallback>
                <p:oleObj name="Equation" r:id="rId12" imgW="152268" imgH="164957" progId="Equation.3">
                  <p:embed/>
                  <p:pic>
                    <p:nvPicPr>
                      <p:cNvPr id="0" name="Picture 3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400" y="2209800"/>
                        <a:ext cx="363538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49" name="Object 45"/>
          <p:cNvGraphicFramePr>
            <a:graphicFrameLocks noChangeAspect="1"/>
          </p:cNvGraphicFramePr>
          <p:nvPr/>
        </p:nvGraphicFramePr>
        <p:xfrm>
          <a:off x="5199063" y="4864100"/>
          <a:ext cx="3635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30" name="Equation" r:id="rId13" imgW="152268" imgH="164957" progId="Equation.3">
                  <p:embed/>
                </p:oleObj>
              </mc:Choice>
              <mc:Fallback>
                <p:oleObj name="Equation" r:id="rId13" imgW="152268" imgH="164957" progId="Equation.3">
                  <p:embed/>
                  <p:pic>
                    <p:nvPicPr>
                      <p:cNvPr id="0" name="Picture 3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9063" y="4864100"/>
                        <a:ext cx="36353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5150" name="Object 46"/>
          <p:cNvGraphicFramePr>
            <a:graphicFrameLocks noChangeAspect="1"/>
          </p:cNvGraphicFramePr>
          <p:nvPr/>
        </p:nvGraphicFramePr>
        <p:xfrm>
          <a:off x="4741863" y="3429000"/>
          <a:ext cx="363537" cy="393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1631" name="Equation" r:id="rId14" imgW="152268" imgH="164957" progId="Equation.3">
                  <p:embed/>
                </p:oleObj>
              </mc:Choice>
              <mc:Fallback>
                <p:oleObj name="Equation" r:id="rId14" imgW="152268" imgH="164957" progId="Equation.3">
                  <p:embed/>
                  <p:pic>
                    <p:nvPicPr>
                      <p:cNvPr id="0" name="Picture 3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41863" y="3429000"/>
                        <a:ext cx="363537" cy="393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5162" name="Text Box 58"/>
          <p:cNvSpPr txBox="1">
            <a:spLocks noChangeArrowheads="1"/>
          </p:cNvSpPr>
          <p:nvPr/>
        </p:nvSpPr>
        <p:spPr bwMode="auto">
          <a:xfrm>
            <a:off x="3886200" y="3321050"/>
            <a:ext cx="4572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 i="1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175163" name="Text Box 59"/>
          <p:cNvSpPr txBox="1">
            <a:spLocks noChangeArrowheads="1"/>
          </p:cNvSpPr>
          <p:nvPr/>
        </p:nvSpPr>
        <p:spPr bwMode="auto">
          <a:xfrm>
            <a:off x="4419600" y="4038600"/>
            <a:ext cx="1371600" cy="48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2600" b="1" i="1" dirty="0">
                <a:solidFill>
                  <a:srgbClr val="FF3300"/>
                </a:solidFill>
              </a:rPr>
              <a:t>1</a:t>
            </a:r>
          </a:p>
        </p:txBody>
      </p:sp>
      <p:sp>
        <p:nvSpPr>
          <p:cNvPr id="15" name="Title 1"/>
          <p:cNvSpPr txBox="1">
            <a:spLocks/>
          </p:cNvSpPr>
          <p:nvPr/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800" b="0" i="0" u="none" strike="noStrike" kern="0" cap="none" spc="0" normalizeH="0" baseline="0" noProof="0" dirty="0" smtClean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Analysis of Cyclic Circuits with Boolean Satisfiability (ICCAD08)</a:t>
            </a:r>
            <a:endParaRPr kumimoji="0" lang="en-US" sz="3800" b="0" i="0" u="none" strike="noStrike" kern="0" cap="none" spc="0" normalizeH="0" baseline="0" noProof="0" dirty="0">
              <a:ln>
                <a:noFill/>
              </a:ln>
              <a:solidFill>
                <a:srgbClr val="7A00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751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5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5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75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162" grpId="0"/>
      <p:bldP spid="175163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315" name="Object 35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5867400" y="2508250"/>
          <a:ext cx="3352800" cy="2597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1" name="Visio" r:id="rId3" imgW="2087880" imgH="1603629" progId="Visio.Drawing.11">
                  <p:embed/>
                </p:oleObj>
              </mc:Choice>
              <mc:Fallback>
                <p:oleObj name="Visio" r:id="rId3" imgW="2087880" imgH="1603629" progId="Visio.Drawing.11">
                  <p:embed/>
                  <p:pic>
                    <p:nvPicPr>
                      <p:cNvPr id="0" name="Picture 2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67400" y="2508250"/>
                        <a:ext cx="3352800" cy="2597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4" name="Object 24"/>
          <p:cNvGraphicFramePr>
            <a:graphicFrameLocks noGrp="1" noChangeAspect="1"/>
          </p:cNvGraphicFramePr>
          <p:nvPr>
            <p:ph sz="quarter" idx="1"/>
          </p:nvPr>
        </p:nvGraphicFramePr>
        <p:xfrm>
          <a:off x="-76200" y="1220788"/>
          <a:ext cx="9318625" cy="4875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2" name="Visio" r:id="rId5" imgW="7156323" imgH="3981450" progId="Visio.Drawing.11">
                  <p:embed/>
                </p:oleObj>
              </mc:Choice>
              <mc:Fallback>
                <p:oleObj name="Visio" r:id="rId5" imgW="7156323" imgH="3981450" progId="Visio.Drawing.11">
                  <p:embed/>
                  <p:pic>
                    <p:nvPicPr>
                      <p:cNvPr id="0" name="Picture 24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" y="1220788"/>
                        <a:ext cx="9318625" cy="4875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01" name="Object 21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-85725" y="1295400"/>
          <a:ext cx="4729163" cy="480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3" name="Visio" r:id="rId7" imgW="3847338" imgH="3907155" progId="Visio.Drawing.11">
                  <p:embed/>
                </p:oleObj>
              </mc:Choice>
              <mc:Fallback>
                <p:oleObj name="Visio" r:id="rId7" imgW="3847338" imgH="3907155" progId="Visio.Drawing.11">
                  <p:embed/>
                  <p:pic>
                    <p:nvPicPr>
                      <p:cNvPr id="0" name="Picture 2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85725" y="1295400"/>
                        <a:ext cx="4729163" cy="480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0" name="Object 30"/>
          <p:cNvGraphicFramePr>
            <a:graphicFrameLocks noGrp="1" noChangeAspect="1"/>
          </p:cNvGraphicFramePr>
          <p:nvPr>
            <p:ph sz="quarter" idx="4"/>
          </p:nvPr>
        </p:nvGraphicFramePr>
        <p:xfrm>
          <a:off x="228600" y="1371600"/>
          <a:ext cx="5715000" cy="4940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4" name="Visio" r:id="rId9" imgW="4243197" imgH="3821049" progId="Visio.Drawing.11">
                  <p:embed/>
                </p:oleObj>
              </mc:Choice>
              <mc:Fallback>
                <p:oleObj name="Visio" r:id="rId9" imgW="4243197" imgH="3821049" progId="Visio.Drawing.11">
                  <p:embed/>
                  <p:pic>
                    <p:nvPicPr>
                      <p:cNvPr id="0" name="Picture 26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1371600"/>
                        <a:ext cx="5715000" cy="4940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20" name="Object 40"/>
          <p:cNvGraphicFramePr>
            <a:graphicFrameLocks noChangeAspect="1"/>
          </p:cNvGraphicFramePr>
          <p:nvPr/>
        </p:nvGraphicFramePr>
        <p:xfrm>
          <a:off x="1143000" y="1660525"/>
          <a:ext cx="6019800" cy="4054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5" name="Visio" r:id="rId11" imgW="2630424" imgH="1772031" progId="Visio.Drawing.11">
                  <p:embed/>
                </p:oleObj>
              </mc:Choice>
              <mc:Fallback>
                <p:oleObj name="Visio" r:id="rId11" imgW="2630424" imgH="1772031" progId="Visio.Drawing.11">
                  <p:embed/>
                  <p:pic>
                    <p:nvPicPr>
                      <p:cNvPr id="0" name="Picture 2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3000" y="1660525"/>
                        <a:ext cx="6019800" cy="4054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19" name="Object 39"/>
          <p:cNvGraphicFramePr>
            <a:graphicFrameLocks noChangeAspect="1"/>
          </p:cNvGraphicFramePr>
          <p:nvPr/>
        </p:nvGraphicFramePr>
        <p:xfrm>
          <a:off x="5467350" y="2514600"/>
          <a:ext cx="3752850" cy="2479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6" name="Visio" r:id="rId13" imgW="2744343" imgH="1807083" progId="Visio.Drawing.11">
                  <p:embed/>
                </p:oleObj>
              </mc:Choice>
              <mc:Fallback>
                <p:oleObj name="Visio" r:id="rId13" imgW="2744343" imgH="1807083" progId="Visio.Drawing.11">
                  <p:embed/>
                  <p:pic>
                    <p:nvPicPr>
                      <p:cNvPr id="0" name="Picture 2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7350" y="2514600"/>
                        <a:ext cx="3752850" cy="24796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7321" name="Object 41"/>
          <p:cNvGraphicFramePr>
            <a:graphicFrameLocks noChangeAspect="1"/>
          </p:cNvGraphicFramePr>
          <p:nvPr/>
        </p:nvGraphicFramePr>
        <p:xfrm>
          <a:off x="-381000" y="2011363"/>
          <a:ext cx="5486400" cy="316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0467" name="Visio" r:id="rId15" imgW="2957703" imgH="1704975" progId="Visio.Drawing.11">
                  <p:embed/>
                </p:oleObj>
              </mc:Choice>
              <mc:Fallback>
                <p:oleObj name="Visio" r:id="rId15" imgW="2957703" imgH="1704975" progId="Visio.Drawing.11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81000" y="2011363"/>
                        <a:ext cx="5486400" cy="3162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3800" dirty="0" smtClean="0"/>
              <a:t>The Analysis of Cyclic Circuits with Boolean Satisfiability (ICCAD08)</a:t>
            </a:r>
            <a:endParaRPr lang="en-US" sz="3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800"/>
                                        <p:tgtEl>
                                          <p:spTgt spid="973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799"/>
                                          </p:stCondLst>
                                        </p:cTn>
                                        <p:tgtEl>
                                          <p:spTgt spid="97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800"/>
                                        <p:tgtEl>
                                          <p:spTgt spid="97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8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973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7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7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8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7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800"/>
                            </p:stCondLst>
                            <p:childTnLst>
                              <p:par>
                                <p:cTn id="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1000"/>
                                        <p:tgtEl>
                                          <p:spTgt spid="973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7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800"/>
                            </p:stCondLst>
                            <p:childTnLst>
                              <p:par>
                                <p:cTn id="3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000"/>
                                        <p:tgtEl>
                                          <p:spTgt spid="97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/>
                                        <p:tgtEl>
                                          <p:spTgt spid="973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97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97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400" dirty="0" smtClean="0"/>
              <a:t>The Synthesis of Cyclic Dependencies with Craig Interpolation (IWLS09, TODAES12)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Used SAT for functional level analysis</a:t>
            </a:r>
          </a:p>
          <a:p>
            <a:r>
              <a:rPr lang="en-US" dirty="0" smtClean="0"/>
              <a:t>Craig Interpolation to generate the dependencies</a:t>
            </a:r>
          </a:p>
          <a:p>
            <a:r>
              <a:rPr lang="en-US" dirty="0" smtClean="0"/>
              <a:t>Branch and bound to find different solutions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118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304800" y="1676400"/>
          <a:ext cx="2660650" cy="35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14" name="Visio" r:id="rId3" imgW="1956816" imgH="2615946" progId="Visio.Drawing.11">
                  <p:embed/>
                </p:oleObj>
              </mc:Choice>
              <mc:Fallback>
                <p:oleObj name="Visio" r:id="rId3" imgW="1956816" imgH="2615946" progId="Visio.Drawing.11">
                  <p:embed/>
                  <p:pic>
                    <p:nvPicPr>
                      <p:cNvPr id="0" name="Picture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76400"/>
                        <a:ext cx="2660650" cy="355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8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90800" y="1752600"/>
          <a:ext cx="3886200" cy="348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15" name="Visio" r:id="rId5" imgW="2879979" imgH="2579751" progId="Visio.Drawing.11">
                  <p:embed/>
                </p:oleObj>
              </mc:Choice>
              <mc:Fallback>
                <p:oleObj name="Visio" r:id="rId5" imgW="2879979" imgH="2579751" progId="Visio.Drawing.11">
                  <p:embed/>
                  <p:pic>
                    <p:nvPicPr>
                      <p:cNvPr id="0" name="Picture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3886200" cy="348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89" name="Line 5"/>
          <p:cNvSpPr>
            <a:spLocks noChangeShapeType="1"/>
          </p:cNvSpPr>
          <p:nvPr/>
        </p:nvSpPr>
        <p:spPr bwMode="auto">
          <a:xfrm>
            <a:off x="3048000" y="3505200"/>
            <a:ext cx="6858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21190" name="Line 6"/>
          <p:cNvSpPr>
            <a:spLocks noChangeShapeType="1"/>
          </p:cNvSpPr>
          <p:nvPr/>
        </p:nvSpPr>
        <p:spPr bwMode="auto">
          <a:xfrm>
            <a:off x="5715000" y="3505200"/>
            <a:ext cx="6858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221191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91200" y="2070100"/>
          <a:ext cx="32035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2616" name="Visio" r:id="rId7" imgW="1452753" imgH="1203198" progId="Visio.Drawing.11">
                  <p:embed/>
                </p:oleObj>
              </mc:Choice>
              <mc:Fallback>
                <p:oleObj name="Visio" r:id="rId7" imgW="1452753" imgH="1203198" progId="Visio.Drawing.11">
                  <p:embed/>
                  <p:pic>
                    <p:nvPicPr>
                      <p:cNvPr id="0" name="Picture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070100"/>
                        <a:ext cx="3203575" cy="265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2" name="Text Box 8"/>
          <p:cNvSpPr txBox="1">
            <a:spLocks noChangeArrowheads="1"/>
          </p:cNvSpPr>
          <p:nvPr/>
        </p:nvSpPr>
        <p:spPr bwMode="auto">
          <a:xfrm>
            <a:off x="228600" y="5348288"/>
            <a:ext cx="312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 smtClean="0"/>
              <a:t>Consider </a:t>
            </a:r>
            <a:r>
              <a:rPr lang="en-US" dirty="0"/>
              <a:t>some acyclic circuit</a:t>
            </a:r>
          </a:p>
        </p:txBody>
      </p:sp>
      <p:sp>
        <p:nvSpPr>
          <p:cNvPr id="221193" name="Text Box 9"/>
          <p:cNvSpPr txBox="1">
            <a:spLocks noChangeArrowheads="1"/>
          </p:cNvSpPr>
          <p:nvPr/>
        </p:nvSpPr>
        <p:spPr bwMode="auto">
          <a:xfrm>
            <a:off x="3581400" y="5334000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Pick support variables</a:t>
            </a:r>
          </a:p>
        </p:txBody>
      </p:sp>
      <p:sp>
        <p:nvSpPr>
          <p:cNvPr id="221195" name="Text Box 11"/>
          <p:cNvSpPr txBox="1">
            <a:spLocks noChangeArrowheads="1"/>
          </p:cNvSpPr>
          <p:nvPr/>
        </p:nvSpPr>
        <p:spPr bwMode="auto">
          <a:xfrm>
            <a:off x="6324600" y="5334000"/>
            <a:ext cx="2514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Pick target support sets in a cyclic fashion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400" b="0" i="0" u="none" strike="noStrike" kern="0" cap="none" spc="0" normalizeH="0" baseline="0" noProof="0" dirty="0" smtClean="0">
                <a:ln>
                  <a:noFill/>
                </a:ln>
                <a:solidFill>
                  <a:srgbClr val="7A0019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Synthesis of Cyclic Dependencies with Craig Interpolation (IWLS09, TODAES12)</a:t>
            </a:r>
            <a:endParaRPr kumimoji="0" lang="en-US" sz="3400" b="0" i="0" u="none" strike="noStrike" kern="0" cap="none" spc="0" normalizeH="0" baseline="0" noProof="0" dirty="0">
              <a:ln>
                <a:noFill/>
              </a:ln>
              <a:solidFill>
                <a:srgbClr val="7A0019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9" grpId="0" animBg="1"/>
      <p:bldP spid="221190" grpId="0" animBg="1"/>
      <p:bldP spid="221193" grpId="0"/>
      <p:bldP spid="221195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Reduction of Interpolants For </a:t>
            </a:r>
            <a:br>
              <a:rPr lang="en-US" sz="3800" dirty="0" smtClean="0"/>
            </a:br>
            <a:r>
              <a:rPr lang="en-US" sz="3800" dirty="0" smtClean="0"/>
              <a:t>Logic Synthesis (ICCAD10)</a:t>
            </a:r>
            <a:endParaRPr lang="en-US" sz="3800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Restructured resolution proofs to make smaller interpolants</a:t>
            </a:r>
          </a:p>
          <a:p>
            <a:r>
              <a:rPr lang="en-US" dirty="0" smtClean="0"/>
              <a:t>Used incremental SAT techniques to increase performance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533400" y="1714500"/>
            <a:ext cx="7620000" cy="3735388"/>
            <a:chOff x="533400" y="1714500"/>
            <a:chExt cx="7620000" cy="3735388"/>
          </a:xfrm>
        </p:grpSpPr>
        <p:sp>
          <p:nvSpPr>
            <p:cNvPr id="22534" name="AutoShape 6"/>
            <p:cNvSpPr>
              <a:spLocks noChangeAspect="1" noChangeArrowheads="1" noTextEdit="1"/>
            </p:cNvSpPr>
            <p:nvPr/>
          </p:nvSpPr>
          <p:spPr bwMode="auto">
            <a:xfrm>
              <a:off x="609600" y="1901825"/>
              <a:ext cx="7543800" cy="27463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36" name="Rectangle 8"/>
            <p:cNvSpPr>
              <a:spLocks noChangeArrowheads="1"/>
            </p:cNvSpPr>
            <p:nvPr/>
          </p:nvSpPr>
          <p:spPr bwMode="auto">
            <a:xfrm>
              <a:off x="652463" y="1965325"/>
              <a:ext cx="1063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22537" name="Rectangle 9"/>
            <p:cNvSpPr>
              <a:spLocks noChangeArrowheads="1"/>
            </p:cNvSpPr>
            <p:nvPr/>
          </p:nvSpPr>
          <p:spPr bwMode="auto">
            <a:xfrm>
              <a:off x="738188" y="1965325"/>
              <a:ext cx="2381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22538" name="Rectangle 10"/>
            <p:cNvSpPr>
              <a:spLocks noChangeArrowheads="1"/>
            </p:cNvSpPr>
            <p:nvPr/>
          </p:nvSpPr>
          <p:spPr bwMode="auto">
            <a:xfrm>
              <a:off x="973138" y="1965325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2539" name="Rectangle 11"/>
            <p:cNvSpPr>
              <a:spLocks noChangeArrowheads="1"/>
            </p:cNvSpPr>
            <p:nvPr/>
          </p:nvSpPr>
          <p:spPr bwMode="auto">
            <a:xfrm>
              <a:off x="1230313" y="1965325"/>
              <a:ext cx="1920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2540" name="Rectangle 12"/>
            <p:cNvSpPr>
              <a:spLocks noChangeArrowheads="1"/>
            </p:cNvSpPr>
            <p:nvPr/>
          </p:nvSpPr>
          <p:spPr bwMode="auto">
            <a:xfrm>
              <a:off x="1422400" y="1965325"/>
              <a:ext cx="220663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22541" name="Rectangle 13"/>
            <p:cNvSpPr>
              <a:spLocks noChangeArrowheads="1"/>
            </p:cNvSpPr>
            <p:nvPr/>
          </p:nvSpPr>
          <p:spPr bwMode="auto">
            <a:xfrm>
              <a:off x="1636713" y="1965325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2542" name="Rectangle 14"/>
            <p:cNvSpPr>
              <a:spLocks noChangeArrowheads="1"/>
            </p:cNvSpPr>
            <p:nvPr/>
          </p:nvSpPr>
          <p:spPr bwMode="auto">
            <a:xfrm>
              <a:off x="1893888" y="1965325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2543" name="Rectangle 15"/>
            <p:cNvSpPr>
              <a:spLocks noChangeArrowheads="1"/>
            </p:cNvSpPr>
            <p:nvPr/>
          </p:nvSpPr>
          <p:spPr bwMode="auto">
            <a:xfrm>
              <a:off x="2065338" y="1965325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2544" name="Rectangle 16"/>
            <p:cNvSpPr>
              <a:spLocks noChangeArrowheads="1"/>
            </p:cNvSpPr>
            <p:nvPr/>
          </p:nvSpPr>
          <p:spPr bwMode="auto">
            <a:xfrm>
              <a:off x="2279650" y="1965325"/>
              <a:ext cx="1920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2545" name="Rectangle 17"/>
            <p:cNvSpPr>
              <a:spLocks noChangeArrowheads="1"/>
            </p:cNvSpPr>
            <p:nvPr/>
          </p:nvSpPr>
          <p:spPr bwMode="auto">
            <a:xfrm>
              <a:off x="2451100" y="1965325"/>
              <a:ext cx="2381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22546" name="Rectangle 18"/>
            <p:cNvSpPr>
              <a:spLocks noChangeArrowheads="1"/>
            </p:cNvSpPr>
            <p:nvPr/>
          </p:nvSpPr>
          <p:spPr bwMode="auto">
            <a:xfrm>
              <a:off x="2686050" y="1965325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2547" name="Rectangle 19"/>
            <p:cNvSpPr>
              <a:spLocks noChangeArrowheads="1"/>
            </p:cNvSpPr>
            <p:nvPr/>
          </p:nvSpPr>
          <p:spPr bwMode="auto">
            <a:xfrm>
              <a:off x="2963863" y="1965325"/>
              <a:ext cx="1920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2548" name="Rectangle 20"/>
            <p:cNvSpPr>
              <a:spLocks noChangeArrowheads="1"/>
            </p:cNvSpPr>
            <p:nvPr/>
          </p:nvSpPr>
          <p:spPr bwMode="auto">
            <a:xfrm>
              <a:off x="3135313" y="1965325"/>
              <a:ext cx="2206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22549" name="Rectangle 21"/>
            <p:cNvSpPr>
              <a:spLocks noChangeArrowheads="1"/>
            </p:cNvSpPr>
            <p:nvPr/>
          </p:nvSpPr>
          <p:spPr bwMode="auto">
            <a:xfrm>
              <a:off x="3370263" y="1965325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2550" name="Rectangle 22"/>
            <p:cNvSpPr>
              <a:spLocks noChangeArrowheads="1"/>
            </p:cNvSpPr>
            <p:nvPr/>
          </p:nvSpPr>
          <p:spPr bwMode="auto">
            <a:xfrm>
              <a:off x="3627438" y="1965325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2551" name="Rectangle 23"/>
            <p:cNvSpPr>
              <a:spLocks noChangeArrowheads="1"/>
            </p:cNvSpPr>
            <p:nvPr/>
          </p:nvSpPr>
          <p:spPr bwMode="auto">
            <a:xfrm>
              <a:off x="3778250" y="1965325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2552" name="Rectangle 24"/>
            <p:cNvSpPr>
              <a:spLocks noChangeArrowheads="1"/>
            </p:cNvSpPr>
            <p:nvPr/>
          </p:nvSpPr>
          <p:spPr bwMode="auto">
            <a:xfrm>
              <a:off x="3990975" y="1965325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sp>
          <p:nvSpPr>
            <p:cNvPr id="22553" name="Rectangle 25"/>
            <p:cNvSpPr>
              <a:spLocks noChangeArrowheads="1"/>
            </p:cNvSpPr>
            <p:nvPr/>
          </p:nvSpPr>
          <p:spPr bwMode="auto">
            <a:xfrm>
              <a:off x="4141788" y="1965325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2554" name="Rectangle 26"/>
            <p:cNvSpPr>
              <a:spLocks noChangeArrowheads="1"/>
            </p:cNvSpPr>
            <p:nvPr/>
          </p:nvSpPr>
          <p:spPr bwMode="auto">
            <a:xfrm>
              <a:off x="4398963" y="1965325"/>
              <a:ext cx="1412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2555" name="Rectangle 27"/>
            <p:cNvSpPr>
              <a:spLocks noChangeArrowheads="1"/>
            </p:cNvSpPr>
            <p:nvPr/>
          </p:nvSpPr>
          <p:spPr bwMode="auto">
            <a:xfrm>
              <a:off x="4548188" y="1965325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2556" name="Rectangle 28"/>
            <p:cNvSpPr>
              <a:spLocks noChangeArrowheads="1"/>
            </p:cNvSpPr>
            <p:nvPr/>
          </p:nvSpPr>
          <p:spPr bwMode="auto">
            <a:xfrm>
              <a:off x="4740275" y="1965325"/>
              <a:ext cx="1920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2557" name="Rectangle 29"/>
            <p:cNvSpPr>
              <a:spLocks noChangeArrowheads="1"/>
            </p:cNvSpPr>
            <p:nvPr/>
          </p:nvSpPr>
          <p:spPr bwMode="auto">
            <a:xfrm>
              <a:off x="4933950" y="1965325"/>
              <a:ext cx="2381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22558" name="Rectangle 30"/>
            <p:cNvSpPr>
              <a:spLocks noChangeArrowheads="1"/>
            </p:cNvSpPr>
            <p:nvPr/>
          </p:nvSpPr>
          <p:spPr bwMode="auto">
            <a:xfrm>
              <a:off x="5168900" y="1965325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22559" name="Rectangle 31"/>
            <p:cNvSpPr>
              <a:spLocks noChangeArrowheads="1"/>
            </p:cNvSpPr>
            <p:nvPr/>
          </p:nvSpPr>
          <p:spPr bwMode="auto">
            <a:xfrm>
              <a:off x="5426075" y="1965325"/>
              <a:ext cx="1412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2560" name="Rectangle 32"/>
            <p:cNvSpPr>
              <a:spLocks noChangeArrowheads="1"/>
            </p:cNvSpPr>
            <p:nvPr/>
          </p:nvSpPr>
          <p:spPr bwMode="auto">
            <a:xfrm>
              <a:off x="5575300" y="1965325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22561" name="Rectangle 33"/>
            <p:cNvSpPr>
              <a:spLocks noChangeArrowheads="1"/>
            </p:cNvSpPr>
            <p:nvPr/>
          </p:nvSpPr>
          <p:spPr bwMode="auto">
            <a:xfrm>
              <a:off x="5789613" y="1965325"/>
              <a:ext cx="1920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2562" name="Rectangle 34"/>
            <p:cNvSpPr>
              <a:spLocks noChangeArrowheads="1"/>
            </p:cNvSpPr>
            <p:nvPr/>
          </p:nvSpPr>
          <p:spPr bwMode="auto">
            <a:xfrm>
              <a:off x="5961063" y="1965325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22563" name="Rectangle 35"/>
            <p:cNvSpPr>
              <a:spLocks noChangeArrowheads="1"/>
            </p:cNvSpPr>
            <p:nvPr/>
          </p:nvSpPr>
          <p:spPr bwMode="auto">
            <a:xfrm>
              <a:off x="6132513" y="1965325"/>
              <a:ext cx="1063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22564" name="Rectangle 36"/>
            <p:cNvSpPr>
              <a:spLocks noChangeArrowheads="1"/>
            </p:cNvSpPr>
            <p:nvPr/>
          </p:nvSpPr>
          <p:spPr bwMode="auto">
            <a:xfrm>
              <a:off x="6238875" y="1965325"/>
              <a:ext cx="106363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565" name="Rectangle 37"/>
            <p:cNvSpPr>
              <a:spLocks noChangeArrowheads="1"/>
            </p:cNvSpPr>
            <p:nvPr/>
          </p:nvSpPr>
          <p:spPr bwMode="auto">
            <a:xfrm>
              <a:off x="6345238" y="1965325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d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566" name="Rectangle 38"/>
            <p:cNvSpPr>
              <a:spLocks noChangeArrowheads="1"/>
            </p:cNvSpPr>
            <p:nvPr/>
          </p:nvSpPr>
          <p:spPr bwMode="auto">
            <a:xfrm>
              <a:off x="6581775" y="1965325"/>
              <a:ext cx="1809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567" name="Rectangle 39"/>
            <p:cNvSpPr>
              <a:spLocks noChangeArrowheads="1"/>
            </p:cNvSpPr>
            <p:nvPr/>
          </p:nvSpPr>
          <p:spPr bwMode="auto">
            <a:xfrm>
              <a:off x="6838950" y="1965325"/>
              <a:ext cx="3333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¬c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568" name="Rectangle 40"/>
            <p:cNvSpPr>
              <a:spLocks noChangeArrowheads="1"/>
            </p:cNvSpPr>
            <p:nvPr/>
          </p:nvSpPr>
          <p:spPr bwMode="auto">
            <a:xfrm>
              <a:off x="7159625" y="1965325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569" name="Rectangle 41"/>
            <p:cNvSpPr>
              <a:spLocks noChangeArrowheads="1"/>
            </p:cNvSpPr>
            <p:nvPr/>
          </p:nvSpPr>
          <p:spPr bwMode="auto">
            <a:xfrm>
              <a:off x="7373938" y="1965325"/>
              <a:ext cx="2381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a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570" name="Rectangle 42"/>
            <p:cNvSpPr>
              <a:spLocks noChangeArrowheads="1"/>
            </p:cNvSpPr>
            <p:nvPr/>
          </p:nvSpPr>
          <p:spPr bwMode="auto">
            <a:xfrm>
              <a:off x="7608888" y="1965325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571" name="Rectangle 43"/>
            <p:cNvSpPr>
              <a:spLocks noChangeArrowheads="1"/>
            </p:cNvSpPr>
            <p:nvPr/>
          </p:nvSpPr>
          <p:spPr bwMode="auto">
            <a:xfrm>
              <a:off x="7866063" y="1965325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b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572" name="Rectangle 44"/>
            <p:cNvSpPr>
              <a:spLocks noChangeArrowheads="1"/>
            </p:cNvSpPr>
            <p:nvPr/>
          </p:nvSpPr>
          <p:spPr bwMode="auto">
            <a:xfrm>
              <a:off x="8015288" y="1965325"/>
              <a:ext cx="1063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22573" name="Rectangle 45"/>
            <p:cNvSpPr>
              <a:spLocks noChangeArrowheads="1"/>
            </p:cNvSpPr>
            <p:nvPr/>
          </p:nvSpPr>
          <p:spPr bwMode="auto">
            <a:xfrm>
              <a:off x="4633913" y="3206750"/>
              <a:ext cx="1063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22574" name="Rectangle 46"/>
            <p:cNvSpPr>
              <a:spLocks noChangeArrowheads="1"/>
            </p:cNvSpPr>
            <p:nvPr/>
          </p:nvSpPr>
          <p:spPr bwMode="auto">
            <a:xfrm>
              <a:off x="4740275" y="3206750"/>
              <a:ext cx="1412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2575" name="Rectangle 47"/>
            <p:cNvSpPr>
              <a:spLocks noChangeArrowheads="1"/>
            </p:cNvSpPr>
            <p:nvPr/>
          </p:nvSpPr>
          <p:spPr bwMode="auto">
            <a:xfrm>
              <a:off x="4891088" y="3206750"/>
              <a:ext cx="148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)                (</a:t>
              </a:r>
              <a:endParaRPr lang="en-US" dirty="0"/>
            </a:p>
          </p:txBody>
        </p:sp>
        <p:sp>
          <p:nvSpPr>
            <p:cNvPr id="22576" name="Rectangle 48"/>
            <p:cNvSpPr>
              <a:spLocks noChangeArrowheads="1"/>
            </p:cNvSpPr>
            <p:nvPr/>
          </p:nvSpPr>
          <p:spPr bwMode="auto">
            <a:xfrm>
              <a:off x="6345238" y="3206750"/>
              <a:ext cx="1920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22577" name="Rectangle 49"/>
            <p:cNvSpPr>
              <a:spLocks noChangeArrowheads="1"/>
            </p:cNvSpPr>
            <p:nvPr/>
          </p:nvSpPr>
          <p:spPr bwMode="auto">
            <a:xfrm>
              <a:off x="6538913" y="3206750"/>
              <a:ext cx="1412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22578" name="Rectangle 50"/>
            <p:cNvSpPr>
              <a:spLocks noChangeArrowheads="1"/>
            </p:cNvSpPr>
            <p:nvPr/>
          </p:nvSpPr>
          <p:spPr bwMode="auto">
            <a:xfrm>
              <a:off x="6667500" y="3206750"/>
              <a:ext cx="106363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22579" name="Rectangle 51"/>
            <p:cNvSpPr>
              <a:spLocks noChangeArrowheads="1"/>
            </p:cNvSpPr>
            <p:nvPr/>
          </p:nvSpPr>
          <p:spPr bwMode="auto">
            <a:xfrm>
              <a:off x="5575300" y="4211638"/>
              <a:ext cx="2921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( )</a:t>
              </a:r>
              <a:endParaRPr lang="en-US" dirty="0"/>
            </a:p>
          </p:txBody>
        </p:sp>
        <p:sp>
          <p:nvSpPr>
            <p:cNvPr id="22580" name="Line 52"/>
            <p:cNvSpPr>
              <a:spLocks noChangeShapeType="1"/>
            </p:cNvSpPr>
            <p:nvPr/>
          </p:nvSpPr>
          <p:spPr bwMode="auto">
            <a:xfrm>
              <a:off x="4279900" y="2374900"/>
              <a:ext cx="409575" cy="820738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81" name="Line 53"/>
            <p:cNvSpPr>
              <a:spLocks noChangeShapeType="1"/>
            </p:cNvSpPr>
            <p:nvPr/>
          </p:nvSpPr>
          <p:spPr bwMode="auto">
            <a:xfrm flipH="1">
              <a:off x="4895850" y="2374900"/>
              <a:ext cx="411163" cy="820738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82" name="Line 54"/>
            <p:cNvSpPr>
              <a:spLocks noChangeShapeType="1"/>
            </p:cNvSpPr>
            <p:nvPr/>
          </p:nvSpPr>
          <p:spPr bwMode="auto">
            <a:xfrm flipH="1" flipV="1">
              <a:off x="6129338" y="2374900"/>
              <a:ext cx="204787" cy="820738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83" name="Line 55"/>
            <p:cNvSpPr>
              <a:spLocks noChangeShapeType="1"/>
            </p:cNvSpPr>
            <p:nvPr/>
          </p:nvSpPr>
          <p:spPr bwMode="auto">
            <a:xfrm flipH="1">
              <a:off x="6540500" y="2374900"/>
              <a:ext cx="409575" cy="820738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84" name="Line 56"/>
            <p:cNvSpPr>
              <a:spLocks noChangeShapeType="1"/>
            </p:cNvSpPr>
            <p:nvPr/>
          </p:nvSpPr>
          <p:spPr bwMode="auto">
            <a:xfrm>
              <a:off x="4895850" y="3608388"/>
              <a:ext cx="615950" cy="61436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2585" name="Line 57"/>
            <p:cNvSpPr>
              <a:spLocks noChangeShapeType="1"/>
            </p:cNvSpPr>
            <p:nvPr/>
          </p:nvSpPr>
          <p:spPr bwMode="auto">
            <a:xfrm flipH="1">
              <a:off x="5922963" y="3608388"/>
              <a:ext cx="617537" cy="61436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4" name="AutoShape 6"/>
            <p:cNvSpPr>
              <a:spLocks noChangeAspect="1" noChangeArrowheads="1" noTextEdit="1"/>
            </p:cNvSpPr>
            <p:nvPr/>
          </p:nvSpPr>
          <p:spPr bwMode="auto">
            <a:xfrm>
              <a:off x="533400" y="1714500"/>
              <a:ext cx="7467600" cy="3735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09600" y="1903412"/>
            <a:ext cx="7467600" cy="3735388"/>
            <a:chOff x="533400" y="1714500"/>
            <a:chExt cx="7467600" cy="3735388"/>
          </a:xfrm>
        </p:grpSpPr>
        <p:sp>
          <p:nvSpPr>
            <p:cNvPr id="57" name="AutoShape 6"/>
            <p:cNvSpPr>
              <a:spLocks noChangeAspect="1" noChangeArrowheads="1" noTextEdit="1"/>
            </p:cNvSpPr>
            <p:nvPr/>
          </p:nvSpPr>
          <p:spPr bwMode="auto">
            <a:xfrm>
              <a:off x="533400" y="1714500"/>
              <a:ext cx="7467600" cy="37353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58" name="Rectangle 8"/>
            <p:cNvSpPr>
              <a:spLocks noChangeArrowheads="1"/>
            </p:cNvSpPr>
            <p:nvPr/>
          </p:nvSpPr>
          <p:spPr bwMode="auto">
            <a:xfrm>
              <a:off x="576263" y="1778000"/>
              <a:ext cx="1063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59" name="Rectangle 9"/>
            <p:cNvSpPr>
              <a:spLocks noChangeArrowheads="1"/>
            </p:cNvSpPr>
            <p:nvPr/>
          </p:nvSpPr>
          <p:spPr bwMode="auto">
            <a:xfrm>
              <a:off x="660400" y="1778000"/>
              <a:ext cx="2381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60" name="Rectangle 10"/>
            <p:cNvSpPr>
              <a:spLocks noChangeArrowheads="1"/>
            </p:cNvSpPr>
            <p:nvPr/>
          </p:nvSpPr>
          <p:spPr bwMode="auto">
            <a:xfrm>
              <a:off x="893763" y="1778000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61" name="Rectangle 11"/>
            <p:cNvSpPr>
              <a:spLocks noChangeArrowheads="1"/>
            </p:cNvSpPr>
            <p:nvPr/>
          </p:nvSpPr>
          <p:spPr bwMode="auto">
            <a:xfrm>
              <a:off x="1147763" y="1778000"/>
              <a:ext cx="1920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62" name="Rectangle 12"/>
            <p:cNvSpPr>
              <a:spLocks noChangeArrowheads="1"/>
            </p:cNvSpPr>
            <p:nvPr/>
          </p:nvSpPr>
          <p:spPr bwMode="auto">
            <a:xfrm>
              <a:off x="1338263" y="1778000"/>
              <a:ext cx="2206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63" name="Rectangle 13"/>
            <p:cNvSpPr>
              <a:spLocks noChangeArrowheads="1"/>
            </p:cNvSpPr>
            <p:nvPr/>
          </p:nvSpPr>
          <p:spPr bwMode="auto">
            <a:xfrm>
              <a:off x="1550988" y="1778000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64" name="Rectangle 14"/>
            <p:cNvSpPr>
              <a:spLocks noChangeArrowheads="1"/>
            </p:cNvSpPr>
            <p:nvPr/>
          </p:nvSpPr>
          <p:spPr bwMode="auto">
            <a:xfrm>
              <a:off x="1804988" y="1778000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65" name="Rectangle 15"/>
            <p:cNvSpPr>
              <a:spLocks noChangeArrowheads="1"/>
            </p:cNvSpPr>
            <p:nvPr/>
          </p:nvSpPr>
          <p:spPr bwMode="auto">
            <a:xfrm>
              <a:off x="1974850" y="1778000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66" name="Rectangle 16"/>
            <p:cNvSpPr>
              <a:spLocks noChangeArrowheads="1"/>
            </p:cNvSpPr>
            <p:nvPr/>
          </p:nvSpPr>
          <p:spPr bwMode="auto">
            <a:xfrm>
              <a:off x="2185988" y="1778000"/>
              <a:ext cx="1920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67" name="Rectangle 17"/>
            <p:cNvSpPr>
              <a:spLocks noChangeArrowheads="1"/>
            </p:cNvSpPr>
            <p:nvPr/>
          </p:nvSpPr>
          <p:spPr bwMode="auto">
            <a:xfrm>
              <a:off x="2355850" y="1778000"/>
              <a:ext cx="2381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68" name="Rectangle 18"/>
            <p:cNvSpPr>
              <a:spLocks noChangeArrowheads="1"/>
            </p:cNvSpPr>
            <p:nvPr/>
          </p:nvSpPr>
          <p:spPr bwMode="auto">
            <a:xfrm>
              <a:off x="2589213" y="1778000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69" name="Rectangle 19"/>
            <p:cNvSpPr>
              <a:spLocks noChangeArrowheads="1"/>
            </p:cNvSpPr>
            <p:nvPr/>
          </p:nvSpPr>
          <p:spPr bwMode="auto">
            <a:xfrm>
              <a:off x="2863850" y="1778000"/>
              <a:ext cx="1920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70" name="Rectangle 20"/>
            <p:cNvSpPr>
              <a:spLocks noChangeArrowheads="1"/>
            </p:cNvSpPr>
            <p:nvPr/>
          </p:nvSpPr>
          <p:spPr bwMode="auto">
            <a:xfrm>
              <a:off x="3033713" y="1778000"/>
              <a:ext cx="2206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71" name="Rectangle 21"/>
            <p:cNvSpPr>
              <a:spLocks noChangeArrowheads="1"/>
            </p:cNvSpPr>
            <p:nvPr/>
          </p:nvSpPr>
          <p:spPr bwMode="auto">
            <a:xfrm>
              <a:off x="3267075" y="1778000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72" name="Rectangle 22"/>
            <p:cNvSpPr>
              <a:spLocks noChangeArrowheads="1"/>
            </p:cNvSpPr>
            <p:nvPr/>
          </p:nvSpPr>
          <p:spPr bwMode="auto">
            <a:xfrm>
              <a:off x="3521075" y="1778000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73" name="Rectangle 23"/>
            <p:cNvSpPr>
              <a:spLocks noChangeArrowheads="1"/>
            </p:cNvSpPr>
            <p:nvPr/>
          </p:nvSpPr>
          <p:spPr bwMode="auto">
            <a:xfrm>
              <a:off x="3668713" y="1778000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74" name="Rectangle 24"/>
            <p:cNvSpPr>
              <a:spLocks noChangeArrowheads="1"/>
            </p:cNvSpPr>
            <p:nvPr/>
          </p:nvSpPr>
          <p:spPr bwMode="auto">
            <a:xfrm>
              <a:off x="3881438" y="1778000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sp>
          <p:nvSpPr>
            <p:cNvPr id="75" name="Rectangle 25"/>
            <p:cNvSpPr>
              <a:spLocks noChangeArrowheads="1"/>
            </p:cNvSpPr>
            <p:nvPr/>
          </p:nvSpPr>
          <p:spPr bwMode="auto">
            <a:xfrm>
              <a:off x="4029075" y="1778000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76" name="Rectangle 26"/>
            <p:cNvSpPr>
              <a:spLocks noChangeArrowheads="1"/>
            </p:cNvSpPr>
            <p:nvPr/>
          </p:nvSpPr>
          <p:spPr bwMode="auto">
            <a:xfrm>
              <a:off x="4283075" y="1778000"/>
              <a:ext cx="1412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77" name="Rectangle 27"/>
            <p:cNvSpPr>
              <a:spLocks noChangeArrowheads="1"/>
            </p:cNvSpPr>
            <p:nvPr/>
          </p:nvSpPr>
          <p:spPr bwMode="auto">
            <a:xfrm>
              <a:off x="4432300" y="1778000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78" name="Rectangle 28"/>
            <p:cNvSpPr>
              <a:spLocks noChangeArrowheads="1"/>
            </p:cNvSpPr>
            <p:nvPr/>
          </p:nvSpPr>
          <p:spPr bwMode="auto">
            <a:xfrm>
              <a:off x="4622800" y="1778000"/>
              <a:ext cx="1920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79" name="Rectangle 29"/>
            <p:cNvSpPr>
              <a:spLocks noChangeArrowheads="1"/>
            </p:cNvSpPr>
            <p:nvPr/>
          </p:nvSpPr>
          <p:spPr bwMode="auto">
            <a:xfrm>
              <a:off x="4813300" y="1778000"/>
              <a:ext cx="2381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80" name="Rectangle 30"/>
            <p:cNvSpPr>
              <a:spLocks noChangeArrowheads="1"/>
            </p:cNvSpPr>
            <p:nvPr/>
          </p:nvSpPr>
          <p:spPr bwMode="auto">
            <a:xfrm>
              <a:off x="5046663" y="1778000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81" name="Rectangle 31"/>
            <p:cNvSpPr>
              <a:spLocks noChangeArrowheads="1"/>
            </p:cNvSpPr>
            <p:nvPr/>
          </p:nvSpPr>
          <p:spPr bwMode="auto">
            <a:xfrm>
              <a:off x="5300663" y="1778000"/>
              <a:ext cx="1412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82" name="Rectangle 32"/>
            <p:cNvSpPr>
              <a:spLocks noChangeArrowheads="1"/>
            </p:cNvSpPr>
            <p:nvPr/>
          </p:nvSpPr>
          <p:spPr bwMode="auto">
            <a:xfrm>
              <a:off x="5448300" y="1778000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83" name="Rectangle 33"/>
            <p:cNvSpPr>
              <a:spLocks noChangeArrowheads="1"/>
            </p:cNvSpPr>
            <p:nvPr/>
          </p:nvSpPr>
          <p:spPr bwMode="auto">
            <a:xfrm>
              <a:off x="5661025" y="1778000"/>
              <a:ext cx="1920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4" name="Rectangle 34"/>
            <p:cNvSpPr>
              <a:spLocks noChangeArrowheads="1"/>
            </p:cNvSpPr>
            <p:nvPr/>
          </p:nvSpPr>
          <p:spPr bwMode="auto">
            <a:xfrm>
              <a:off x="5830888" y="1778000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85" name="Rectangle 35"/>
            <p:cNvSpPr>
              <a:spLocks noChangeArrowheads="1"/>
            </p:cNvSpPr>
            <p:nvPr/>
          </p:nvSpPr>
          <p:spPr bwMode="auto">
            <a:xfrm>
              <a:off x="6000750" y="1778000"/>
              <a:ext cx="106363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86" name="Rectangle 36"/>
            <p:cNvSpPr>
              <a:spLocks noChangeArrowheads="1"/>
            </p:cNvSpPr>
            <p:nvPr/>
          </p:nvSpPr>
          <p:spPr bwMode="auto">
            <a:xfrm>
              <a:off x="6105525" y="1778000"/>
              <a:ext cx="106363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7" name="Rectangle 37"/>
            <p:cNvSpPr>
              <a:spLocks noChangeArrowheads="1"/>
            </p:cNvSpPr>
            <p:nvPr/>
          </p:nvSpPr>
          <p:spPr bwMode="auto">
            <a:xfrm>
              <a:off x="6211888" y="1778000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d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8" name="Rectangle 38"/>
            <p:cNvSpPr>
              <a:spLocks noChangeArrowheads="1"/>
            </p:cNvSpPr>
            <p:nvPr/>
          </p:nvSpPr>
          <p:spPr bwMode="auto">
            <a:xfrm>
              <a:off x="6445250" y="1778000"/>
              <a:ext cx="1809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9" name="Rectangle 39"/>
            <p:cNvSpPr>
              <a:spLocks noChangeArrowheads="1"/>
            </p:cNvSpPr>
            <p:nvPr/>
          </p:nvSpPr>
          <p:spPr bwMode="auto">
            <a:xfrm>
              <a:off x="6699250" y="1778000"/>
              <a:ext cx="3333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¬c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0" name="Rectangle 40"/>
            <p:cNvSpPr>
              <a:spLocks noChangeArrowheads="1"/>
            </p:cNvSpPr>
            <p:nvPr/>
          </p:nvSpPr>
          <p:spPr bwMode="auto">
            <a:xfrm>
              <a:off x="7016750" y="1778000"/>
              <a:ext cx="2127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1" name="Rectangle 41"/>
            <p:cNvSpPr>
              <a:spLocks noChangeArrowheads="1"/>
            </p:cNvSpPr>
            <p:nvPr/>
          </p:nvSpPr>
          <p:spPr bwMode="auto">
            <a:xfrm>
              <a:off x="7229475" y="1778000"/>
              <a:ext cx="2381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a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2" name="Rectangle 42"/>
            <p:cNvSpPr>
              <a:spLocks noChangeArrowheads="1"/>
            </p:cNvSpPr>
            <p:nvPr/>
          </p:nvSpPr>
          <p:spPr bwMode="auto">
            <a:xfrm>
              <a:off x="7461250" y="1778000"/>
              <a:ext cx="2603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3" name="Rectangle 43"/>
            <p:cNvSpPr>
              <a:spLocks noChangeArrowheads="1"/>
            </p:cNvSpPr>
            <p:nvPr/>
          </p:nvSpPr>
          <p:spPr bwMode="auto">
            <a:xfrm>
              <a:off x="7716838" y="1778000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b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4" name="Rectangle 44"/>
            <p:cNvSpPr>
              <a:spLocks noChangeArrowheads="1"/>
            </p:cNvSpPr>
            <p:nvPr/>
          </p:nvSpPr>
          <p:spPr bwMode="auto">
            <a:xfrm>
              <a:off x="7864475" y="1778000"/>
              <a:ext cx="106363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95" name="Rectangle 45"/>
            <p:cNvSpPr>
              <a:spLocks noChangeArrowheads="1"/>
            </p:cNvSpPr>
            <p:nvPr/>
          </p:nvSpPr>
          <p:spPr bwMode="auto">
            <a:xfrm>
              <a:off x="1614488" y="3005138"/>
              <a:ext cx="1063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96" name="Rectangle 46"/>
            <p:cNvSpPr>
              <a:spLocks noChangeArrowheads="1"/>
            </p:cNvSpPr>
            <p:nvPr/>
          </p:nvSpPr>
          <p:spPr bwMode="auto">
            <a:xfrm>
              <a:off x="1719263" y="3005138"/>
              <a:ext cx="15875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97" name="Rectangle 47"/>
            <p:cNvSpPr>
              <a:spLocks noChangeArrowheads="1"/>
            </p:cNvSpPr>
            <p:nvPr/>
          </p:nvSpPr>
          <p:spPr bwMode="auto">
            <a:xfrm>
              <a:off x="1952625" y="3005138"/>
              <a:ext cx="1809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+</a:t>
              </a:r>
              <a:endParaRPr lang="en-US" dirty="0"/>
            </a:p>
          </p:txBody>
        </p:sp>
        <p:sp>
          <p:nvSpPr>
            <p:cNvPr id="98" name="Rectangle 48"/>
            <p:cNvSpPr>
              <a:spLocks noChangeArrowheads="1"/>
            </p:cNvSpPr>
            <p:nvPr/>
          </p:nvSpPr>
          <p:spPr bwMode="auto">
            <a:xfrm>
              <a:off x="2206625" y="3005138"/>
              <a:ext cx="33337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¬c</a:t>
              </a:r>
              <a:endParaRPr lang="en-US" dirty="0"/>
            </a:p>
          </p:txBody>
        </p:sp>
        <p:sp>
          <p:nvSpPr>
            <p:cNvPr id="99" name="Rectangle 49"/>
            <p:cNvSpPr>
              <a:spLocks noChangeArrowheads="1"/>
            </p:cNvSpPr>
            <p:nvPr/>
          </p:nvSpPr>
          <p:spPr bwMode="auto">
            <a:xfrm>
              <a:off x="2546350" y="3005138"/>
              <a:ext cx="106363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100" name="Rectangle 50"/>
            <p:cNvSpPr>
              <a:spLocks noChangeArrowheads="1"/>
            </p:cNvSpPr>
            <p:nvPr/>
          </p:nvSpPr>
          <p:spPr bwMode="auto">
            <a:xfrm>
              <a:off x="4538663" y="5018088"/>
              <a:ext cx="292100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( )</a:t>
              </a:r>
              <a:endParaRPr lang="en-US" dirty="0"/>
            </a:p>
          </p:txBody>
        </p:sp>
        <p:sp>
          <p:nvSpPr>
            <p:cNvPr id="101" name="Line 51"/>
            <p:cNvSpPr>
              <a:spLocks noChangeShapeType="1"/>
            </p:cNvSpPr>
            <p:nvPr/>
          </p:nvSpPr>
          <p:spPr bwMode="auto">
            <a:xfrm>
              <a:off x="1319213" y="2182813"/>
              <a:ext cx="406400" cy="812800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2" name="Line 52"/>
            <p:cNvSpPr>
              <a:spLocks noChangeShapeType="1"/>
            </p:cNvSpPr>
            <p:nvPr/>
          </p:nvSpPr>
          <p:spPr bwMode="auto">
            <a:xfrm flipH="1">
              <a:off x="2538413" y="2182813"/>
              <a:ext cx="407987" cy="812800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03" name="Rectangle 53"/>
            <p:cNvSpPr>
              <a:spLocks noChangeArrowheads="1"/>
            </p:cNvSpPr>
            <p:nvPr/>
          </p:nvSpPr>
          <p:spPr bwMode="auto">
            <a:xfrm>
              <a:off x="3668713" y="4022725"/>
              <a:ext cx="1063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104" name="Rectangle 54"/>
            <p:cNvSpPr>
              <a:spLocks noChangeArrowheads="1"/>
            </p:cNvSpPr>
            <p:nvPr/>
          </p:nvSpPr>
          <p:spPr bwMode="auto">
            <a:xfrm>
              <a:off x="3775075" y="4022725"/>
              <a:ext cx="1920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105" name="Rectangle 55"/>
            <p:cNvSpPr>
              <a:spLocks noChangeArrowheads="1"/>
            </p:cNvSpPr>
            <p:nvPr/>
          </p:nvSpPr>
          <p:spPr bwMode="auto">
            <a:xfrm>
              <a:off x="3965575" y="4022725"/>
              <a:ext cx="141288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106" name="Rectangle 56"/>
            <p:cNvSpPr>
              <a:spLocks noChangeArrowheads="1"/>
            </p:cNvSpPr>
            <p:nvPr/>
          </p:nvSpPr>
          <p:spPr bwMode="auto">
            <a:xfrm>
              <a:off x="4092575" y="4022725"/>
              <a:ext cx="106363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107" name="Rectangle 57"/>
            <p:cNvSpPr>
              <a:spLocks noChangeArrowheads="1"/>
            </p:cNvSpPr>
            <p:nvPr/>
          </p:nvSpPr>
          <p:spPr bwMode="auto">
            <a:xfrm>
              <a:off x="5130800" y="4022725"/>
              <a:ext cx="106363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108" name="Rectangle 58"/>
            <p:cNvSpPr>
              <a:spLocks noChangeArrowheads="1"/>
            </p:cNvSpPr>
            <p:nvPr/>
          </p:nvSpPr>
          <p:spPr bwMode="auto">
            <a:xfrm>
              <a:off x="5237163" y="4022725"/>
              <a:ext cx="141287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109" name="Rectangle 59"/>
            <p:cNvSpPr>
              <a:spLocks noChangeArrowheads="1"/>
            </p:cNvSpPr>
            <p:nvPr/>
          </p:nvSpPr>
          <p:spPr bwMode="auto">
            <a:xfrm>
              <a:off x="5364163" y="4022725"/>
              <a:ext cx="106362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110" name="Line 60"/>
            <p:cNvSpPr>
              <a:spLocks noChangeShapeType="1"/>
            </p:cNvSpPr>
            <p:nvPr/>
          </p:nvSpPr>
          <p:spPr bwMode="auto">
            <a:xfrm>
              <a:off x="2132013" y="3403600"/>
              <a:ext cx="1627187" cy="608013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1" name="Line 61"/>
            <p:cNvSpPr>
              <a:spLocks noChangeShapeType="1"/>
            </p:cNvSpPr>
            <p:nvPr/>
          </p:nvSpPr>
          <p:spPr bwMode="auto">
            <a:xfrm flipH="1">
              <a:off x="3963988" y="2182813"/>
              <a:ext cx="1828800" cy="1828800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2" name="Line 62"/>
            <p:cNvSpPr>
              <a:spLocks noChangeShapeType="1"/>
            </p:cNvSpPr>
            <p:nvPr/>
          </p:nvSpPr>
          <p:spPr bwMode="auto">
            <a:xfrm>
              <a:off x="4165600" y="2182813"/>
              <a:ext cx="1017588" cy="1828800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3" name="Line 63"/>
            <p:cNvSpPr>
              <a:spLocks noChangeShapeType="1"/>
            </p:cNvSpPr>
            <p:nvPr/>
          </p:nvSpPr>
          <p:spPr bwMode="auto">
            <a:xfrm>
              <a:off x="5183188" y="2182813"/>
              <a:ext cx="203200" cy="1828800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4" name="Line 64"/>
            <p:cNvSpPr>
              <a:spLocks noChangeShapeType="1"/>
            </p:cNvSpPr>
            <p:nvPr/>
          </p:nvSpPr>
          <p:spPr bwMode="auto">
            <a:xfrm>
              <a:off x="3963988" y="4419600"/>
              <a:ext cx="608012" cy="609600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15" name="Line 65"/>
            <p:cNvSpPr>
              <a:spLocks noChangeShapeType="1"/>
            </p:cNvSpPr>
            <p:nvPr/>
          </p:nvSpPr>
          <p:spPr bwMode="auto">
            <a:xfrm flipH="1">
              <a:off x="4776788" y="4419600"/>
              <a:ext cx="609600" cy="609600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grpSp>
        <p:nvGrpSpPr>
          <p:cNvPr id="116" name="Group 64"/>
          <p:cNvGrpSpPr>
            <a:grpSpLocks/>
          </p:cNvGrpSpPr>
          <p:nvPr/>
        </p:nvGrpSpPr>
        <p:grpSpPr bwMode="auto">
          <a:xfrm>
            <a:off x="682625" y="1981200"/>
            <a:ext cx="7394575" cy="3621088"/>
            <a:chOff x="363" y="1120"/>
            <a:chExt cx="4658" cy="2281"/>
          </a:xfrm>
        </p:grpSpPr>
        <p:sp>
          <p:nvSpPr>
            <p:cNvPr id="117" name="Rectangle 5"/>
            <p:cNvSpPr>
              <a:spLocks noChangeArrowheads="1"/>
            </p:cNvSpPr>
            <p:nvPr/>
          </p:nvSpPr>
          <p:spPr bwMode="auto">
            <a:xfrm>
              <a:off x="363" y="11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118" name="Rectangle 6"/>
            <p:cNvSpPr>
              <a:spLocks noChangeArrowheads="1"/>
            </p:cNvSpPr>
            <p:nvPr/>
          </p:nvSpPr>
          <p:spPr bwMode="auto">
            <a:xfrm>
              <a:off x="416" y="1120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119" name="Rectangle 7"/>
            <p:cNvSpPr>
              <a:spLocks noChangeArrowheads="1"/>
            </p:cNvSpPr>
            <p:nvPr/>
          </p:nvSpPr>
          <p:spPr bwMode="auto">
            <a:xfrm>
              <a:off x="563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120" name="Rectangle 8"/>
            <p:cNvSpPr>
              <a:spLocks noChangeArrowheads="1"/>
            </p:cNvSpPr>
            <p:nvPr/>
          </p:nvSpPr>
          <p:spPr bwMode="auto">
            <a:xfrm>
              <a:off x="723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121" name="Rectangle 9"/>
            <p:cNvSpPr>
              <a:spLocks noChangeArrowheads="1"/>
            </p:cNvSpPr>
            <p:nvPr/>
          </p:nvSpPr>
          <p:spPr bwMode="auto">
            <a:xfrm>
              <a:off x="843" y="1120"/>
              <a:ext cx="13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122" name="Rectangle 10"/>
            <p:cNvSpPr>
              <a:spLocks noChangeArrowheads="1"/>
            </p:cNvSpPr>
            <p:nvPr/>
          </p:nvSpPr>
          <p:spPr bwMode="auto">
            <a:xfrm>
              <a:off x="977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123" name="Rectangle 11"/>
            <p:cNvSpPr>
              <a:spLocks noChangeArrowheads="1"/>
            </p:cNvSpPr>
            <p:nvPr/>
          </p:nvSpPr>
          <p:spPr bwMode="auto">
            <a:xfrm>
              <a:off x="1137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124" name="Rectangle 12"/>
            <p:cNvSpPr>
              <a:spLocks noChangeArrowheads="1"/>
            </p:cNvSpPr>
            <p:nvPr/>
          </p:nvSpPr>
          <p:spPr bwMode="auto">
            <a:xfrm>
              <a:off x="1244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125" name="Rectangle 13"/>
            <p:cNvSpPr>
              <a:spLocks noChangeArrowheads="1"/>
            </p:cNvSpPr>
            <p:nvPr/>
          </p:nvSpPr>
          <p:spPr bwMode="auto">
            <a:xfrm>
              <a:off x="1377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126" name="Rectangle 14"/>
            <p:cNvSpPr>
              <a:spLocks noChangeArrowheads="1"/>
            </p:cNvSpPr>
            <p:nvPr/>
          </p:nvSpPr>
          <p:spPr bwMode="auto">
            <a:xfrm>
              <a:off x="1484" y="1120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127" name="Rectangle 15"/>
            <p:cNvSpPr>
              <a:spLocks noChangeArrowheads="1"/>
            </p:cNvSpPr>
            <p:nvPr/>
          </p:nvSpPr>
          <p:spPr bwMode="auto">
            <a:xfrm>
              <a:off x="1631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128" name="Rectangle 16"/>
            <p:cNvSpPr>
              <a:spLocks noChangeArrowheads="1"/>
            </p:cNvSpPr>
            <p:nvPr/>
          </p:nvSpPr>
          <p:spPr bwMode="auto">
            <a:xfrm>
              <a:off x="1804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129" name="Rectangle 17"/>
            <p:cNvSpPr>
              <a:spLocks noChangeArrowheads="1"/>
            </p:cNvSpPr>
            <p:nvPr/>
          </p:nvSpPr>
          <p:spPr bwMode="auto">
            <a:xfrm>
              <a:off x="1911" y="1120"/>
              <a:ext cx="13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 </a:t>
              </a:r>
              <a:endParaRPr lang="en-US" dirty="0"/>
            </a:p>
          </p:txBody>
        </p:sp>
        <p:sp>
          <p:nvSpPr>
            <p:cNvPr id="130" name="Rectangle 18"/>
            <p:cNvSpPr>
              <a:spLocks noChangeArrowheads="1"/>
            </p:cNvSpPr>
            <p:nvPr/>
          </p:nvSpPr>
          <p:spPr bwMode="auto">
            <a:xfrm>
              <a:off x="2058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131" name="Rectangle 19"/>
            <p:cNvSpPr>
              <a:spLocks noChangeArrowheads="1"/>
            </p:cNvSpPr>
            <p:nvPr/>
          </p:nvSpPr>
          <p:spPr bwMode="auto">
            <a:xfrm>
              <a:off x="2218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132" name="Rectangle 20"/>
            <p:cNvSpPr>
              <a:spLocks noChangeArrowheads="1"/>
            </p:cNvSpPr>
            <p:nvPr/>
          </p:nvSpPr>
          <p:spPr bwMode="auto">
            <a:xfrm>
              <a:off x="2311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133" name="Rectangle 21"/>
            <p:cNvSpPr>
              <a:spLocks noChangeArrowheads="1"/>
            </p:cNvSpPr>
            <p:nvPr/>
          </p:nvSpPr>
          <p:spPr bwMode="auto">
            <a:xfrm>
              <a:off x="2445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sp>
          <p:nvSpPr>
            <p:cNvPr id="134" name="Rectangle 22"/>
            <p:cNvSpPr>
              <a:spLocks noChangeArrowheads="1"/>
            </p:cNvSpPr>
            <p:nvPr/>
          </p:nvSpPr>
          <p:spPr bwMode="auto">
            <a:xfrm>
              <a:off x="2538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135" name="Rectangle 23"/>
            <p:cNvSpPr>
              <a:spLocks noChangeArrowheads="1"/>
            </p:cNvSpPr>
            <p:nvPr/>
          </p:nvSpPr>
          <p:spPr bwMode="auto">
            <a:xfrm>
              <a:off x="2698" y="1120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136" name="Rectangle 24"/>
            <p:cNvSpPr>
              <a:spLocks noChangeArrowheads="1"/>
            </p:cNvSpPr>
            <p:nvPr/>
          </p:nvSpPr>
          <p:spPr bwMode="auto">
            <a:xfrm>
              <a:off x="2792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137" name="Rectangle 25"/>
            <p:cNvSpPr>
              <a:spLocks noChangeArrowheads="1"/>
            </p:cNvSpPr>
            <p:nvPr/>
          </p:nvSpPr>
          <p:spPr bwMode="auto">
            <a:xfrm>
              <a:off x="2912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138" name="Rectangle 26"/>
            <p:cNvSpPr>
              <a:spLocks noChangeArrowheads="1"/>
            </p:cNvSpPr>
            <p:nvPr/>
          </p:nvSpPr>
          <p:spPr bwMode="auto">
            <a:xfrm>
              <a:off x="3032" y="1120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139" name="Rectangle 27"/>
            <p:cNvSpPr>
              <a:spLocks noChangeArrowheads="1"/>
            </p:cNvSpPr>
            <p:nvPr/>
          </p:nvSpPr>
          <p:spPr bwMode="auto">
            <a:xfrm>
              <a:off x="3179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140" name="Rectangle 28"/>
            <p:cNvSpPr>
              <a:spLocks noChangeArrowheads="1"/>
            </p:cNvSpPr>
            <p:nvPr/>
          </p:nvSpPr>
          <p:spPr bwMode="auto">
            <a:xfrm>
              <a:off x="3339" y="1120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141" name="Rectangle 29"/>
            <p:cNvSpPr>
              <a:spLocks noChangeArrowheads="1"/>
            </p:cNvSpPr>
            <p:nvPr/>
          </p:nvSpPr>
          <p:spPr bwMode="auto">
            <a:xfrm>
              <a:off x="3432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142" name="Rectangle 30"/>
            <p:cNvSpPr>
              <a:spLocks noChangeArrowheads="1"/>
            </p:cNvSpPr>
            <p:nvPr/>
          </p:nvSpPr>
          <p:spPr bwMode="auto">
            <a:xfrm>
              <a:off x="3566" y="1120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143" name="Rectangle 31"/>
            <p:cNvSpPr>
              <a:spLocks noChangeArrowheads="1"/>
            </p:cNvSpPr>
            <p:nvPr/>
          </p:nvSpPr>
          <p:spPr bwMode="auto">
            <a:xfrm>
              <a:off x="3673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144" name="Rectangle 32"/>
            <p:cNvSpPr>
              <a:spLocks noChangeArrowheads="1"/>
            </p:cNvSpPr>
            <p:nvPr/>
          </p:nvSpPr>
          <p:spPr bwMode="auto">
            <a:xfrm>
              <a:off x="3780" y="11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145" name="Rectangle 33"/>
            <p:cNvSpPr>
              <a:spLocks noChangeArrowheads="1"/>
            </p:cNvSpPr>
            <p:nvPr/>
          </p:nvSpPr>
          <p:spPr bwMode="auto">
            <a:xfrm>
              <a:off x="3846" y="11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6" name="Rectangle 34"/>
            <p:cNvSpPr>
              <a:spLocks noChangeArrowheads="1"/>
            </p:cNvSpPr>
            <p:nvPr/>
          </p:nvSpPr>
          <p:spPr bwMode="auto">
            <a:xfrm>
              <a:off x="3913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d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7" name="Rectangle 35"/>
            <p:cNvSpPr>
              <a:spLocks noChangeArrowheads="1"/>
            </p:cNvSpPr>
            <p:nvPr/>
          </p:nvSpPr>
          <p:spPr bwMode="auto">
            <a:xfrm>
              <a:off x="4060" y="1120"/>
              <a:ext cx="11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8" name="Rectangle 36"/>
            <p:cNvSpPr>
              <a:spLocks noChangeArrowheads="1"/>
            </p:cNvSpPr>
            <p:nvPr/>
          </p:nvSpPr>
          <p:spPr bwMode="auto">
            <a:xfrm>
              <a:off x="4220" y="1120"/>
              <a:ext cx="21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¬c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9" name="Rectangle 37"/>
            <p:cNvSpPr>
              <a:spLocks noChangeArrowheads="1"/>
            </p:cNvSpPr>
            <p:nvPr/>
          </p:nvSpPr>
          <p:spPr bwMode="auto">
            <a:xfrm>
              <a:off x="4420" y="1120"/>
              <a:ext cx="13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0" name="Rectangle 38"/>
            <p:cNvSpPr>
              <a:spLocks noChangeArrowheads="1"/>
            </p:cNvSpPr>
            <p:nvPr/>
          </p:nvSpPr>
          <p:spPr bwMode="auto">
            <a:xfrm>
              <a:off x="4554" y="1120"/>
              <a:ext cx="15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a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1" name="Rectangle 39"/>
            <p:cNvSpPr>
              <a:spLocks noChangeArrowheads="1"/>
            </p:cNvSpPr>
            <p:nvPr/>
          </p:nvSpPr>
          <p:spPr bwMode="auto">
            <a:xfrm>
              <a:off x="4700" y="1120"/>
              <a:ext cx="16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+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2" name="Rectangle 40"/>
            <p:cNvSpPr>
              <a:spLocks noChangeArrowheads="1"/>
            </p:cNvSpPr>
            <p:nvPr/>
          </p:nvSpPr>
          <p:spPr bwMode="auto">
            <a:xfrm>
              <a:off x="4861" y="1120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chemeClr val="accent2"/>
                  </a:solidFill>
                  <a:latin typeface="Times New Roman" pitchFamily="18" charset="0"/>
                </a:rPr>
                <a:t>b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3" name="Rectangle 41"/>
            <p:cNvSpPr>
              <a:spLocks noChangeArrowheads="1"/>
            </p:cNvSpPr>
            <p:nvPr/>
          </p:nvSpPr>
          <p:spPr bwMode="auto">
            <a:xfrm>
              <a:off x="4954" y="1120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chemeClr val="accent2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54" name="Rectangle 42"/>
            <p:cNvSpPr>
              <a:spLocks noChangeArrowheads="1"/>
            </p:cNvSpPr>
            <p:nvPr/>
          </p:nvSpPr>
          <p:spPr bwMode="auto">
            <a:xfrm>
              <a:off x="1017" y="1893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5" name="Rectangle 43"/>
            <p:cNvSpPr>
              <a:spLocks noChangeArrowheads="1"/>
            </p:cNvSpPr>
            <p:nvPr/>
          </p:nvSpPr>
          <p:spPr bwMode="auto">
            <a:xfrm>
              <a:off x="1083" y="1893"/>
              <a:ext cx="10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6" name="Rectangle 44"/>
            <p:cNvSpPr>
              <a:spLocks noChangeArrowheads="1"/>
            </p:cNvSpPr>
            <p:nvPr/>
          </p:nvSpPr>
          <p:spPr bwMode="auto">
            <a:xfrm>
              <a:off x="1230" y="1893"/>
              <a:ext cx="11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+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7" name="Rectangle 45"/>
            <p:cNvSpPr>
              <a:spLocks noChangeArrowheads="1"/>
            </p:cNvSpPr>
            <p:nvPr/>
          </p:nvSpPr>
          <p:spPr bwMode="auto">
            <a:xfrm>
              <a:off x="1390" y="1893"/>
              <a:ext cx="210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8" name="Rectangle 46"/>
            <p:cNvSpPr>
              <a:spLocks noChangeArrowheads="1"/>
            </p:cNvSpPr>
            <p:nvPr/>
          </p:nvSpPr>
          <p:spPr bwMode="auto">
            <a:xfrm>
              <a:off x="1604" y="1893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59" name="Rectangle 47"/>
            <p:cNvSpPr>
              <a:spLocks noChangeArrowheads="1"/>
            </p:cNvSpPr>
            <p:nvPr/>
          </p:nvSpPr>
          <p:spPr bwMode="auto">
            <a:xfrm>
              <a:off x="2859" y="3161"/>
              <a:ext cx="184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 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0" name="Line 48"/>
            <p:cNvSpPr>
              <a:spLocks noChangeShapeType="1"/>
            </p:cNvSpPr>
            <p:nvPr/>
          </p:nvSpPr>
          <p:spPr bwMode="auto">
            <a:xfrm>
              <a:off x="831" y="1375"/>
              <a:ext cx="256" cy="51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1" name="Line 49"/>
            <p:cNvSpPr>
              <a:spLocks noChangeShapeType="1"/>
            </p:cNvSpPr>
            <p:nvPr/>
          </p:nvSpPr>
          <p:spPr bwMode="auto">
            <a:xfrm flipH="1">
              <a:off x="1599" y="1375"/>
              <a:ext cx="257" cy="51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62" name="Rectangle 50"/>
            <p:cNvSpPr>
              <a:spLocks noChangeArrowheads="1"/>
            </p:cNvSpPr>
            <p:nvPr/>
          </p:nvSpPr>
          <p:spPr bwMode="auto">
            <a:xfrm>
              <a:off x="2311" y="2534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3" name="Rectangle 51"/>
            <p:cNvSpPr>
              <a:spLocks noChangeArrowheads="1"/>
            </p:cNvSpPr>
            <p:nvPr/>
          </p:nvSpPr>
          <p:spPr bwMode="auto">
            <a:xfrm>
              <a:off x="2378" y="2534"/>
              <a:ext cx="121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4" name="Rectangle 52"/>
            <p:cNvSpPr>
              <a:spLocks noChangeArrowheads="1"/>
            </p:cNvSpPr>
            <p:nvPr/>
          </p:nvSpPr>
          <p:spPr bwMode="auto">
            <a:xfrm>
              <a:off x="2503" y="2534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5" name="Rectangle 53"/>
            <p:cNvSpPr>
              <a:spLocks noChangeArrowheads="1"/>
            </p:cNvSpPr>
            <p:nvPr/>
          </p:nvSpPr>
          <p:spPr bwMode="auto">
            <a:xfrm>
              <a:off x="2578" y="2534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6" name="Rectangle 54"/>
            <p:cNvSpPr>
              <a:spLocks noChangeArrowheads="1"/>
            </p:cNvSpPr>
            <p:nvPr/>
          </p:nvSpPr>
          <p:spPr bwMode="auto">
            <a:xfrm>
              <a:off x="3232" y="2534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7" name="Rectangle 55"/>
            <p:cNvSpPr>
              <a:spLocks noChangeArrowheads="1"/>
            </p:cNvSpPr>
            <p:nvPr/>
          </p:nvSpPr>
          <p:spPr bwMode="auto">
            <a:xfrm>
              <a:off x="3299" y="2534"/>
              <a:ext cx="89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8" name="Rectangle 56"/>
            <p:cNvSpPr>
              <a:spLocks noChangeArrowheads="1"/>
            </p:cNvSpPr>
            <p:nvPr/>
          </p:nvSpPr>
          <p:spPr bwMode="auto">
            <a:xfrm>
              <a:off x="3379" y="2534"/>
              <a:ext cx="67" cy="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500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>
                <a:solidFill>
                  <a:srgbClr val="FF0000"/>
                </a:solidFill>
              </a:endParaRPr>
            </a:p>
          </p:txBody>
        </p:sp>
        <p:sp>
          <p:nvSpPr>
            <p:cNvPr id="169" name="Line 57"/>
            <p:cNvSpPr>
              <a:spLocks noChangeShapeType="1"/>
            </p:cNvSpPr>
            <p:nvPr/>
          </p:nvSpPr>
          <p:spPr bwMode="auto">
            <a:xfrm>
              <a:off x="1343" y="2144"/>
              <a:ext cx="1025" cy="383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0" name="Line 58"/>
            <p:cNvSpPr>
              <a:spLocks noChangeShapeType="1"/>
            </p:cNvSpPr>
            <p:nvPr/>
          </p:nvSpPr>
          <p:spPr bwMode="auto">
            <a:xfrm flipH="1">
              <a:off x="2497" y="1375"/>
              <a:ext cx="1152" cy="115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1" name="Line 59"/>
            <p:cNvSpPr>
              <a:spLocks noChangeShapeType="1"/>
            </p:cNvSpPr>
            <p:nvPr/>
          </p:nvSpPr>
          <p:spPr bwMode="auto">
            <a:xfrm>
              <a:off x="2624" y="1375"/>
              <a:ext cx="641" cy="115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2" name="Line 60"/>
            <p:cNvSpPr>
              <a:spLocks noChangeShapeType="1"/>
            </p:cNvSpPr>
            <p:nvPr/>
          </p:nvSpPr>
          <p:spPr bwMode="auto">
            <a:xfrm>
              <a:off x="3265" y="1375"/>
              <a:ext cx="128" cy="1152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3" name="Line 61"/>
            <p:cNvSpPr>
              <a:spLocks noChangeShapeType="1"/>
            </p:cNvSpPr>
            <p:nvPr/>
          </p:nvSpPr>
          <p:spPr bwMode="auto">
            <a:xfrm>
              <a:off x="2497" y="2784"/>
              <a:ext cx="383" cy="384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174" name="Line 62"/>
            <p:cNvSpPr>
              <a:spLocks noChangeShapeType="1"/>
            </p:cNvSpPr>
            <p:nvPr/>
          </p:nvSpPr>
          <p:spPr bwMode="auto">
            <a:xfrm flipH="1">
              <a:off x="3009" y="2784"/>
              <a:ext cx="384" cy="384"/>
            </a:xfrm>
            <a:prstGeom prst="line">
              <a:avLst/>
            </a:prstGeom>
            <a:noFill/>
            <a:ln w="34925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175" name="Text Box 63"/>
          <p:cNvSpPr txBox="1">
            <a:spLocks noChangeArrowheads="1"/>
          </p:cNvSpPr>
          <p:nvPr/>
        </p:nvSpPr>
        <p:spPr bwMode="auto">
          <a:xfrm>
            <a:off x="4495800" y="3048000"/>
            <a:ext cx="457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sz="4000" dirty="0">
                <a:latin typeface="Times New Roman" pitchFamily="18" charset="0"/>
              </a:rPr>
              <a:t>0</a:t>
            </a:r>
          </a:p>
        </p:txBody>
      </p:sp>
      <p:sp>
        <p:nvSpPr>
          <p:cNvPr id="177" name="Title 5"/>
          <p:cNvSpPr>
            <a:spLocks noGrp="1"/>
          </p:cNvSpPr>
          <p:nvPr>
            <p:ph type="title"/>
          </p:nvPr>
        </p:nvSpPr>
        <p:spPr>
          <a:xfrm>
            <a:off x="685800" y="304800"/>
            <a:ext cx="7772400" cy="1143000"/>
          </a:xfrm>
        </p:spPr>
        <p:txBody>
          <a:bodyPr/>
          <a:lstStyle/>
          <a:p>
            <a:r>
              <a:rPr lang="en-US" sz="3800" dirty="0" smtClean="0"/>
              <a:t>Reduction of Interpolants For </a:t>
            </a:r>
            <a:br>
              <a:rPr lang="en-US" sz="3800" dirty="0" smtClean="0"/>
            </a:br>
            <a:r>
              <a:rPr lang="en-US" sz="3800" dirty="0" smtClean="0"/>
              <a:t>Logic Synthesis (ICCAD10)</a:t>
            </a:r>
            <a:endParaRPr lang="en-US" sz="3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5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924800" cy="1143000"/>
          </a:xfrm>
        </p:spPr>
        <p:txBody>
          <a:bodyPr/>
          <a:lstStyle/>
          <a:p>
            <a:r>
              <a:rPr lang="en-US" sz="3400" dirty="0" smtClean="0"/>
              <a:t>Resolution Proofs as a Data Structure For Logic Synthesis (IWLS11)</a:t>
            </a:r>
            <a:endParaRPr lang="en-US" sz="3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Advocated using resolution proofs to perform large restructurings</a:t>
            </a:r>
          </a:p>
          <a:p>
            <a:r>
              <a:rPr lang="en-US" dirty="0" smtClean="0"/>
              <a:t>Showed that many nodes can be shared among similar proofs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1398588" y="5557837"/>
            <a:ext cx="25638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5105400" y="5557837"/>
            <a:ext cx="2597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graphicFrame>
        <p:nvGraphicFramePr>
          <p:cNvPr id="6146" name="Object 7"/>
          <p:cNvGraphicFramePr>
            <a:graphicFrameLocks noChangeAspect="1"/>
          </p:cNvGraphicFramePr>
          <p:nvPr/>
        </p:nvGraphicFramePr>
        <p:xfrm>
          <a:off x="-1985963" y="1747837"/>
          <a:ext cx="12617451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350" name="Visio" r:id="rId3" imgW="7943088" imgH="2399030" progId="Visio.Drawing.11">
                  <p:embed/>
                </p:oleObj>
              </mc:Choice>
              <mc:Fallback>
                <p:oleObj name="Visio" r:id="rId3" imgW="7943088" imgH="2399030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85963" y="1747837"/>
                        <a:ext cx="12617451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924800" cy="1143000"/>
          </a:xfrm>
        </p:spPr>
        <p:txBody>
          <a:bodyPr/>
          <a:lstStyle/>
          <a:p>
            <a:r>
              <a:rPr lang="en-US" sz="3400" dirty="0" smtClean="0"/>
              <a:t>Resolution Proofs as a Data Structure For Logic Synthesis (IWLS11)</a:t>
            </a:r>
            <a:endParaRPr lang="en-US" sz="3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Tseitin</a:t>
            </a:r>
            <a:r>
              <a:rPr lang="en-US" dirty="0" smtClean="0"/>
              <a:t> Transformation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Circuit can be converted into </a:t>
            </a:r>
            <a:r>
              <a:rPr lang="en-US" dirty="0" smtClean="0">
                <a:solidFill>
                  <a:srgbClr val="A50021"/>
                </a:solidFill>
              </a:rPr>
              <a:t>CNF</a:t>
            </a:r>
            <a:r>
              <a:rPr lang="en-US" dirty="0" smtClean="0"/>
              <a:t> formula in </a:t>
            </a:r>
            <a:r>
              <a:rPr lang="en-US" i="1" dirty="0" smtClean="0">
                <a:solidFill>
                  <a:srgbClr val="A50021"/>
                </a:solidFill>
              </a:rPr>
              <a:t>linear time </a:t>
            </a:r>
            <a:r>
              <a:rPr lang="en-US" dirty="0" smtClean="0"/>
              <a:t>(adding extra variables)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26903663"/>
              </p:ext>
            </p:extLst>
          </p:nvPr>
        </p:nvGraphicFramePr>
        <p:xfrm>
          <a:off x="3048000" y="3276600"/>
          <a:ext cx="3117421" cy="175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4259" name="Visio" r:id="rId3" imgW="1302448" imgH="731462" progId="Visio.Drawing.11">
                  <p:embed/>
                </p:oleObj>
              </mc:Choice>
              <mc:Fallback>
                <p:oleObj name="Visio" r:id="rId3" imgW="1302448" imgH="731462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0" y="3276600"/>
                        <a:ext cx="3117421" cy="175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905000" y="5329535"/>
                <a:ext cx="53340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)(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</a:rPr>
                        <m:t>)(¬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𝑧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5000" y="5329535"/>
                <a:ext cx="5334000" cy="461665"/>
              </a:xfrm>
              <a:prstGeom prst="rect">
                <a:avLst/>
              </a:prstGeom>
              <a:blipFill rotWithShape="1">
                <a:blip r:embed="rId5"/>
                <a:stretch>
                  <a:fillRect b="-197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52083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6"/>
          <p:cNvSpPr>
            <a:spLocks noChangeArrowheads="1"/>
          </p:cNvSpPr>
          <p:nvPr/>
        </p:nvSpPr>
        <p:spPr bwMode="auto">
          <a:xfrm>
            <a:off x="1398588" y="5557837"/>
            <a:ext cx="25638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sp>
        <p:nvSpPr>
          <p:cNvPr id="43012" name="Rectangle 7"/>
          <p:cNvSpPr>
            <a:spLocks noChangeArrowheads="1"/>
          </p:cNvSpPr>
          <p:nvPr/>
        </p:nvSpPr>
        <p:spPr bwMode="auto">
          <a:xfrm>
            <a:off x="5105400" y="5557837"/>
            <a:ext cx="2597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pic>
        <p:nvPicPr>
          <p:cNvPr id="4301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1650" y="1976437"/>
            <a:ext cx="158115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050" y="1947862"/>
            <a:ext cx="158115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924800" cy="1143000"/>
          </a:xfrm>
        </p:spPr>
        <p:txBody>
          <a:bodyPr/>
          <a:lstStyle/>
          <a:p>
            <a:r>
              <a:rPr lang="en-US" sz="3400" dirty="0" smtClean="0"/>
              <a:t>Resolution Proofs as a Data Structure For Logic Synthesis (IWLS11)</a:t>
            </a:r>
            <a:endParaRPr lang="en-US" sz="3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2" name="Rectangle 6"/>
          <p:cNvSpPr>
            <a:spLocks noChangeArrowheads="1"/>
          </p:cNvSpPr>
          <p:nvPr/>
        </p:nvSpPr>
        <p:spPr bwMode="auto">
          <a:xfrm>
            <a:off x="2057400" y="5634038"/>
            <a:ext cx="2563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sp>
        <p:nvSpPr>
          <p:cNvPr id="7173" name="Rectangle 7"/>
          <p:cNvSpPr>
            <a:spLocks noChangeArrowheads="1"/>
          </p:cNvSpPr>
          <p:nvPr/>
        </p:nvSpPr>
        <p:spPr bwMode="auto">
          <a:xfrm>
            <a:off x="4876800" y="5634038"/>
            <a:ext cx="2597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graphicFrame>
        <p:nvGraphicFramePr>
          <p:cNvPr id="7170" name="Object 6"/>
          <p:cNvGraphicFramePr>
            <a:graphicFrameLocks noChangeAspect="1"/>
          </p:cNvGraphicFramePr>
          <p:nvPr/>
        </p:nvGraphicFramePr>
        <p:xfrm>
          <a:off x="0" y="1743075"/>
          <a:ext cx="9383713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5374" name="Visio" r:id="rId3" imgW="5423154" imgH="2295525" progId="Visio.Drawing.11">
                  <p:embed/>
                </p:oleObj>
              </mc:Choice>
              <mc:Fallback>
                <p:oleObj name="Visio" r:id="rId3" imgW="5423154" imgH="2295525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743075"/>
                        <a:ext cx="9383713" cy="397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924800" cy="1143000"/>
          </a:xfrm>
        </p:spPr>
        <p:txBody>
          <a:bodyPr/>
          <a:lstStyle/>
          <a:p>
            <a:r>
              <a:rPr lang="en-US" sz="3400" dirty="0" smtClean="0"/>
              <a:t>Resolution Proofs as a Data Structure For Logic Synthesis (IWLS11)</a:t>
            </a:r>
            <a:endParaRPr lang="en-US" sz="3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6"/>
          <p:cNvSpPr>
            <a:spLocks noChangeArrowheads="1"/>
          </p:cNvSpPr>
          <p:nvPr/>
        </p:nvSpPr>
        <p:spPr bwMode="auto">
          <a:xfrm>
            <a:off x="2057400" y="5634038"/>
            <a:ext cx="2563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sp>
        <p:nvSpPr>
          <p:cNvPr id="45060" name="Rectangle 7"/>
          <p:cNvSpPr>
            <a:spLocks noChangeArrowheads="1"/>
          </p:cNvSpPr>
          <p:nvPr/>
        </p:nvSpPr>
        <p:spPr bwMode="auto">
          <a:xfrm>
            <a:off x="4876800" y="5634038"/>
            <a:ext cx="2597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2209800"/>
            <a:ext cx="22098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609600" y="304800"/>
            <a:ext cx="7924800" cy="1143000"/>
          </a:xfrm>
        </p:spPr>
        <p:txBody>
          <a:bodyPr/>
          <a:lstStyle/>
          <a:p>
            <a:r>
              <a:rPr lang="en-US" sz="3400" dirty="0" smtClean="0"/>
              <a:t>Resolution Proofs as a Data Structure For Logic Synthesis (IWLS11)</a:t>
            </a:r>
            <a:endParaRPr lang="en-US" sz="3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Extended PDR algorithm to use cubes of </a:t>
            </a:r>
            <a:r>
              <a:rPr lang="en-US" dirty="0" smtClean="0">
                <a:solidFill>
                  <a:srgbClr val="7A0019"/>
                </a:solidFill>
              </a:rPr>
              <a:t>non-state variables</a:t>
            </a:r>
          </a:p>
          <a:p>
            <a:r>
              <a:rPr lang="en-US" dirty="0" smtClean="0"/>
              <a:t>Improved performance for </a:t>
            </a:r>
            <a:r>
              <a:rPr lang="en-US" dirty="0" err="1" smtClean="0">
                <a:solidFill>
                  <a:srgbClr val="7A0019"/>
                </a:solidFill>
              </a:rPr>
              <a:t>satisfiable</a:t>
            </a:r>
            <a:r>
              <a:rPr lang="en-US" dirty="0" smtClean="0">
                <a:solidFill>
                  <a:srgbClr val="7A0019"/>
                </a:solidFill>
              </a:rPr>
              <a:t> </a:t>
            </a:r>
            <a:r>
              <a:rPr lang="en-US" dirty="0" smtClean="0"/>
              <a:t>benchmarks</a:t>
            </a:r>
            <a:endParaRPr lang="en-US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1143000"/>
          </a:xfrm>
        </p:spPr>
        <p:txBody>
          <a:bodyPr/>
          <a:lstStyle/>
          <a:p>
            <a:r>
              <a:rPr lang="en-US" sz="4000" dirty="0" smtClean="0"/>
              <a:t>PDR and Gate Variables (DATE13)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45923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1143000"/>
          </a:xfrm>
        </p:spPr>
        <p:txBody>
          <a:bodyPr/>
          <a:lstStyle/>
          <a:p>
            <a:r>
              <a:rPr lang="en-US" sz="4000" dirty="0" smtClean="0"/>
              <a:t>PDR and Gate Variables (DATE13)</a:t>
            </a:r>
            <a:endParaRPr lang="en-US" sz="4000" dirty="0"/>
          </a:p>
        </p:txBody>
      </p:sp>
      <p:pic>
        <p:nvPicPr>
          <p:cNvPr id="331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3" y="2133600"/>
            <a:ext cx="5398187" cy="391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1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43400"/>
            <a:ext cx="3962400" cy="198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304800" y="1981200"/>
            <a:ext cx="2133600" cy="43466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4000" y="3047999"/>
            <a:ext cx="609600" cy="11065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2749" y="1295400"/>
            <a:ext cx="737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424" y="2362200"/>
            <a:ext cx="5100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57800" y="5143500"/>
            <a:ext cx="10668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57800" y="5829300"/>
            <a:ext cx="10668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257800" y="4762500"/>
            <a:ext cx="10668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63226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0"/>
    </mc:Choice>
    <mc:Fallback xmlns="">
      <p:transition spd="slow" advTm="3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5" grpId="0"/>
      <p:bldP spid="9" grpId="0"/>
      <p:bldP spid="11" grpId="0" animBg="1"/>
      <p:bldP spid="12" grpId="0" animBg="1"/>
      <p:bldP spid="13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1353" y="1905001"/>
            <a:ext cx="4300538" cy="366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2512291" y="2057399"/>
            <a:ext cx="533400" cy="15240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512291" y="3733800"/>
            <a:ext cx="533400" cy="15240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778991" y="1371600"/>
            <a:ext cx="118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PI </a:t>
            </a:r>
            <a:r>
              <a:rPr lang="en-US" dirty="0" err="1" smtClean="0">
                <a:solidFill>
                  <a:srgbClr val="FF0000"/>
                </a:solidFill>
              </a:rPr>
              <a:t>Vars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26491" y="5961996"/>
            <a:ext cx="1905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State </a:t>
            </a:r>
            <a:r>
              <a:rPr lang="en-US" dirty="0" err="1" smtClean="0">
                <a:solidFill>
                  <a:srgbClr val="FF0000"/>
                </a:solidFill>
              </a:rPr>
              <a:t>Vars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9" name="Straight Arrow Connector 8"/>
          <p:cNvCxnSpPr>
            <a:endCxn id="5" idx="0"/>
          </p:cNvCxnSpPr>
          <p:nvPr/>
        </p:nvCxnSpPr>
        <p:spPr bwMode="auto">
          <a:xfrm flipH="1">
            <a:off x="2778991" y="1752600"/>
            <a:ext cx="266700" cy="304799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V="1">
            <a:off x="2631353" y="5334000"/>
            <a:ext cx="147638" cy="62799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Rectangle 13"/>
          <p:cNvSpPr/>
          <p:nvPr/>
        </p:nvSpPr>
        <p:spPr bwMode="auto">
          <a:xfrm>
            <a:off x="4036291" y="3733799"/>
            <a:ext cx="533400" cy="15240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06273" y="5703454"/>
            <a:ext cx="16302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Gate </a:t>
            </a:r>
            <a:r>
              <a:rPr lang="en-US" dirty="0" err="1" smtClean="0">
                <a:solidFill>
                  <a:srgbClr val="FF0000"/>
                </a:solidFill>
              </a:rPr>
              <a:t>Vars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 bwMode="auto">
          <a:xfrm flipH="1" flipV="1">
            <a:off x="4417291" y="5334000"/>
            <a:ext cx="404091" cy="36945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8" name="Rectangle 17"/>
          <p:cNvSpPr/>
          <p:nvPr/>
        </p:nvSpPr>
        <p:spPr bwMode="auto">
          <a:xfrm>
            <a:off x="6400800" y="3560618"/>
            <a:ext cx="533400" cy="177338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563918" y="1337101"/>
            <a:ext cx="23702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Next State </a:t>
            </a:r>
            <a:r>
              <a:rPr lang="en-US" dirty="0" err="1" smtClean="0">
                <a:solidFill>
                  <a:srgbClr val="FF0000"/>
                </a:solidFill>
              </a:rPr>
              <a:t>Vars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>
            <a:stCxn id="19" idx="2"/>
          </p:cNvCxnSpPr>
          <p:nvPr/>
        </p:nvCxnSpPr>
        <p:spPr bwMode="auto">
          <a:xfrm>
            <a:off x="5749059" y="1798766"/>
            <a:ext cx="918441" cy="1630234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itle 1"/>
          <p:cNvSpPr txBox="1">
            <a:spLocks/>
          </p:cNvSpPr>
          <p:nvPr/>
        </p:nvSpPr>
        <p:spPr bwMode="auto">
          <a:xfrm>
            <a:off x="533400" y="3048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r>
              <a:rPr lang="en-US" sz="4000" dirty="0" smtClean="0"/>
              <a:t>PDR and Gate Variables (DATE13)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442353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00"/>
    </mc:Choice>
    <mc:Fallback xmlns="">
      <p:transition spd="slow" advTm="2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28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332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4" grpId="0"/>
      <p:bldP spid="4" grpId="1"/>
      <p:bldP spid="8" grpId="0"/>
      <p:bldP spid="8" grpId="1"/>
      <p:bldP spid="14" grpId="0" animBg="1"/>
      <p:bldP spid="14" grpId="1" animBg="1"/>
      <p:bldP spid="15" grpId="0"/>
      <p:bldP spid="15" grpId="1"/>
      <p:bldP spid="18" grpId="0" animBg="1"/>
      <p:bldP spid="18" grpId="1" animBg="1"/>
      <p:bldP spid="19" grpId="0"/>
      <p:bldP spid="19" grpId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3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3200" y="1987489"/>
            <a:ext cx="4276725" cy="3651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1" name="Rectangle 20"/>
          <p:cNvSpPr/>
          <p:nvPr/>
        </p:nvSpPr>
        <p:spPr bwMode="auto">
          <a:xfrm>
            <a:off x="2667000" y="2286000"/>
            <a:ext cx="533400" cy="1371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24100" y="1443335"/>
            <a:ext cx="1181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PI </a:t>
            </a:r>
            <a:r>
              <a:rPr lang="en-US" dirty="0" err="1" smtClean="0">
                <a:solidFill>
                  <a:srgbClr val="FF0000"/>
                </a:solidFill>
              </a:rPr>
              <a:t>Vars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2667000" y="3819524"/>
            <a:ext cx="533400" cy="143827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4" name="Rectangle 23"/>
          <p:cNvSpPr/>
          <p:nvPr/>
        </p:nvSpPr>
        <p:spPr bwMode="auto">
          <a:xfrm>
            <a:off x="5867400" y="3657600"/>
            <a:ext cx="533400" cy="1752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876800" y="1367135"/>
            <a:ext cx="2514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Next Gate </a:t>
            </a:r>
            <a:r>
              <a:rPr lang="en-US" dirty="0" err="1" smtClean="0">
                <a:solidFill>
                  <a:srgbClr val="FF0000"/>
                </a:solidFill>
              </a:rPr>
              <a:t>Vars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209800" y="5710535"/>
            <a:ext cx="1600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Gate </a:t>
            </a:r>
            <a:r>
              <a:rPr lang="en-US" dirty="0" err="1" smtClean="0">
                <a:solidFill>
                  <a:srgbClr val="FF0000"/>
                </a:solidFill>
              </a:rPr>
              <a:t>Vars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0" name="Straight Arrow Connector 9"/>
          <p:cNvCxnSpPr>
            <a:stCxn id="22" idx="2"/>
          </p:cNvCxnSpPr>
          <p:nvPr/>
        </p:nvCxnSpPr>
        <p:spPr bwMode="auto">
          <a:xfrm>
            <a:off x="2914650" y="1905000"/>
            <a:ext cx="0" cy="3810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26" idx="0"/>
          </p:cNvCxnSpPr>
          <p:nvPr/>
        </p:nvCxnSpPr>
        <p:spPr bwMode="auto">
          <a:xfrm flipH="1" flipV="1">
            <a:off x="2933700" y="5257799"/>
            <a:ext cx="76200" cy="452736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7" name="Straight Arrow Connector 26"/>
          <p:cNvCxnSpPr/>
          <p:nvPr/>
        </p:nvCxnSpPr>
        <p:spPr bwMode="auto">
          <a:xfrm>
            <a:off x="6134100" y="1905000"/>
            <a:ext cx="0" cy="167640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Title 1"/>
          <p:cNvSpPr txBox="1">
            <a:spLocks/>
          </p:cNvSpPr>
          <p:nvPr/>
        </p:nvSpPr>
        <p:spPr bwMode="auto">
          <a:xfrm>
            <a:off x="533400" y="304800"/>
            <a:ext cx="8153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+mj-lt"/>
                <a:ea typeface="+mj-ea"/>
                <a:cs typeface="+mj-cs"/>
              </a:defRPr>
            </a:lvl1pPr>
            <a:lvl2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2pPr>
            <a:lvl3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3pPr>
            <a:lvl4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4pPr>
            <a:lvl5pPr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rgbClr val="7A0019"/>
                </a:solidFill>
                <a:latin typeface="Arial" charset="0"/>
                <a:ea typeface="ＭＳ Ｐゴシック" pitchFamily="16" charset="-128"/>
              </a:defRPr>
            </a:lvl9pPr>
          </a:lstStyle>
          <a:p>
            <a:r>
              <a:rPr lang="en-US" sz="4000" dirty="0" smtClean="0"/>
              <a:t>PDR and Gate Variables (DATE13)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638816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/>
      <p:bldP spid="23" grpId="0" animBg="1"/>
      <p:bldP spid="24" grpId="0" animBg="1"/>
      <p:bldP spid="25" grpId="0"/>
      <p:bldP spid="26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 Re-Writing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DAG-Aware AIG Re-Writing is powerful for </a:t>
            </a:r>
            <a:r>
              <a:rPr lang="en-US" dirty="0" smtClean="0">
                <a:solidFill>
                  <a:srgbClr val="7A0019"/>
                </a:solidFill>
              </a:rPr>
              <a:t>acyclic circuits</a:t>
            </a:r>
          </a:p>
          <a:p>
            <a:pPr lvl="1"/>
            <a:r>
              <a:rPr lang="en-US" dirty="0" smtClean="0"/>
              <a:t>Uses </a:t>
            </a:r>
            <a:r>
              <a:rPr lang="en-US" dirty="0" smtClean="0">
                <a:solidFill>
                  <a:srgbClr val="7A0019"/>
                </a:solidFill>
              </a:rPr>
              <a:t>pre-computed</a:t>
            </a:r>
            <a:r>
              <a:rPr lang="en-US" dirty="0" smtClean="0"/>
              <a:t> functions</a:t>
            </a:r>
          </a:p>
          <a:p>
            <a:pPr lvl="1"/>
            <a:r>
              <a:rPr lang="en-US" dirty="0" smtClean="0"/>
              <a:t>Computes </a:t>
            </a:r>
            <a:r>
              <a:rPr lang="en-US" dirty="0" smtClean="0">
                <a:solidFill>
                  <a:srgbClr val="7A0019"/>
                </a:solidFill>
              </a:rPr>
              <a:t>feasible cuts </a:t>
            </a:r>
            <a:r>
              <a:rPr lang="en-US" dirty="0" smtClean="0"/>
              <a:t>of the circuit</a:t>
            </a:r>
          </a:p>
          <a:p>
            <a:r>
              <a:rPr lang="en-US" dirty="0" smtClean="0"/>
              <a:t>Can re-writing be performed with </a:t>
            </a:r>
            <a:r>
              <a:rPr lang="en-US" dirty="0" smtClean="0">
                <a:solidFill>
                  <a:srgbClr val="7A0019"/>
                </a:solidFill>
              </a:rPr>
              <a:t>cyclic circuits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182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Cyclic </a:t>
            </a:r>
            <a:r>
              <a:rPr lang="en-US" dirty="0" smtClean="0"/>
              <a:t>Re-Writing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each cut is replaced </a:t>
            </a:r>
            <a:r>
              <a:rPr lang="en-US" dirty="0" smtClean="0">
                <a:solidFill>
                  <a:srgbClr val="7A0019"/>
                </a:solidFill>
              </a:rPr>
              <a:t>combinational analysis</a:t>
            </a:r>
            <a:r>
              <a:rPr lang="en-US" dirty="0" smtClean="0"/>
              <a:t> must be performed</a:t>
            </a:r>
          </a:p>
          <a:p>
            <a:pPr lvl="1"/>
            <a:r>
              <a:rPr lang="en-US" dirty="0" smtClean="0"/>
              <a:t>We can use </a:t>
            </a:r>
            <a:r>
              <a:rPr lang="en-US" dirty="0" smtClean="0">
                <a:solidFill>
                  <a:srgbClr val="7A0019"/>
                </a:solidFill>
              </a:rPr>
              <a:t>SAT-Based</a:t>
            </a:r>
            <a:r>
              <a:rPr lang="en-US" dirty="0" smtClean="0"/>
              <a:t> analysis!</a:t>
            </a:r>
          </a:p>
          <a:p>
            <a:r>
              <a:rPr lang="en-US" dirty="0" smtClean="0"/>
              <a:t>Re-writing would require a database of </a:t>
            </a:r>
            <a:r>
              <a:rPr lang="en-US" i="1" dirty="0" smtClean="0">
                <a:solidFill>
                  <a:srgbClr val="7A0019"/>
                </a:solidFill>
              </a:rPr>
              <a:t>good</a:t>
            </a:r>
            <a:r>
              <a:rPr lang="en-US" dirty="0" smtClean="0"/>
              <a:t> cyclic functions</a:t>
            </a:r>
          </a:p>
          <a:p>
            <a:pPr lvl="1"/>
            <a:r>
              <a:rPr lang="en-US" dirty="0" smtClean="0"/>
              <a:t>Cyclic circuits implementing a </a:t>
            </a:r>
            <a:r>
              <a:rPr lang="en-US" dirty="0" smtClean="0">
                <a:solidFill>
                  <a:srgbClr val="7A0019"/>
                </a:solidFill>
              </a:rPr>
              <a:t>single function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987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Tseitin</a:t>
            </a:r>
            <a:r>
              <a:rPr lang="en-US" dirty="0" smtClean="0"/>
              <a:t> Transformation</a:t>
            </a:r>
            <a:endParaRPr lang="en-US" dirty="0"/>
          </a:p>
        </p:txBody>
      </p:sp>
      <p:pic>
        <p:nvPicPr>
          <p:cNvPr id="394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57" y="1447800"/>
            <a:ext cx="6796343" cy="456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914400" y="1905000"/>
            <a:ext cx="3581400" cy="3886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4022017"/>
              </p:ext>
            </p:extLst>
          </p:nvPr>
        </p:nvGraphicFramePr>
        <p:xfrm>
          <a:off x="990600" y="1724344"/>
          <a:ext cx="3349723" cy="2135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5283" name="Visio" r:id="rId4" imgW="2544890" imgH="1623018" progId="Visio.Drawing.11">
                  <p:embed/>
                </p:oleObj>
              </mc:Choice>
              <mc:Fallback>
                <p:oleObj name="Visio" r:id="rId4" imgW="2544890" imgH="1623018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24344"/>
                        <a:ext cx="3349723" cy="2135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5216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Output Cyclic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there exists </a:t>
            </a:r>
            <a:r>
              <a:rPr lang="en-US" i="1" dirty="0" smtClean="0">
                <a:solidFill>
                  <a:srgbClr val="7A0019"/>
                </a:solidFill>
              </a:rPr>
              <a:t>small</a:t>
            </a:r>
            <a:r>
              <a:rPr lang="en-US" i="1" dirty="0" smtClean="0"/>
              <a:t> </a:t>
            </a:r>
            <a:r>
              <a:rPr lang="en-US" dirty="0" smtClean="0"/>
              <a:t>cyclic circuits implementing a </a:t>
            </a:r>
            <a:r>
              <a:rPr lang="en-US" dirty="0" smtClean="0">
                <a:solidFill>
                  <a:srgbClr val="7A0019"/>
                </a:solidFill>
              </a:rPr>
              <a:t>single function</a:t>
            </a:r>
            <a:r>
              <a:rPr lang="en-US" dirty="0" smtClean="0"/>
              <a:t>?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8417653"/>
              </p:ext>
            </p:extLst>
          </p:nvPr>
        </p:nvGraphicFramePr>
        <p:xfrm>
          <a:off x="2590800" y="3429000"/>
          <a:ext cx="3910013" cy="2228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260" name="Visio" r:id="rId3" imgW="3909489" imgH="2229329" progId="Visio.Drawing.11">
                  <p:embed/>
                </p:oleObj>
              </mc:Choice>
              <mc:Fallback>
                <p:oleObj name="Visio" r:id="rId3" imgW="3909489" imgH="2229329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429000"/>
                        <a:ext cx="3910013" cy="22288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21837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 Output Cyclic Circuits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 there exists </a:t>
            </a:r>
            <a:r>
              <a:rPr lang="en-US" i="1" dirty="0" smtClean="0">
                <a:solidFill>
                  <a:srgbClr val="7A0019"/>
                </a:solidFill>
              </a:rPr>
              <a:t>small</a:t>
            </a:r>
            <a:r>
              <a:rPr lang="en-US" i="1" dirty="0" smtClean="0"/>
              <a:t> </a:t>
            </a:r>
            <a:r>
              <a:rPr lang="en-US" dirty="0" smtClean="0"/>
              <a:t>cyclic circuits implementing a </a:t>
            </a:r>
            <a:r>
              <a:rPr lang="en-US" dirty="0" smtClean="0">
                <a:solidFill>
                  <a:srgbClr val="7A0019"/>
                </a:solidFill>
              </a:rPr>
              <a:t>single function</a:t>
            </a:r>
            <a:r>
              <a:rPr lang="en-US" dirty="0" smtClean="0"/>
              <a:t>?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64878554"/>
              </p:ext>
            </p:extLst>
          </p:nvPr>
        </p:nvGraphicFramePr>
        <p:xfrm>
          <a:off x="2530475" y="3581400"/>
          <a:ext cx="4327525" cy="1966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284" name="Visio" r:id="rId3" imgW="3870484" imgH="1758234" progId="Visio.Drawing.11">
                  <p:embed/>
                </p:oleObj>
              </mc:Choice>
              <mc:Fallback>
                <p:oleObj name="Visio" r:id="rId3" imgW="3870484" imgH="1758234" progId="Visio.Drawing.11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0475" y="3581400"/>
                        <a:ext cx="4327525" cy="19669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84120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Resolution Proofs and </a:t>
            </a:r>
            <a:r>
              <a:rPr lang="en-US" dirty="0" err="1" smtClean="0"/>
              <a:t>Interpolants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Techniques may be extended to improve </a:t>
            </a:r>
            <a:r>
              <a:rPr lang="en-US" i="1" dirty="0" smtClean="0">
                <a:solidFill>
                  <a:srgbClr val="7A0019"/>
                </a:solidFill>
              </a:rPr>
              <a:t>abstractions</a:t>
            </a:r>
            <a:r>
              <a:rPr lang="en-US" dirty="0" smtClean="0"/>
              <a:t> (over-approximations)</a:t>
            </a:r>
          </a:p>
          <a:p>
            <a:r>
              <a:rPr lang="en-US" dirty="0" smtClean="0"/>
              <a:t>Methods for generating </a:t>
            </a:r>
            <a:r>
              <a:rPr lang="en-US" i="1" dirty="0" smtClean="0">
                <a:solidFill>
                  <a:srgbClr val="7A0019"/>
                </a:solidFill>
              </a:rPr>
              <a:t>good</a:t>
            </a:r>
            <a:r>
              <a:rPr lang="en-US" dirty="0" smtClean="0"/>
              <a:t> initial proofs (rather than </a:t>
            </a:r>
            <a:r>
              <a:rPr lang="en-US" dirty="0" smtClean="0">
                <a:solidFill>
                  <a:srgbClr val="7A0019"/>
                </a:solidFill>
              </a:rPr>
              <a:t>quickly solving </a:t>
            </a:r>
            <a:r>
              <a:rPr lang="en-US" dirty="0" smtClean="0"/>
              <a:t>instances)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45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Directed Reachability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algorithm is </a:t>
            </a:r>
            <a:r>
              <a:rPr lang="en-US" dirty="0" smtClean="0">
                <a:solidFill>
                  <a:srgbClr val="7A0019"/>
                </a:solidFill>
              </a:rPr>
              <a:t>very young</a:t>
            </a:r>
          </a:p>
          <a:p>
            <a:r>
              <a:rPr lang="en-US" dirty="0" smtClean="0"/>
              <a:t>New heuristics for </a:t>
            </a:r>
            <a:r>
              <a:rPr lang="en-US" dirty="0" smtClean="0">
                <a:solidFill>
                  <a:srgbClr val="7A0019"/>
                </a:solidFill>
              </a:rPr>
              <a:t>cube minimization</a:t>
            </a:r>
          </a:p>
          <a:p>
            <a:r>
              <a:rPr lang="en-US" dirty="0" smtClean="0"/>
              <a:t>Possible extensions to </a:t>
            </a:r>
            <a:r>
              <a:rPr lang="en-US" dirty="0" smtClean="0">
                <a:solidFill>
                  <a:srgbClr val="7A0019"/>
                </a:solidFill>
              </a:rPr>
              <a:t>probabilistic model checking</a:t>
            </a:r>
            <a:endParaRPr lang="en-US" dirty="0">
              <a:solidFill>
                <a:srgbClr val="7A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23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240" name="Picture 8" descr="C:\Users\John\Desktop\europe_9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905000"/>
            <a:ext cx="3456432" cy="398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1241" name="Picture 9" descr="C:\Users\John\Desktop\date_logo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714" y="4267200"/>
            <a:ext cx="619686" cy="35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Plans</a:t>
            </a:r>
            <a:endParaRPr lang="en-US" dirty="0"/>
          </a:p>
        </p:txBody>
      </p:sp>
      <p:pic>
        <p:nvPicPr>
          <p:cNvPr id="351237" name="Picture 5" descr="https://www.familysearch.org/learn/wiki/en/images/2/2a/Minnesota-county-map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3352800" cy="3717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1239" name="Picture 7" descr="http://www.minnesotaemploymentlawreport.com/Univ.%20of%20Minn.%20Logo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7183" y="4527098"/>
            <a:ext cx="533969" cy="29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 bwMode="auto">
          <a:xfrm flipV="1">
            <a:off x="2134167" y="3104380"/>
            <a:ext cx="4342833" cy="156979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8" name="Straight Arrow Connector 7"/>
          <p:cNvCxnSpPr/>
          <p:nvPr/>
        </p:nvCxnSpPr>
        <p:spPr bwMode="auto">
          <a:xfrm>
            <a:off x="6444407" y="3090920"/>
            <a:ext cx="565993" cy="148108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/>
          <p:nvPr/>
        </p:nvCxnSpPr>
        <p:spPr bwMode="auto">
          <a:xfrm>
            <a:off x="6987332" y="4572000"/>
            <a:ext cx="251668" cy="3048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/>
          <p:nvPr/>
        </p:nvCxnSpPr>
        <p:spPr bwMode="auto">
          <a:xfrm>
            <a:off x="7251157" y="4876800"/>
            <a:ext cx="216443" cy="36195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6400800" y="4419600"/>
            <a:ext cx="1104900" cy="868847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V="1">
            <a:off x="6415832" y="3581400"/>
            <a:ext cx="1204168" cy="866983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8" name="Straight Arrow Connector 17"/>
          <p:cNvCxnSpPr/>
          <p:nvPr/>
        </p:nvCxnSpPr>
        <p:spPr bwMode="auto">
          <a:xfrm>
            <a:off x="7648575" y="3581400"/>
            <a:ext cx="276225" cy="316992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>
            <a:off x="2134167" y="3924300"/>
            <a:ext cx="5790633" cy="800100"/>
          </a:xfrm>
          <a:prstGeom prst="straightConnector1">
            <a:avLst/>
          </a:prstGeom>
          <a:solidFill>
            <a:schemeClr val="accent1"/>
          </a:solidFill>
          <a:ln w="2222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pic>
        <p:nvPicPr>
          <p:cNvPr id="351234" name="Picture 2" descr="http://www.marketreef.co/wb/logos/col.jpe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5314" y="4393551"/>
            <a:ext cx="1557705" cy="62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1232" name="Rectangle 351231"/>
          <p:cNvSpPr/>
          <p:nvPr/>
        </p:nvSpPr>
        <p:spPr bwMode="auto">
          <a:xfrm>
            <a:off x="2134166" y="5546035"/>
            <a:ext cx="1066233" cy="5963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51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45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6500"/>
                            </p:stCondLst>
                            <p:childTnLst>
                              <p:par>
                                <p:cTn id="4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3512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1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7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1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Resolution Proofs as a Universal Data Structure for Logic Synthesis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388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Data Structures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153400" cy="3962400"/>
          </a:xfrm>
        </p:spPr>
        <p:txBody>
          <a:bodyPr/>
          <a:lstStyle/>
          <a:p>
            <a:pPr eaLnBrk="1" hangingPunct="1"/>
            <a:r>
              <a:rPr lang="en-US" dirty="0" smtClean="0"/>
              <a:t>Sum of Products (SOPs)</a:t>
            </a:r>
          </a:p>
          <a:p>
            <a:pPr lvl="1" eaLnBrk="1" hangingPunct="1"/>
            <a:r>
              <a:rPr lang="en-US" dirty="0" smtClean="0">
                <a:solidFill>
                  <a:srgbClr val="C00000"/>
                </a:solidFill>
              </a:rPr>
              <a:t>Advantages: </a:t>
            </a:r>
            <a:r>
              <a:rPr lang="en-US" dirty="0" smtClean="0"/>
              <a:t>explicit, readily mapable.</a:t>
            </a:r>
          </a:p>
          <a:p>
            <a:pPr lvl="1" eaLnBrk="1" hangingPunct="1"/>
            <a:r>
              <a:rPr lang="en-US" dirty="0" smtClean="0">
                <a:solidFill>
                  <a:srgbClr val="C00000"/>
                </a:solidFill>
              </a:rPr>
              <a:t>Disadvantages: </a:t>
            </a:r>
            <a:r>
              <a:rPr lang="en-US" dirty="0" smtClean="0"/>
              <a:t>not scalable.</a:t>
            </a:r>
          </a:p>
          <a:p>
            <a:pPr eaLnBrk="1" hangingPunct="1"/>
            <a:r>
              <a:rPr lang="en-US" dirty="0" smtClean="0"/>
              <a:t>Binary Decision Diagrams (BDDs)</a:t>
            </a:r>
          </a:p>
          <a:p>
            <a:pPr lvl="1" eaLnBrk="1" hangingPunct="1"/>
            <a:r>
              <a:rPr lang="en-US" dirty="0" smtClean="0">
                <a:solidFill>
                  <a:srgbClr val="C00000"/>
                </a:solidFill>
              </a:rPr>
              <a:t>Advantages:</a:t>
            </a:r>
            <a:r>
              <a:rPr lang="en-US" dirty="0" smtClean="0"/>
              <a:t> canonical, easily manipulated.</a:t>
            </a:r>
          </a:p>
          <a:p>
            <a:pPr lvl="1" eaLnBrk="1" hangingPunct="1"/>
            <a:r>
              <a:rPr lang="en-US" dirty="0" smtClean="0">
                <a:solidFill>
                  <a:srgbClr val="C00000"/>
                </a:solidFill>
              </a:rPr>
              <a:t>Disadvantages: </a:t>
            </a:r>
            <a:r>
              <a:rPr lang="en-US" dirty="0" smtClean="0"/>
              <a:t>not readily mapable, not scalable.</a:t>
            </a:r>
          </a:p>
        </p:txBody>
      </p:sp>
    </p:spTree>
    <p:extLst>
      <p:ext uri="{BB962C8B-B14F-4D97-AF65-F5344CB8AC3E}">
        <p14:creationId xmlns:p14="http://schemas.microsoft.com/office/powerpoint/2010/main" val="3359353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9" grpId="0" build="p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Data Structures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8229600" cy="3962400"/>
          </a:xfrm>
        </p:spPr>
        <p:txBody>
          <a:bodyPr/>
          <a:lstStyle/>
          <a:p>
            <a:pPr eaLnBrk="1" hangingPunct="1"/>
            <a:r>
              <a:rPr lang="en-US" dirty="0" smtClean="0"/>
              <a:t>And Inverter Graphs (AIGs)</a:t>
            </a:r>
          </a:p>
          <a:p>
            <a:pPr lvl="1" eaLnBrk="1" hangingPunct="1"/>
            <a:r>
              <a:rPr lang="en-US" dirty="0" smtClean="0">
                <a:solidFill>
                  <a:srgbClr val="C00000"/>
                </a:solidFill>
              </a:rPr>
              <a:t>Advantages:</a:t>
            </a:r>
          </a:p>
          <a:p>
            <a:pPr lvl="2" eaLnBrk="1" hangingPunct="1"/>
            <a:r>
              <a:rPr lang="en-US" sz="2800" dirty="0" smtClean="0"/>
              <a:t>Compact.</a:t>
            </a:r>
          </a:p>
          <a:p>
            <a:pPr lvl="2" eaLnBrk="1" hangingPunct="1"/>
            <a:r>
              <a:rPr lang="en-US" sz="2800" dirty="0" smtClean="0"/>
              <a:t>Easily convertible to CNFs.</a:t>
            </a:r>
          </a:p>
          <a:p>
            <a:pPr lvl="2" eaLnBrk="1" hangingPunct="1"/>
            <a:r>
              <a:rPr lang="en-US" sz="2800" dirty="0" smtClean="0"/>
              <a:t>Scalable, efficient.</a:t>
            </a:r>
          </a:p>
          <a:p>
            <a:pPr lvl="1" eaLnBrk="1" hangingPunct="1"/>
            <a:r>
              <a:rPr lang="en-US" dirty="0" smtClean="0">
                <a:solidFill>
                  <a:srgbClr val="C00000"/>
                </a:solidFill>
              </a:rPr>
              <a:t>Disadvantages:</a:t>
            </a:r>
          </a:p>
          <a:p>
            <a:pPr lvl="2" eaLnBrk="1" hangingPunct="1"/>
            <a:r>
              <a:rPr lang="en-US" sz="2800" dirty="0" smtClean="0"/>
              <a:t>Hard to perform large structural changes.</a:t>
            </a:r>
          </a:p>
        </p:txBody>
      </p:sp>
    </p:spTree>
    <p:extLst>
      <p:ext uri="{BB962C8B-B14F-4D97-AF65-F5344CB8AC3E}">
        <p14:creationId xmlns:p14="http://schemas.microsoft.com/office/powerpoint/2010/main" val="1848510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3" grpId="0" build="p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>
          <a:xfrm>
            <a:off x="685800" y="152400"/>
            <a:ext cx="7772400" cy="1143000"/>
          </a:xfrm>
        </p:spPr>
        <p:txBody>
          <a:bodyPr/>
          <a:lstStyle/>
          <a:p>
            <a:pPr eaLnBrk="1" hangingPunct="1"/>
            <a:r>
              <a:rPr lang="en-US" dirty="0" smtClean="0"/>
              <a:t>Resolution Proofs</a:t>
            </a: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685800" y="1447800"/>
            <a:ext cx="8229600" cy="39624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 smtClean="0"/>
              <a:t>Implicitly extracted from </a:t>
            </a:r>
            <a:r>
              <a:rPr lang="en-US" dirty="0">
                <a:solidFill>
                  <a:srgbClr val="C00000"/>
                </a:solidFill>
              </a:rPr>
              <a:t>SAT solvers</a:t>
            </a:r>
            <a:r>
              <a:rPr lang="en-US" dirty="0" smtClean="0"/>
              <a:t>; converted to logic via </a:t>
            </a:r>
            <a:r>
              <a:rPr lang="en-US" dirty="0" smtClean="0">
                <a:solidFill>
                  <a:srgbClr val="C00000"/>
                </a:solidFill>
              </a:rPr>
              <a:t>Craig Interpolation.</a:t>
            </a:r>
          </a:p>
          <a:p>
            <a:pPr eaLnBrk="1" hangingPunct="1">
              <a:defRPr/>
            </a:pPr>
            <a:r>
              <a:rPr lang="en-US" dirty="0" smtClean="0"/>
              <a:t>Utilize as a </a:t>
            </a:r>
            <a:r>
              <a:rPr lang="en-US" i="1" dirty="0" smtClean="0"/>
              <a:t>data structure </a:t>
            </a:r>
            <a:r>
              <a:rPr lang="en-US" dirty="0" smtClean="0"/>
              <a:t>to perform logic manipulations.</a:t>
            </a:r>
          </a:p>
          <a:p>
            <a:pPr eaLnBrk="1" hangingPunct="1">
              <a:defRPr/>
            </a:pPr>
            <a:r>
              <a:rPr lang="en-US" dirty="0">
                <a:solidFill>
                  <a:srgbClr val="C00000"/>
                </a:solidFill>
              </a:rPr>
              <a:t>Advantages</a:t>
            </a:r>
            <a:r>
              <a:rPr lang="en-US" dirty="0" smtClean="0">
                <a:solidFill>
                  <a:srgbClr val="C00000"/>
                </a:solidFill>
              </a:rPr>
              <a:t>:</a:t>
            </a:r>
            <a:endParaRPr lang="en-US" dirty="0" smtClean="0"/>
          </a:p>
          <a:p>
            <a:pPr lvl="1" eaLnBrk="1" hangingPunct="1">
              <a:defRPr/>
            </a:pPr>
            <a:r>
              <a:rPr lang="en-US" dirty="0" smtClean="0"/>
              <a:t>Scalable, efficient.</a:t>
            </a:r>
          </a:p>
          <a:p>
            <a:pPr lvl="1" eaLnBrk="1" hangingPunct="1">
              <a:defRPr/>
            </a:pPr>
            <a:r>
              <a:rPr lang="en-US" dirty="0" smtClean="0"/>
              <a:t>Can effect large structural changes.</a:t>
            </a:r>
            <a:endParaRPr lang="en-US" sz="2400" dirty="0">
              <a:solidFill>
                <a:srgbClr val="C00000"/>
              </a:solidFill>
            </a:endParaRPr>
          </a:p>
          <a:p>
            <a:pPr marL="514350" lvl="1" indent="0" eaLnBrk="1" hangingPunct="1">
              <a:buFontTx/>
              <a:buNone/>
              <a:defRPr/>
            </a:pPr>
            <a:endParaRPr lang="en-US" sz="2400" dirty="0" smtClean="0"/>
          </a:p>
          <a:p>
            <a:pPr lvl="2" eaLnBrk="1" hangingPunct="1">
              <a:defRPr/>
            </a:pPr>
            <a:endParaRPr lang="en-US" dirty="0" smtClean="0"/>
          </a:p>
          <a:p>
            <a:pPr lvl="2" eaLnBrk="1" hangingPunct="1">
              <a:defRPr/>
            </a:pPr>
            <a:endParaRPr lang="en-US" dirty="0" smtClean="0"/>
          </a:p>
          <a:p>
            <a:pPr lvl="2" eaLnBrk="1" hangingPunct="1"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947860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07" grpId="0" build="p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AIG Synthesis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685800" y="1371600"/>
            <a:ext cx="7772400" cy="3962400"/>
          </a:xfrm>
        </p:spPr>
        <p:txBody>
          <a:bodyPr/>
          <a:lstStyle/>
          <a:p>
            <a:pPr eaLnBrk="1" hangingPunct="1"/>
            <a:r>
              <a:rPr lang="en-US" dirty="0" smtClean="0">
                <a:solidFill>
                  <a:srgbClr val="C00000"/>
                </a:solidFill>
              </a:rPr>
              <a:t>Re-writing</a:t>
            </a:r>
          </a:p>
          <a:p>
            <a:pPr lvl="1" eaLnBrk="1" hangingPunct="1"/>
            <a:r>
              <a:rPr lang="en-US" dirty="0" smtClean="0"/>
              <a:t>Cuts are replaced by pre-computed optimal structures (Mishchenko ’06).</a:t>
            </a:r>
          </a:p>
          <a:p>
            <a:pPr eaLnBrk="1" hangingPunct="1"/>
            <a:r>
              <a:rPr lang="en-US" dirty="0" smtClean="0">
                <a:solidFill>
                  <a:srgbClr val="C00000"/>
                </a:solidFill>
              </a:rPr>
              <a:t>SAT Sweeping</a:t>
            </a:r>
          </a:p>
          <a:p>
            <a:pPr lvl="1" eaLnBrk="1" hangingPunct="1"/>
            <a:r>
              <a:rPr lang="en-US" dirty="0" smtClean="0"/>
              <a:t>Nodes of an AIG can be merged by proven equivalence (Zhu ‘06).</a:t>
            </a:r>
          </a:p>
          <a:p>
            <a:pPr eaLnBrk="1" hangingPunct="1"/>
            <a:r>
              <a:rPr lang="en-US" dirty="0" smtClean="0">
                <a:solidFill>
                  <a:srgbClr val="C00000"/>
                </a:solidFill>
              </a:rPr>
              <a:t>SAT-Based Resubstitution</a:t>
            </a:r>
          </a:p>
          <a:p>
            <a:pPr lvl="1" eaLnBrk="1" hangingPunct="1"/>
            <a:r>
              <a:rPr lang="en-US" dirty="0" smtClean="0"/>
              <a:t>Target nodes are recomputed from other nodes (Lee ‘07).</a:t>
            </a:r>
          </a:p>
          <a:p>
            <a:pPr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336662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1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Tseitin</a:t>
            </a:r>
            <a:r>
              <a:rPr lang="en-US" dirty="0" smtClean="0"/>
              <a:t> Transformation</a:t>
            </a:r>
            <a:endParaRPr lang="en-US" dirty="0"/>
          </a:p>
        </p:txBody>
      </p:sp>
      <p:pic>
        <p:nvPicPr>
          <p:cNvPr id="394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57" y="1447800"/>
            <a:ext cx="6796343" cy="456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914400" y="1905000"/>
            <a:ext cx="3581400" cy="3886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5597035"/>
              </p:ext>
            </p:extLst>
          </p:nvPr>
        </p:nvGraphicFramePr>
        <p:xfrm>
          <a:off x="990600" y="1724344"/>
          <a:ext cx="3349723" cy="2135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6305" name="Visio" r:id="rId4" imgW="2544890" imgH="1623018" progId="Visio.Drawing.11">
                  <p:embed/>
                </p:oleObj>
              </mc:Choice>
              <mc:Fallback>
                <p:oleObj name="Visio" r:id="rId4" imgW="2544890" imgH="162301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24344"/>
                        <a:ext cx="3349723" cy="2135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91000"/>
                <a:ext cx="480060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)(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)(¬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4800600" cy="461665"/>
              </a:xfrm>
              <a:prstGeom prst="rect">
                <a:avLst/>
              </a:prstGeom>
              <a:blipFill rotWithShape="1">
                <a:blip r:embed="rId6"/>
                <a:stretch>
                  <a:fillRect b="-2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9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AIG Synthesis</a:t>
            </a: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 smtClean="0">
                <a:solidFill>
                  <a:srgbClr val="C00000"/>
                </a:solidFill>
              </a:rPr>
              <a:t>SAT-Sweeping</a:t>
            </a:r>
            <a:r>
              <a:rPr lang="en-US" dirty="0" smtClean="0"/>
              <a:t> (merging equivalent nodes)</a:t>
            </a:r>
          </a:p>
        </p:txBody>
      </p:sp>
      <p:pic>
        <p:nvPicPr>
          <p:cNvPr id="27652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9200" y="2438400"/>
            <a:ext cx="444500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0011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AIG Synthesis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r>
              <a:rPr lang="en-US" dirty="0" smtClean="0">
                <a:solidFill>
                  <a:srgbClr val="C00000"/>
                </a:solidFill>
              </a:rPr>
              <a:t>SAT-Sweeping</a:t>
            </a:r>
            <a:r>
              <a:rPr lang="en-US" dirty="0" smtClean="0"/>
              <a:t> (merging equivalent nodes)</a:t>
            </a:r>
          </a:p>
        </p:txBody>
      </p:sp>
      <p:pic>
        <p:nvPicPr>
          <p:cNvPr id="28676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89200" y="2438400"/>
            <a:ext cx="4445000" cy="3219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14510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 smtClean="0"/>
              <a:t>AIG Synthesis</a:t>
            </a:r>
          </a:p>
        </p:txBody>
      </p:sp>
      <p:graphicFrame>
        <p:nvGraphicFramePr>
          <p:cNvPr id="1026" name="Object 4"/>
          <p:cNvGraphicFramePr>
            <a:graphicFrameLocks noChangeAspect="1"/>
          </p:cNvGraphicFramePr>
          <p:nvPr/>
        </p:nvGraphicFramePr>
        <p:xfrm>
          <a:off x="3581400" y="381000"/>
          <a:ext cx="6019800" cy="778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6307" name="Visio" r:id="rId3" imgW="7800975" imgH="10086975" progId="Visio.Drawing.11">
                  <p:embed/>
                </p:oleObj>
              </mc:Choice>
              <mc:Fallback>
                <p:oleObj name="Visio" r:id="rId3" imgW="7800975" imgH="1008697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1000"/>
                        <a:ext cx="6019800" cy="778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3810000" cy="3962400"/>
          </a:xfrm>
        </p:spPr>
        <p:txBody>
          <a:bodyPr/>
          <a:lstStyle/>
          <a:p>
            <a:r>
              <a:rPr lang="en-US" dirty="0" smtClean="0"/>
              <a:t>AIG re-writing</a:t>
            </a:r>
          </a:p>
          <a:p>
            <a:pPr lvl="1"/>
            <a:r>
              <a:rPr lang="en-US" dirty="0" smtClean="0"/>
              <a:t>Local manipulations performed on windows</a:t>
            </a:r>
          </a:p>
          <a:p>
            <a:pPr lvl="1"/>
            <a:r>
              <a:rPr lang="en-US" dirty="0" smtClean="0"/>
              <a:t>Local minimums can be reached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47512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 smtClean="0"/>
              <a:t>AIG Synthesis</a:t>
            </a:r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3581400" y="381000"/>
          <a:ext cx="6019800" cy="778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32" name="Visio" r:id="rId3" imgW="7800975" imgH="10086975" progId="Visio.Drawing.11">
                  <p:embed/>
                </p:oleObj>
              </mc:Choice>
              <mc:Fallback>
                <p:oleObj name="Visio" r:id="rId3" imgW="7800975" imgH="1008697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1000"/>
                        <a:ext cx="6019800" cy="778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2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3810000" cy="3962400"/>
          </a:xfrm>
        </p:spPr>
        <p:txBody>
          <a:bodyPr/>
          <a:lstStyle/>
          <a:p>
            <a:r>
              <a:rPr lang="en-US" dirty="0" smtClean="0"/>
              <a:t>AIG re-writing</a:t>
            </a:r>
          </a:p>
          <a:p>
            <a:pPr lvl="1"/>
            <a:r>
              <a:rPr lang="en-US" dirty="0" smtClean="0"/>
              <a:t>Local manipulations performed on windows</a:t>
            </a:r>
          </a:p>
          <a:p>
            <a:pPr lvl="1"/>
            <a:r>
              <a:rPr lang="en-US" dirty="0" smtClean="0"/>
              <a:t>Local minimums can be reached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88620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 smtClean="0"/>
              <a:t>AIG Synthesis</a:t>
            </a:r>
          </a:p>
        </p:txBody>
      </p:sp>
      <p:graphicFrame>
        <p:nvGraphicFramePr>
          <p:cNvPr id="3074" name="Object 2"/>
          <p:cNvGraphicFramePr>
            <a:graphicFrameLocks noChangeAspect="1"/>
          </p:cNvGraphicFramePr>
          <p:nvPr/>
        </p:nvGraphicFramePr>
        <p:xfrm>
          <a:off x="3581400" y="381000"/>
          <a:ext cx="6019800" cy="778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8355" name="Visio" r:id="rId3" imgW="7800975" imgH="10086975" progId="Visio.Drawing.11">
                  <p:embed/>
                </p:oleObj>
              </mc:Choice>
              <mc:Fallback>
                <p:oleObj name="Visio" r:id="rId3" imgW="7800975" imgH="1008697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1000"/>
                        <a:ext cx="6019800" cy="778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6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3810000" cy="3962400"/>
          </a:xfrm>
        </p:spPr>
        <p:txBody>
          <a:bodyPr/>
          <a:lstStyle/>
          <a:p>
            <a:r>
              <a:rPr lang="en-US" dirty="0" smtClean="0"/>
              <a:t>AIG re-writing</a:t>
            </a:r>
          </a:p>
          <a:p>
            <a:pPr lvl="1"/>
            <a:r>
              <a:rPr lang="en-US" dirty="0" smtClean="0"/>
              <a:t>Local manipulations performed on windows</a:t>
            </a:r>
          </a:p>
          <a:p>
            <a:pPr lvl="1"/>
            <a:r>
              <a:rPr lang="en-US" dirty="0" smtClean="0"/>
              <a:t>Local minimums can be reached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2476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/>
          <p:cNvSpPr>
            <a:spLocks noGrp="1"/>
          </p:cNvSpPr>
          <p:nvPr>
            <p:ph type="title"/>
          </p:nvPr>
        </p:nvSpPr>
        <p:spPr>
          <a:xfrm>
            <a:off x="0" y="152400"/>
            <a:ext cx="9144000" cy="1143000"/>
          </a:xfrm>
        </p:spPr>
        <p:txBody>
          <a:bodyPr/>
          <a:lstStyle/>
          <a:p>
            <a:pPr eaLnBrk="1" hangingPunct="1"/>
            <a:r>
              <a:rPr lang="en-US" sz="4500" dirty="0" smtClean="0"/>
              <a:t>Resubstitution a.k.a. Functional Dependencies</a:t>
            </a:r>
          </a:p>
        </p:txBody>
      </p:sp>
      <p:sp>
        <p:nvSpPr>
          <p:cNvPr id="29699" name="Content Placeholder 2"/>
          <p:cNvSpPr txBox="1">
            <a:spLocks/>
          </p:cNvSpPr>
          <p:nvPr/>
        </p:nvSpPr>
        <p:spPr bwMode="auto">
          <a:xfrm>
            <a:off x="685800" y="1676400"/>
            <a:ext cx="8458200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>
              <a:spcBef>
                <a:spcPct val="20000"/>
              </a:spcBef>
              <a:buClr>
                <a:srgbClr val="7A0019"/>
              </a:buClr>
            </a:pPr>
            <a:r>
              <a:rPr lang="en-US" sz="3200" dirty="0">
                <a:solidFill>
                  <a:srgbClr val="A50021"/>
                </a:solidFill>
              </a:rPr>
              <a:t>Given</a:t>
            </a:r>
            <a:r>
              <a:rPr lang="en-US" sz="3200" dirty="0"/>
              <a:t> </a:t>
            </a:r>
            <a:r>
              <a:rPr lang="en-US" sz="3200" dirty="0">
                <a:solidFill>
                  <a:srgbClr val="A50021"/>
                </a:solidFill>
              </a:rPr>
              <a:t>target:</a:t>
            </a:r>
            <a:r>
              <a:rPr lang="en-US" sz="3200" dirty="0"/>
              <a:t> </a:t>
            </a:r>
          </a:p>
          <a:p>
            <a:pPr>
              <a:spcBef>
                <a:spcPct val="20000"/>
              </a:spcBef>
              <a:buClr>
                <a:srgbClr val="7A0019"/>
              </a:buClr>
            </a:pP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		f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),</a:t>
            </a:r>
          </a:p>
          <a:p>
            <a:pPr>
              <a:spcBef>
                <a:spcPct val="20000"/>
              </a:spcBef>
              <a:buClr>
                <a:srgbClr val="7A0019"/>
              </a:buClr>
            </a:pPr>
            <a:r>
              <a:rPr lang="en-US" sz="3200" dirty="0">
                <a:solidFill>
                  <a:srgbClr val="A50021"/>
                </a:solidFill>
              </a:rPr>
              <a:t>Given candidates</a:t>
            </a:r>
            <a:r>
              <a:rPr lang="en-US" sz="3200" dirty="0"/>
              <a:t>:</a:t>
            </a:r>
            <a:br>
              <a:rPr lang="en-US" sz="3200" dirty="0"/>
            </a:b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), 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), …, 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z</a:t>
            </a:r>
            <a:r>
              <a:rPr lang="en-US" sz="3200" i="1" baseline="-25000" dirty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</a:p>
          <a:p>
            <a:pPr>
              <a:spcBef>
                <a:spcPct val="20000"/>
              </a:spcBef>
              <a:buClr>
                <a:srgbClr val="7A0019"/>
              </a:buClr>
            </a:pPr>
            <a:endParaRPr lang="en-US" sz="3200" dirty="0"/>
          </a:p>
          <a:p>
            <a:pPr>
              <a:spcBef>
                <a:spcPct val="20000"/>
              </a:spcBef>
              <a:buClr>
                <a:srgbClr val="7A0019"/>
              </a:buClr>
            </a:pPr>
            <a:r>
              <a:rPr lang="en-US" sz="3200" dirty="0"/>
              <a:t>is it possible to implement  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sz="3200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sz="3200" i="1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sz="3200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sz="3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084446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 smtClean="0"/>
              <a:t>Aig Synthesis</a:t>
            </a:r>
          </a:p>
        </p:txBody>
      </p:sp>
      <p:graphicFrame>
        <p:nvGraphicFramePr>
          <p:cNvPr id="4098" name="Object 2"/>
          <p:cNvGraphicFramePr>
            <a:graphicFrameLocks noChangeAspect="1"/>
          </p:cNvGraphicFramePr>
          <p:nvPr/>
        </p:nvGraphicFramePr>
        <p:xfrm>
          <a:off x="3581400" y="381000"/>
          <a:ext cx="6019800" cy="778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379" name="Visio" r:id="rId3" imgW="7800975" imgH="10086975" progId="Visio.Drawing.11">
                  <p:embed/>
                </p:oleObj>
              </mc:Choice>
              <mc:Fallback>
                <p:oleObj name="Visio" r:id="rId3" imgW="7800975" imgH="1008697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1000"/>
                        <a:ext cx="6019800" cy="778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00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3810000" cy="3962400"/>
          </a:xfrm>
        </p:spPr>
        <p:txBody>
          <a:bodyPr/>
          <a:lstStyle/>
          <a:p>
            <a:r>
              <a:rPr lang="en-US" dirty="0" smtClean="0"/>
              <a:t>Resubstitution</a:t>
            </a:r>
          </a:p>
          <a:p>
            <a:pPr lvl="1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4017434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Title 1"/>
          <p:cNvSpPr>
            <a:spLocks noGrp="1"/>
          </p:cNvSpPr>
          <p:nvPr>
            <p:ph type="title"/>
          </p:nvPr>
        </p:nvSpPr>
        <p:spPr>
          <a:xfrm>
            <a:off x="685800" y="-228600"/>
            <a:ext cx="7772400" cy="1143000"/>
          </a:xfrm>
        </p:spPr>
        <p:txBody>
          <a:bodyPr/>
          <a:lstStyle/>
          <a:p>
            <a:r>
              <a:rPr lang="en-US" dirty="0" smtClean="0"/>
              <a:t>Aig Synthesis</a:t>
            </a:r>
          </a:p>
        </p:txBody>
      </p:sp>
      <p:graphicFrame>
        <p:nvGraphicFramePr>
          <p:cNvPr id="5122" name="Object 2"/>
          <p:cNvGraphicFramePr>
            <a:graphicFrameLocks noChangeAspect="1"/>
          </p:cNvGraphicFramePr>
          <p:nvPr/>
        </p:nvGraphicFramePr>
        <p:xfrm>
          <a:off x="3581400" y="381000"/>
          <a:ext cx="6019800" cy="77835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403" name="Visio" r:id="rId3" imgW="7800975" imgH="10086975" progId="Visio.Drawing.11">
                  <p:embed/>
                </p:oleObj>
              </mc:Choice>
              <mc:Fallback>
                <p:oleObj name="Visio" r:id="rId3" imgW="7800975" imgH="1008697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1400" y="381000"/>
                        <a:ext cx="6019800" cy="77835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Content Placeholder 2"/>
          <p:cNvSpPr>
            <a:spLocks noGrp="1"/>
          </p:cNvSpPr>
          <p:nvPr>
            <p:ph sz="half" idx="1"/>
          </p:nvPr>
        </p:nvSpPr>
        <p:spPr>
          <a:xfrm>
            <a:off x="152400" y="1447800"/>
            <a:ext cx="4191000" cy="3962400"/>
          </a:xfrm>
        </p:spPr>
        <p:txBody>
          <a:bodyPr/>
          <a:lstStyle/>
          <a:p>
            <a:r>
              <a:rPr lang="en-US" dirty="0" smtClean="0"/>
              <a:t>Resubstitution</a:t>
            </a:r>
          </a:p>
          <a:p>
            <a:pPr lvl="1"/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)?</a:t>
            </a:r>
          </a:p>
          <a:p>
            <a:pPr lvl="1"/>
            <a:r>
              <a:rPr lang="en-US" dirty="0" smtClean="0">
                <a:solidFill>
                  <a:srgbClr val="A50021"/>
                </a:solidFill>
              </a:rPr>
              <a:t>Large changes</a:t>
            </a:r>
            <a:endParaRPr lang="en-US" dirty="0" smtClean="0">
              <a:latin typeface="Times New Roman" pitchFamily="18" charset="0"/>
              <a:cs typeface="Times New Roman" pitchFamily="18" charset="0"/>
            </a:endParaRPr>
          </a:p>
          <a:p>
            <a:pPr lvl="1" eaLnBrk="1" hangingPunct="1"/>
            <a:r>
              <a:rPr lang="en-US" dirty="0" smtClean="0"/>
              <a:t>This question is formulated as a </a:t>
            </a:r>
            <a:r>
              <a:rPr lang="en-US" dirty="0" smtClean="0">
                <a:solidFill>
                  <a:srgbClr val="A50021"/>
                </a:solidFill>
              </a:rPr>
              <a:t>SAT instance</a:t>
            </a:r>
            <a:r>
              <a:rPr lang="en-US" dirty="0" smtClean="0"/>
              <a:t>.</a:t>
            </a:r>
          </a:p>
          <a:p>
            <a:pPr lvl="1" eaLnBrk="1" hangingPunct="1"/>
            <a:r>
              <a:rPr lang="en-US" dirty="0" smtClean="0">
                <a:solidFill>
                  <a:srgbClr val="A50021"/>
                </a:solidFill>
              </a:rPr>
              <a:t>Craig Interpolation</a:t>
            </a:r>
            <a:r>
              <a:rPr lang="en-US" dirty="0" smtClean="0"/>
              <a:t> provides implementation.</a:t>
            </a:r>
          </a:p>
        </p:txBody>
      </p:sp>
    </p:spTree>
    <p:extLst>
      <p:ext uri="{BB962C8B-B14F-4D97-AF65-F5344CB8AC3E}">
        <p14:creationId xmlns:p14="http://schemas.microsoft.com/office/powerpoint/2010/main" val="26662537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>
          <a:xfrm>
            <a:off x="685800" y="533400"/>
            <a:ext cx="7772400" cy="1143000"/>
          </a:xfrm>
        </p:spPr>
        <p:txBody>
          <a:bodyPr/>
          <a:lstStyle/>
          <a:p>
            <a:r>
              <a:rPr lang="en-US" dirty="0" smtClean="0"/>
              <a:t>Generating Multiple Dependencies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>
          <a:xfrm>
            <a:off x="685800" y="2209800"/>
            <a:ext cx="7772400" cy="3962400"/>
          </a:xfrm>
        </p:spPr>
        <p:txBody>
          <a:bodyPr/>
          <a:lstStyle/>
          <a:p>
            <a:r>
              <a:rPr lang="en-US" dirty="0" smtClean="0"/>
              <a:t>Often, goal is to synthesize dependencies for </a:t>
            </a:r>
            <a:r>
              <a:rPr lang="en-US" dirty="0" smtClean="0">
                <a:solidFill>
                  <a:srgbClr val="C00000"/>
                </a:solidFill>
              </a:rPr>
              <a:t>multiple functions </a:t>
            </a:r>
            <a:r>
              <a:rPr lang="en-US" dirty="0" smtClean="0"/>
              <a:t>with </a:t>
            </a:r>
            <a:r>
              <a:rPr lang="en-US" dirty="0" smtClean="0">
                <a:solidFill>
                  <a:srgbClr val="C00000"/>
                </a:solidFill>
              </a:rPr>
              <a:t>overlapping</a:t>
            </a:r>
            <a:r>
              <a:rPr lang="en-US" dirty="0" smtClean="0"/>
              <a:t> support sets.</a:t>
            </a:r>
          </a:p>
          <a:p>
            <a:r>
              <a:rPr lang="en-US" dirty="0" smtClean="0"/>
              <a:t>In this case, </a:t>
            </a:r>
            <a:r>
              <a:rPr lang="en-US" dirty="0" smtClean="0">
                <a:solidFill>
                  <a:srgbClr val="C00000"/>
                </a:solidFill>
              </a:rPr>
              <a:t>multiple proofs </a:t>
            </a:r>
            <a:r>
              <a:rPr lang="en-US" dirty="0" smtClean="0"/>
              <a:t>are generated and then </a:t>
            </a:r>
            <a:r>
              <a:rPr lang="en-US" dirty="0" smtClean="0">
                <a:solidFill>
                  <a:srgbClr val="C00000"/>
                </a:solidFill>
              </a:rPr>
              <a:t>interpolated</a:t>
            </a:r>
            <a:r>
              <a:rPr lang="en-US" dirty="0" smtClean="0"/>
              <a:t>.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41553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9" grpId="0" build="p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047750"/>
            <a:ext cx="413385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41988" name="Content Placeholder 3"/>
          <p:cNvSpPr>
            <a:spLocks noGrp="1"/>
          </p:cNvSpPr>
          <p:nvPr>
            <p:ph sz="half" idx="4294967295"/>
          </p:nvPr>
        </p:nvSpPr>
        <p:spPr>
          <a:xfrm>
            <a:off x="304800" y="1600200"/>
            <a:ext cx="4040188" cy="3951288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Large portions of a network can be converted to a resolution proof.</a:t>
            </a:r>
          </a:p>
          <a:p>
            <a:pPr marL="0" indent="0">
              <a:buFontTx/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)?</a:t>
            </a:r>
          </a:p>
          <a:p>
            <a:pPr marL="0" indent="0">
              <a:buFontTx/>
              <a:buNone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718583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Tseitin</a:t>
            </a:r>
            <a:r>
              <a:rPr lang="en-US" dirty="0" smtClean="0"/>
              <a:t> Transformation</a:t>
            </a:r>
            <a:endParaRPr lang="en-US" dirty="0"/>
          </a:p>
        </p:txBody>
      </p:sp>
      <p:pic>
        <p:nvPicPr>
          <p:cNvPr id="394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57" y="1447800"/>
            <a:ext cx="6796343" cy="456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914400" y="1905000"/>
            <a:ext cx="3581400" cy="3886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1159975"/>
              </p:ext>
            </p:extLst>
          </p:nvPr>
        </p:nvGraphicFramePr>
        <p:xfrm>
          <a:off x="990600" y="1724344"/>
          <a:ext cx="3349723" cy="2135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7329" name="Visio" r:id="rId4" imgW="2544890" imgH="1623018" progId="Visio.Drawing.11">
                  <p:embed/>
                </p:oleObj>
              </mc:Choice>
              <mc:Fallback>
                <p:oleObj name="Visio" r:id="rId4" imgW="2544890" imgH="162301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24344"/>
                        <a:ext cx="3349723" cy="2135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91000"/>
                <a:ext cx="480060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)(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)(¬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)(¬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4800600" cy="830997"/>
              </a:xfrm>
              <a:prstGeom prst="rect">
                <a:avLst/>
              </a:prstGeom>
              <a:blipFill rotWithShape="1">
                <a:blip r:embed="rId6"/>
                <a:stretch>
                  <a:fillRect b="-102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9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6148" name="Rectangle 6"/>
          <p:cNvSpPr>
            <a:spLocks noChangeArrowheads="1"/>
          </p:cNvSpPr>
          <p:nvPr/>
        </p:nvSpPr>
        <p:spPr bwMode="auto">
          <a:xfrm>
            <a:off x="1398588" y="5257800"/>
            <a:ext cx="25638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sp>
        <p:nvSpPr>
          <p:cNvPr id="6149" name="Rectangle 7"/>
          <p:cNvSpPr>
            <a:spLocks noChangeArrowheads="1"/>
          </p:cNvSpPr>
          <p:nvPr/>
        </p:nvSpPr>
        <p:spPr bwMode="auto">
          <a:xfrm>
            <a:off x="5105400" y="5257800"/>
            <a:ext cx="2597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graphicFrame>
        <p:nvGraphicFramePr>
          <p:cNvPr id="6146" name="Object 7"/>
          <p:cNvGraphicFramePr>
            <a:graphicFrameLocks noChangeAspect="1"/>
          </p:cNvGraphicFramePr>
          <p:nvPr/>
        </p:nvGraphicFramePr>
        <p:xfrm>
          <a:off x="-1985963" y="1447800"/>
          <a:ext cx="12617451" cy="381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1427" name="Visio" r:id="rId3" imgW="7943088" imgH="2399030" progId="Visio.Drawing.11">
                  <p:embed/>
                </p:oleObj>
              </mc:Choice>
              <mc:Fallback>
                <p:oleObj name="Visio" r:id="rId3" imgW="7943088" imgH="23990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1985963" y="1447800"/>
                        <a:ext cx="12617451" cy="3810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7860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43011" name="Rectangle 6"/>
          <p:cNvSpPr>
            <a:spLocks noChangeArrowheads="1"/>
          </p:cNvSpPr>
          <p:nvPr/>
        </p:nvSpPr>
        <p:spPr bwMode="auto">
          <a:xfrm>
            <a:off x="1398588" y="5257800"/>
            <a:ext cx="2563812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sp>
        <p:nvSpPr>
          <p:cNvPr id="43012" name="Rectangle 7"/>
          <p:cNvSpPr>
            <a:spLocks noChangeArrowheads="1"/>
          </p:cNvSpPr>
          <p:nvPr/>
        </p:nvSpPr>
        <p:spPr bwMode="auto">
          <a:xfrm>
            <a:off x="5105400" y="5257800"/>
            <a:ext cx="25971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pic>
        <p:nvPicPr>
          <p:cNvPr id="43013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81650" y="1676400"/>
            <a:ext cx="158115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4050" y="1647825"/>
            <a:ext cx="1581150" cy="3562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9672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</a:t>
            </a: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often many ways to prove a SAT instance </a:t>
            </a:r>
            <a:r>
              <a:rPr lang="en-US" dirty="0" smtClean="0">
                <a:solidFill>
                  <a:srgbClr val="C00000"/>
                </a:solidFill>
              </a:rPr>
              <a:t>unsatisfiable</a:t>
            </a:r>
            <a:r>
              <a:rPr lang="en-US" dirty="0" smtClean="0"/>
              <a:t>.</a:t>
            </a:r>
          </a:p>
          <a:p>
            <a:r>
              <a:rPr lang="en-US" dirty="0" smtClean="0"/>
              <a:t>Same/similar nodes </a:t>
            </a:r>
            <a:r>
              <a:rPr lang="en-US" dirty="0" smtClean="0">
                <a:solidFill>
                  <a:srgbClr val="C00000"/>
                </a:solidFill>
              </a:rPr>
              <a:t>shared</a:t>
            </a:r>
            <a:r>
              <a:rPr lang="en-US" dirty="0" smtClean="0"/>
              <a:t> between different proofs.</a:t>
            </a:r>
          </a:p>
        </p:txBody>
      </p:sp>
    </p:spTree>
    <p:extLst>
      <p:ext uri="{BB962C8B-B14F-4D97-AF65-F5344CB8AC3E}">
        <p14:creationId xmlns:p14="http://schemas.microsoft.com/office/powerpoint/2010/main" val="2268493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75" grpId="0" build="p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7172" name="Rectangle 6"/>
          <p:cNvSpPr>
            <a:spLocks noChangeArrowheads="1"/>
          </p:cNvSpPr>
          <p:nvPr/>
        </p:nvSpPr>
        <p:spPr bwMode="auto">
          <a:xfrm>
            <a:off x="2057400" y="5253038"/>
            <a:ext cx="2563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sp>
        <p:nvSpPr>
          <p:cNvPr id="7173" name="Rectangle 7"/>
          <p:cNvSpPr>
            <a:spLocks noChangeArrowheads="1"/>
          </p:cNvSpPr>
          <p:nvPr/>
        </p:nvSpPr>
        <p:spPr bwMode="auto">
          <a:xfrm>
            <a:off x="4876800" y="5253038"/>
            <a:ext cx="2597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graphicFrame>
        <p:nvGraphicFramePr>
          <p:cNvPr id="7170" name="Object 6"/>
          <p:cNvGraphicFramePr>
            <a:graphicFrameLocks noChangeAspect="1"/>
          </p:cNvGraphicFramePr>
          <p:nvPr/>
        </p:nvGraphicFramePr>
        <p:xfrm>
          <a:off x="0" y="1362075"/>
          <a:ext cx="9383713" cy="3971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451" name="Visio" r:id="rId3" imgW="5423154" imgH="2295525" progId="Visio.Drawing.11">
                  <p:embed/>
                </p:oleObj>
              </mc:Choice>
              <mc:Fallback>
                <p:oleObj name="Visio" r:id="rId3" imgW="5423154" imgH="229552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362075"/>
                        <a:ext cx="9383713" cy="39719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31125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45059" name="Rectangle 6"/>
          <p:cNvSpPr>
            <a:spLocks noChangeArrowheads="1"/>
          </p:cNvSpPr>
          <p:nvPr/>
        </p:nvSpPr>
        <p:spPr bwMode="auto">
          <a:xfrm>
            <a:off x="2057400" y="5253038"/>
            <a:ext cx="256381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j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sp>
        <p:nvSpPr>
          <p:cNvPr id="45060" name="Rectangle 7"/>
          <p:cNvSpPr>
            <a:spLocks noChangeArrowheads="1"/>
          </p:cNvSpPr>
          <p:nvPr/>
        </p:nvSpPr>
        <p:spPr bwMode="auto">
          <a:xfrm>
            <a:off x="4876800" y="5253038"/>
            <a:ext cx="259715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k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)?</a:t>
            </a:r>
          </a:p>
        </p:txBody>
      </p:sp>
      <p:pic>
        <p:nvPicPr>
          <p:cNvPr id="4506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05200" y="1828800"/>
            <a:ext cx="2209800" cy="3009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5848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Restructuring Mechanism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85800" y="1752600"/>
            <a:ext cx="77724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buFontTx/>
              <a:buChar char="•"/>
              <a:defRPr/>
            </a:pPr>
            <a:r>
              <a:rPr lang="en-US" sz="3200" kern="0" dirty="0">
                <a:latin typeface="+mn-lt"/>
                <a:ea typeface="+mn-ea"/>
              </a:rPr>
              <a:t>Some clause </a:t>
            </a:r>
            <a:r>
              <a:rPr lang="en-US" sz="3200" b="1" i="1" kern="0" dirty="0">
                <a:solidFill>
                  <a:srgbClr val="A5002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lang="en-US" sz="3200" kern="0" dirty="0">
                <a:latin typeface="+mn-lt"/>
                <a:ea typeface="+mn-ea"/>
              </a:rPr>
              <a:t> can be resolved from some set of clauses </a:t>
            </a:r>
            <a:r>
              <a:rPr lang="en-US" sz="3200" b="1" i="1" kern="0" dirty="0">
                <a:solidFill>
                  <a:srgbClr val="A5002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W</a:t>
            </a:r>
            <a:r>
              <a:rPr lang="en-US" sz="3200" kern="0" dirty="0">
                <a:latin typeface="+mn-lt"/>
                <a:ea typeface="+mn-ea"/>
              </a:rPr>
              <a:t> iff </a:t>
            </a:r>
            <a:r>
              <a:rPr lang="en-US" sz="3200" b="1" kern="0" dirty="0">
                <a:solidFill>
                  <a:srgbClr val="A5002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</a:t>
            </a:r>
            <a:r>
              <a:rPr lang="en-US" sz="3200" b="1" i="1" kern="0" dirty="0">
                <a:solidFill>
                  <a:srgbClr val="A5002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W</a:t>
            </a:r>
            <a:r>
              <a:rPr lang="en-US" sz="3200" b="1" kern="0" dirty="0">
                <a:solidFill>
                  <a:srgbClr val="A5002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3200" b="1" i="1" kern="0" dirty="0">
                <a:solidFill>
                  <a:srgbClr val="A5002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</a:t>
            </a:r>
            <a:r>
              <a:rPr lang="en-US" sz="3200" b="1" kern="0" dirty="0">
                <a:solidFill>
                  <a:srgbClr val="A50021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 </a:t>
            </a:r>
            <a:r>
              <a:rPr lang="en-US" sz="3200" kern="0" dirty="0">
                <a:latin typeface="+mn-lt"/>
                <a:ea typeface="+mn-ea"/>
              </a:rPr>
              <a:t>is unsatisfiable.</a:t>
            </a:r>
          </a:p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buFontTx/>
              <a:buChar char="•"/>
              <a:defRPr/>
            </a:pPr>
            <a:r>
              <a:rPr lang="en-US" sz="3200" kern="0" dirty="0">
                <a:latin typeface="+mn-lt"/>
                <a:ea typeface="+mn-ea"/>
              </a:rPr>
              <a:t>The resolution proof of </a:t>
            </a:r>
            <a:r>
              <a:rPr lang="en-US" sz="3200" b="1" kern="0" dirty="0">
                <a:solidFill>
                  <a:srgbClr val="A50021"/>
                </a:solidFill>
                <a:latin typeface="Times New Roman" pitchFamily="18" charset="0"/>
                <a:ea typeface="ＭＳ Ｐゴシック" pitchFamily="16" charset="-128"/>
                <a:cs typeface="Times New Roman" pitchFamily="18" charset="0"/>
              </a:rPr>
              <a:t>(</a:t>
            </a:r>
            <a:r>
              <a:rPr lang="en-US" sz="3200" b="1" i="1" kern="0" dirty="0">
                <a:solidFill>
                  <a:srgbClr val="A50021"/>
                </a:solidFill>
                <a:latin typeface="Times New Roman" pitchFamily="18" charset="0"/>
                <a:ea typeface="ＭＳ Ｐゴシック" pitchFamily="16" charset="-128"/>
                <a:cs typeface="Times New Roman" pitchFamily="18" charset="0"/>
              </a:rPr>
              <a:t>W</a:t>
            </a:r>
            <a:r>
              <a:rPr lang="en-US" sz="3200" b="1" kern="0" dirty="0">
                <a:solidFill>
                  <a:srgbClr val="A50021"/>
                </a:solidFill>
                <a:latin typeface="Times New Roman" pitchFamily="18" charset="0"/>
                <a:ea typeface="ＭＳ Ｐゴシック" pitchFamily="16" charset="-128"/>
                <a:cs typeface="Times New Roman" pitchFamily="18" charset="0"/>
              </a:rPr>
              <a:t>)(</a:t>
            </a:r>
            <a:r>
              <a:rPr lang="en-US" sz="3200" b="1" i="1" kern="0" dirty="0">
                <a:solidFill>
                  <a:srgbClr val="A50021"/>
                </a:solidFill>
                <a:latin typeface="Times New Roman" pitchFamily="18" charset="0"/>
                <a:ea typeface="ＭＳ Ｐゴシック" pitchFamily="16" charset="-128"/>
                <a:cs typeface="Times New Roman" pitchFamily="18" charset="0"/>
              </a:rPr>
              <a:t>c</a:t>
            </a:r>
            <a:r>
              <a:rPr lang="en-US" sz="3200" b="1" kern="0" dirty="0">
                <a:solidFill>
                  <a:srgbClr val="A50021"/>
                </a:solidFill>
                <a:latin typeface="Times New Roman" pitchFamily="18" charset="0"/>
                <a:ea typeface="ＭＳ Ｐゴシック" pitchFamily="16" charset="-128"/>
                <a:cs typeface="Times New Roman" pitchFamily="18" charset="0"/>
              </a:rPr>
              <a:t>)</a:t>
            </a:r>
            <a:r>
              <a:rPr lang="en-US" sz="3200" b="1" kern="0" dirty="0">
                <a:solidFill>
                  <a:srgbClr val="A50021"/>
                </a:solidFill>
                <a:latin typeface="+mj-lt"/>
                <a:ea typeface="ＭＳ Ｐゴシック" pitchFamily="16" charset="-128"/>
                <a:cs typeface="Times New Roman" pitchFamily="18" charset="0"/>
              </a:rPr>
              <a:t> </a:t>
            </a:r>
            <a:r>
              <a:rPr lang="en-US" sz="3200" kern="0" dirty="0">
                <a:latin typeface="+mj-lt"/>
                <a:ea typeface="ＭＳ Ｐゴシック" pitchFamily="16" charset="-128"/>
                <a:cs typeface="Times New Roman" pitchFamily="18" charset="0"/>
              </a:rPr>
              <a:t>can be altered to show how </a:t>
            </a:r>
            <a:r>
              <a:rPr lang="en-US" sz="3200" b="1" i="1" kern="0" dirty="0">
                <a:solidFill>
                  <a:srgbClr val="A50021"/>
                </a:solidFill>
                <a:latin typeface="Times New Roman" pitchFamily="18" charset="0"/>
                <a:ea typeface="ＭＳ Ｐゴシック" pitchFamily="16" charset="-128"/>
                <a:cs typeface="Times New Roman" pitchFamily="18" charset="0"/>
              </a:rPr>
              <a:t>c</a:t>
            </a:r>
            <a:r>
              <a:rPr lang="en-US" sz="3200" b="1" i="1" kern="0" dirty="0">
                <a:solidFill>
                  <a:srgbClr val="A50021"/>
                </a:solidFill>
                <a:latin typeface="+mj-lt"/>
                <a:ea typeface="ＭＳ Ｐゴシック" pitchFamily="16" charset="-128"/>
                <a:cs typeface="Times New Roman" pitchFamily="18" charset="0"/>
              </a:rPr>
              <a:t> </a:t>
            </a:r>
            <a:r>
              <a:rPr lang="en-US" sz="3200" kern="0" dirty="0">
                <a:latin typeface="+mj-lt"/>
                <a:ea typeface="ＭＳ Ｐゴシック" pitchFamily="16" charset="-128"/>
                <a:cs typeface="Times New Roman" pitchFamily="18" charset="0"/>
              </a:rPr>
              <a:t>can be resolved from </a:t>
            </a:r>
            <a:r>
              <a:rPr lang="en-US" sz="3200" b="1" i="1" kern="0" dirty="0">
                <a:solidFill>
                  <a:srgbClr val="A50021"/>
                </a:solidFill>
                <a:latin typeface="Times New Roman" pitchFamily="18" charset="0"/>
                <a:ea typeface="ＭＳ Ｐゴシック" pitchFamily="16" charset="-128"/>
                <a:cs typeface="Times New Roman" pitchFamily="18" charset="0"/>
              </a:rPr>
              <a:t>W</a:t>
            </a:r>
            <a:r>
              <a:rPr lang="en-US" sz="3200" kern="0" dirty="0">
                <a:latin typeface="+mj-lt"/>
                <a:ea typeface="ＭＳ Ｐゴシック" pitchFamily="16" charset="-128"/>
                <a:cs typeface="Times New Roman" pitchFamily="18" charset="0"/>
              </a:rPr>
              <a:t>.</a:t>
            </a:r>
          </a:p>
        </p:txBody>
      </p:sp>
      <p:cxnSp>
        <p:nvCxnSpPr>
          <p:cNvPr id="46084" name="Straight Connector 5"/>
          <p:cNvCxnSpPr>
            <a:cxnSpLocks noChangeShapeType="1"/>
          </p:cNvCxnSpPr>
          <p:nvPr/>
        </p:nvCxnSpPr>
        <p:spPr bwMode="auto">
          <a:xfrm>
            <a:off x="6477000" y="2362200"/>
            <a:ext cx="228600" cy="0"/>
          </a:xfrm>
          <a:prstGeom prst="line">
            <a:avLst/>
          </a:prstGeom>
          <a:noFill/>
          <a:ln w="22225" algn="ctr">
            <a:solidFill>
              <a:srgbClr val="A50021"/>
            </a:solidFill>
            <a:round/>
            <a:headEnd/>
            <a:tailEnd/>
          </a:ln>
        </p:spPr>
      </p:cxnSp>
      <p:cxnSp>
        <p:nvCxnSpPr>
          <p:cNvPr id="46085" name="Straight Connector 6"/>
          <p:cNvCxnSpPr>
            <a:cxnSpLocks noChangeShapeType="1"/>
          </p:cNvCxnSpPr>
          <p:nvPr/>
        </p:nvCxnSpPr>
        <p:spPr bwMode="auto">
          <a:xfrm>
            <a:off x="6019800" y="3429000"/>
            <a:ext cx="228600" cy="0"/>
          </a:xfrm>
          <a:prstGeom prst="line">
            <a:avLst/>
          </a:prstGeom>
          <a:noFill/>
          <a:ln w="22225" algn="ctr">
            <a:solidFill>
              <a:srgbClr val="A50021"/>
            </a:solidFill>
            <a:round/>
            <a:headEnd/>
            <a:tailEnd/>
          </a:ln>
        </p:spPr>
      </p:cxnSp>
      <p:sp>
        <p:nvSpPr>
          <p:cNvPr id="6" name="Rectangle 5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1197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8196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8197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198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8199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8194" name="Object 2"/>
          <p:cNvGraphicFramePr>
            <a:graphicFrameLocks noChangeAspect="1"/>
          </p:cNvGraphicFramePr>
          <p:nvPr/>
        </p:nvGraphicFramePr>
        <p:xfrm>
          <a:off x="-762000" y="381000"/>
          <a:ext cx="10744200" cy="648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475" name="Visio" r:id="rId3" imgW="4794123" imgH="2893695" progId="Visio.Drawing.11">
                  <p:embed/>
                </p:oleObj>
              </mc:Choice>
              <mc:Fallback>
                <p:oleObj name="Visio" r:id="rId3" imgW="4794123" imgH="289369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0" y="381000"/>
                        <a:ext cx="10744200" cy="648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ounded Rectangle 8"/>
          <p:cNvSpPr>
            <a:spLocks noChangeArrowheads="1"/>
          </p:cNvSpPr>
          <p:nvPr/>
        </p:nvSpPr>
        <p:spPr bwMode="auto">
          <a:xfrm>
            <a:off x="3733800" y="2209800"/>
            <a:ext cx="5105400" cy="457200"/>
          </a:xfrm>
          <a:prstGeom prst="roundRect">
            <a:avLst>
              <a:gd name="adj" fmla="val 16667"/>
            </a:avLst>
          </a:prstGeom>
          <a:noFill/>
          <a:ln w="34925" algn="ctr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10" name="Rounded Rectangle 9"/>
          <p:cNvSpPr>
            <a:spLocks noChangeArrowheads="1"/>
          </p:cNvSpPr>
          <p:nvPr/>
        </p:nvSpPr>
        <p:spPr bwMode="auto">
          <a:xfrm>
            <a:off x="1676400" y="3200400"/>
            <a:ext cx="1066800" cy="457200"/>
          </a:xfrm>
          <a:prstGeom prst="roundRect">
            <a:avLst>
              <a:gd name="adj" fmla="val 16667"/>
            </a:avLst>
          </a:prstGeom>
          <a:noFill/>
          <a:ln w="34925" algn="ctr">
            <a:solidFill>
              <a:srgbClr val="A5002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dirty="0"/>
          </a:p>
        </p:txBody>
      </p: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rot="10800000" flipV="1">
            <a:off x="2895600" y="2743200"/>
            <a:ext cx="3657600" cy="609600"/>
          </a:xfrm>
          <a:prstGeom prst="straightConnector1">
            <a:avLst/>
          </a:prstGeom>
          <a:noFill/>
          <a:ln w="762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1" name="Rectangle 10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5612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9220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9221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22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9223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9218" name="Object 2"/>
          <p:cNvGraphicFramePr>
            <a:graphicFrameLocks noChangeAspect="1"/>
          </p:cNvGraphicFramePr>
          <p:nvPr/>
        </p:nvGraphicFramePr>
        <p:xfrm>
          <a:off x="1371600" y="990600"/>
          <a:ext cx="7924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99" name="Visio" r:id="rId3" imgW="8256651" imgH="4390390" progId="Visio.Drawing.11">
                  <p:embed/>
                </p:oleObj>
              </mc:Choice>
              <mc:Fallback>
                <p:oleObj name="Visio" r:id="rId3" imgW="8256651" imgH="4390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7924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010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0244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0245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246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0247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0242" name="Object 2"/>
          <p:cNvGraphicFramePr>
            <a:graphicFrameLocks noChangeAspect="1"/>
          </p:cNvGraphicFramePr>
          <p:nvPr/>
        </p:nvGraphicFramePr>
        <p:xfrm>
          <a:off x="1371600" y="990600"/>
          <a:ext cx="7924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523" name="Visio" r:id="rId3" imgW="8256651" imgH="4390390" progId="Visio.Drawing.11">
                  <p:embed/>
                </p:oleObj>
              </mc:Choice>
              <mc:Fallback>
                <p:oleObj name="Visio" r:id="rId3" imgW="8256651" imgH="4390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7924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39822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1268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1269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0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1271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1266" name="Object 2"/>
          <p:cNvGraphicFramePr>
            <a:graphicFrameLocks noChangeAspect="1"/>
          </p:cNvGraphicFramePr>
          <p:nvPr/>
        </p:nvGraphicFramePr>
        <p:xfrm>
          <a:off x="1371600" y="990600"/>
          <a:ext cx="7924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547" name="Visio" r:id="rId3" imgW="8256651" imgH="4390390" progId="Visio.Drawing.11">
                  <p:embed/>
                </p:oleObj>
              </mc:Choice>
              <mc:Fallback>
                <p:oleObj name="Visio" r:id="rId3" imgW="8256651" imgH="4390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7924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89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010" name="Picture 2" descr="http://upload.wikimedia.org/wikipedia/commons/2/25/Nasa-logo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943099"/>
            <a:ext cx="1557930" cy="133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Work Since Prelim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6400800" cy="4572000"/>
          </a:xfrm>
        </p:spPr>
        <p:txBody>
          <a:bodyPr/>
          <a:lstStyle/>
          <a:p>
            <a:r>
              <a:rPr lang="en-US" sz="2000" i="1" dirty="0" smtClean="0"/>
              <a:t>Regression Verification Using Impact       Summaries – </a:t>
            </a:r>
            <a:r>
              <a:rPr lang="en-US" sz="1600" b="1" dirty="0" smtClean="0"/>
              <a:t>Sub. to CAV 2013</a:t>
            </a:r>
          </a:p>
          <a:p>
            <a:pPr lvl="1"/>
            <a:r>
              <a:rPr lang="en-US" sz="1600" dirty="0" smtClean="0">
                <a:solidFill>
                  <a:srgbClr val="7A0019"/>
                </a:solidFill>
              </a:rPr>
              <a:t>J</a:t>
            </a:r>
            <a:r>
              <a:rPr lang="en-US" sz="1600" dirty="0">
                <a:solidFill>
                  <a:srgbClr val="7A0019"/>
                </a:solidFill>
              </a:rPr>
              <a:t>. </a:t>
            </a:r>
            <a:r>
              <a:rPr lang="en-US" sz="1600" dirty="0" err="1">
                <a:solidFill>
                  <a:srgbClr val="7A0019"/>
                </a:solidFill>
              </a:rPr>
              <a:t>Backes</a:t>
            </a:r>
            <a:r>
              <a:rPr lang="en-US" sz="1600" dirty="0"/>
              <a:t>, S. Person, N. </a:t>
            </a:r>
            <a:r>
              <a:rPr lang="en-US" sz="1600" dirty="0" err="1"/>
              <a:t>Rungta</a:t>
            </a:r>
            <a:r>
              <a:rPr lang="en-US" sz="1600" dirty="0"/>
              <a:t>, O. </a:t>
            </a:r>
            <a:r>
              <a:rPr lang="en-US" sz="1600" dirty="0" err="1"/>
              <a:t>Tkachuk</a:t>
            </a:r>
            <a:r>
              <a:rPr lang="en-US" sz="1600" dirty="0"/>
              <a:t> </a:t>
            </a:r>
            <a:endParaRPr lang="en-US" sz="2000" i="1" dirty="0" smtClean="0"/>
          </a:p>
          <a:p>
            <a:r>
              <a:rPr lang="en-US" sz="2000" i="1" dirty="0" smtClean="0"/>
              <a:t>Proteus: A Change Impact Analysis Framework</a:t>
            </a:r>
          </a:p>
          <a:p>
            <a:pPr lvl="1"/>
            <a:r>
              <a:rPr lang="en-US" sz="1600" dirty="0" smtClean="0">
                <a:solidFill>
                  <a:srgbClr val="7A0019"/>
                </a:solidFill>
              </a:rPr>
              <a:t>J</a:t>
            </a:r>
            <a:r>
              <a:rPr lang="en-US" sz="1600" dirty="0">
                <a:solidFill>
                  <a:srgbClr val="7A0019"/>
                </a:solidFill>
              </a:rPr>
              <a:t>. </a:t>
            </a:r>
            <a:r>
              <a:rPr lang="en-US" sz="1600" dirty="0" err="1">
                <a:solidFill>
                  <a:srgbClr val="7A0019"/>
                </a:solidFill>
              </a:rPr>
              <a:t>Backes</a:t>
            </a:r>
            <a:r>
              <a:rPr lang="en-US" sz="1600" dirty="0"/>
              <a:t>, S. Person, N. </a:t>
            </a:r>
            <a:r>
              <a:rPr lang="en-US" sz="1600" dirty="0" err="1"/>
              <a:t>Rungta</a:t>
            </a:r>
            <a:r>
              <a:rPr lang="en-US" sz="1600" dirty="0"/>
              <a:t>, O. </a:t>
            </a:r>
            <a:r>
              <a:rPr lang="en-US" sz="1600" dirty="0" err="1"/>
              <a:t>Tkachuk</a:t>
            </a:r>
            <a:r>
              <a:rPr lang="en-US" sz="1600" dirty="0"/>
              <a:t> </a:t>
            </a: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pPr marL="457200" lvl="1" indent="0">
              <a:buNone/>
            </a:pPr>
            <a:endParaRPr lang="en-US" sz="1600" dirty="0" smtClean="0"/>
          </a:p>
          <a:p>
            <a:r>
              <a:rPr lang="en-US" sz="2000" i="1" dirty="0"/>
              <a:t>Ghost Talk: Mitigating EMI Signal Injection Attacks </a:t>
            </a:r>
            <a:r>
              <a:rPr lang="en-US" sz="2000" i="1" dirty="0" smtClean="0"/>
              <a:t>against Analog Sensors </a:t>
            </a:r>
            <a:r>
              <a:rPr lang="en-US" sz="2000" i="1" dirty="0"/>
              <a:t>–</a:t>
            </a:r>
            <a:r>
              <a:rPr lang="en-US" sz="2000" i="1" dirty="0" smtClean="0"/>
              <a:t> </a:t>
            </a:r>
            <a:r>
              <a:rPr lang="en-US" sz="1600" b="1" dirty="0" smtClean="0"/>
              <a:t>Oakland 2013</a:t>
            </a:r>
          </a:p>
          <a:p>
            <a:pPr lvl="1"/>
            <a:r>
              <a:rPr lang="en-US" sz="1600" i="1" dirty="0" smtClean="0"/>
              <a:t>D. </a:t>
            </a:r>
            <a:r>
              <a:rPr lang="en-US" sz="1600" i="1" dirty="0" err="1" smtClean="0"/>
              <a:t>Kune</a:t>
            </a:r>
            <a:r>
              <a:rPr lang="en-US" sz="1600" i="1" dirty="0" smtClean="0"/>
              <a:t>, </a:t>
            </a:r>
            <a:r>
              <a:rPr lang="en-US" sz="1600" i="1" dirty="0" smtClean="0">
                <a:solidFill>
                  <a:srgbClr val="7A0019"/>
                </a:solidFill>
              </a:rPr>
              <a:t>J. </a:t>
            </a:r>
            <a:r>
              <a:rPr lang="en-US" sz="1600" i="1" dirty="0" err="1" smtClean="0">
                <a:solidFill>
                  <a:srgbClr val="7A0019"/>
                </a:solidFill>
              </a:rPr>
              <a:t>Backes</a:t>
            </a:r>
            <a:r>
              <a:rPr lang="en-US" sz="1600" i="1" dirty="0" smtClean="0"/>
              <a:t>, S. Clark, W. </a:t>
            </a:r>
            <a:r>
              <a:rPr lang="en-US" sz="1600" i="1" dirty="0" err="1" smtClean="0"/>
              <a:t>Xu</a:t>
            </a:r>
            <a:r>
              <a:rPr lang="en-US" sz="1600" i="1" dirty="0" smtClean="0"/>
              <a:t>, M. Reynolds, K. Fu, Y. Kim</a:t>
            </a:r>
          </a:p>
          <a:p>
            <a:r>
              <a:rPr lang="en-US" sz="2000" i="1" dirty="0"/>
              <a:t>Using Cubes of Non-state Variables With </a:t>
            </a:r>
            <a:r>
              <a:rPr lang="en-US" sz="2000" i="1" dirty="0" smtClean="0"/>
              <a:t>Property Directed Reachability </a:t>
            </a:r>
            <a:r>
              <a:rPr lang="en-US" sz="2000" i="1" dirty="0"/>
              <a:t>–</a:t>
            </a:r>
            <a:r>
              <a:rPr lang="en-US" sz="2000" i="1" dirty="0" smtClean="0"/>
              <a:t> </a:t>
            </a:r>
            <a:r>
              <a:rPr lang="en-US" sz="1600" b="1" i="1" dirty="0" smtClean="0"/>
              <a:t>DATE 2013</a:t>
            </a:r>
          </a:p>
          <a:p>
            <a:pPr lvl="1"/>
            <a:r>
              <a:rPr lang="en-US" sz="1600" i="1" dirty="0" smtClean="0">
                <a:solidFill>
                  <a:srgbClr val="7A0019"/>
                </a:solidFill>
              </a:rPr>
              <a:t>J. </a:t>
            </a:r>
            <a:r>
              <a:rPr lang="en-US" sz="1600" i="1" dirty="0" err="1" smtClean="0">
                <a:solidFill>
                  <a:srgbClr val="7A0019"/>
                </a:solidFill>
              </a:rPr>
              <a:t>Backes</a:t>
            </a:r>
            <a:r>
              <a:rPr lang="en-US" sz="1600" i="1" dirty="0" smtClean="0"/>
              <a:t>, M. Riedel</a:t>
            </a:r>
            <a:endParaRPr lang="en-US" sz="1600" i="1" dirty="0"/>
          </a:p>
          <a:p>
            <a:endParaRPr lang="en-US" sz="2000" dirty="0"/>
          </a:p>
          <a:p>
            <a:pPr marL="457200" lvl="1" indent="0">
              <a:buNone/>
            </a:pPr>
            <a:endParaRPr lang="en-US" sz="1600" dirty="0"/>
          </a:p>
        </p:txBody>
      </p:sp>
      <p:pic>
        <p:nvPicPr>
          <p:cNvPr id="299012" name="Picture 4" descr="http://blogs.citypages.com/blotter/assets_c/2012/03/u%20of%20m%20logo-thumb-200x200.gif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0265" y="4267200"/>
            <a:ext cx="129540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/>
          <p:nvPr/>
        </p:nvCxnSpPr>
        <p:spPr bwMode="auto">
          <a:xfrm>
            <a:off x="533400" y="3733800"/>
            <a:ext cx="807720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7A0019"/>
            </a:solidFill>
            <a:prstDash val="lgDash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064841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Tseitin</a:t>
            </a:r>
            <a:r>
              <a:rPr lang="en-US" dirty="0" smtClean="0"/>
              <a:t> Transformation</a:t>
            </a:r>
            <a:endParaRPr lang="en-US" dirty="0"/>
          </a:p>
        </p:txBody>
      </p:sp>
      <p:pic>
        <p:nvPicPr>
          <p:cNvPr id="39424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4657" y="1447800"/>
            <a:ext cx="6796343" cy="4567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914400" y="1905000"/>
            <a:ext cx="3581400" cy="38862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43745567"/>
              </p:ext>
            </p:extLst>
          </p:nvPr>
        </p:nvGraphicFramePr>
        <p:xfrm>
          <a:off x="990600" y="1724344"/>
          <a:ext cx="3349723" cy="21356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8353" name="Visio" r:id="rId4" imgW="2544890" imgH="1623018" progId="Visio.Drawing.11">
                  <p:embed/>
                </p:oleObj>
              </mc:Choice>
              <mc:Fallback>
                <p:oleObj name="Visio" r:id="rId4" imgW="2544890" imgH="162301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1724344"/>
                        <a:ext cx="3349723" cy="213563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0" y="4191000"/>
                <a:ext cx="480060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)(</m:t>
                      </m:r>
                      <m:r>
                        <a:rPr lang="en-US" b="0" i="1" smtClean="0">
                          <a:latin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)(¬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𝑎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𝑏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)(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)(¬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𝑐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𝑑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/>
                        </a:rPr>
                        <m:t>(</m:t>
                      </m:r>
                      <m:r>
                        <a:rPr lang="en-US" b="0" i="1" smtClean="0">
                          <a:latin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)(</m:t>
                      </m:r>
                      <m:r>
                        <a:rPr lang="en-US" b="0" i="1" smtClean="0">
                          <a:latin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</a:rPr>
                        <m:t>+</m:t>
                      </m:r>
                      <m:r>
                        <a:rPr lang="en-US" b="0" i="1" smtClean="0">
                          <a:latin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</a:rPr>
                        <m:t>)(¬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𝑥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𝑦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+¬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𝑓</m:t>
                      </m:r>
                      <m:r>
                        <a:rPr lang="en-US" b="0" i="1" smtClean="0">
                          <a:latin typeface="Cambria Math"/>
                          <a:ea typeface="Cambria Math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191000"/>
                <a:ext cx="4800600" cy="1200329"/>
              </a:xfrm>
              <a:prstGeom prst="rect">
                <a:avLst/>
              </a:prstGeom>
              <a:blipFill rotWithShape="1">
                <a:blip r:embed="rId6"/>
                <a:stretch>
                  <a:fillRect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10910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2292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2293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294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2295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2290" name="Object 2"/>
          <p:cNvGraphicFramePr>
            <a:graphicFrameLocks noChangeAspect="1"/>
          </p:cNvGraphicFramePr>
          <p:nvPr/>
        </p:nvGraphicFramePr>
        <p:xfrm>
          <a:off x="1371600" y="990600"/>
          <a:ext cx="7924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71" name="Visio" r:id="rId3" imgW="8256651" imgH="4390390" progId="Visio.Drawing.11">
                  <p:embed/>
                </p:oleObj>
              </mc:Choice>
              <mc:Fallback>
                <p:oleObj name="Visio" r:id="rId3" imgW="8256651" imgH="4390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7924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9140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3316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3317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318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3319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3314" name="Object 2"/>
          <p:cNvGraphicFramePr>
            <a:graphicFrameLocks noChangeAspect="1"/>
          </p:cNvGraphicFramePr>
          <p:nvPr/>
        </p:nvGraphicFramePr>
        <p:xfrm>
          <a:off x="1371600" y="990600"/>
          <a:ext cx="7924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595" name="Visio" r:id="rId3" imgW="8256651" imgH="4390390" progId="Visio.Drawing.11">
                  <p:embed/>
                </p:oleObj>
              </mc:Choice>
              <mc:Fallback>
                <p:oleObj name="Visio" r:id="rId3" imgW="8256651" imgH="4390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7924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5517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4340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4341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42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4343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4338" name="Object 2"/>
          <p:cNvGraphicFramePr>
            <a:graphicFrameLocks noChangeAspect="1"/>
          </p:cNvGraphicFramePr>
          <p:nvPr/>
        </p:nvGraphicFramePr>
        <p:xfrm>
          <a:off x="1371600" y="990600"/>
          <a:ext cx="7924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619" name="Visio" r:id="rId3" imgW="8256651" imgH="4390390" progId="Visio.Drawing.11">
                  <p:embed/>
                </p:oleObj>
              </mc:Choice>
              <mc:Fallback>
                <p:oleObj name="Visio" r:id="rId3" imgW="8256651" imgH="4390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7924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60028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5364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5365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366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5367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5362" name="Object 2"/>
          <p:cNvGraphicFramePr>
            <a:graphicFrameLocks noChangeAspect="1"/>
          </p:cNvGraphicFramePr>
          <p:nvPr/>
        </p:nvGraphicFramePr>
        <p:xfrm>
          <a:off x="1371600" y="990600"/>
          <a:ext cx="7924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643" name="Visio" r:id="rId3" imgW="8256651" imgH="4390390" progId="Visio.Drawing.11">
                  <p:embed/>
                </p:oleObj>
              </mc:Choice>
              <mc:Fallback>
                <p:oleObj name="Visio" r:id="rId3" imgW="8256651" imgH="4390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7924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9041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6388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6389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390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6391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6386" name="Object 2"/>
          <p:cNvGraphicFramePr>
            <a:graphicFrameLocks noChangeAspect="1"/>
          </p:cNvGraphicFramePr>
          <p:nvPr/>
        </p:nvGraphicFramePr>
        <p:xfrm>
          <a:off x="1371600" y="990600"/>
          <a:ext cx="7924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667" name="Visio" r:id="rId3" imgW="8256651" imgH="4390390" progId="Visio.Drawing.11">
                  <p:embed/>
                </p:oleObj>
              </mc:Choice>
              <mc:Fallback>
                <p:oleObj name="Visio" r:id="rId3" imgW="8256651" imgH="4390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7924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7801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7412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7413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14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7415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1371600" y="990600"/>
          <a:ext cx="7924800" cy="4214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691" name="Visio" r:id="rId3" imgW="8256651" imgH="4390390" progId="Visio.Drawing.11">
                  <p:embed/>
                </p:oleObj>
              </mc:Choice>
              <mc:Fallback>
                <p:oleObj name="Visio" r:id="rId3" imgW="8256651" imgH="439039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990600"/>
                        <a:ext cx="7924800" cy="42148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7929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8436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8437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38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8439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-762000" y="381000"/>
          <a:ext cx="10744200" cy="6484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3715" name="Visio" r:id="rId3" imgW="4794123" imgH="2893695" progId="Visio.Drawing.11">
                  <p:embed/>
                </p:oleObj>
              </mc:Choice>
              <mc:Fallback>
                <p:oleObj name="Visio" r:id="rId3" imgW="4794123" imgH="289369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0" y="381000"/>
                        <a:ext cx="10744200" cy="6484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2552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</a:p>
        </p:txBody>
      </p:sp>
      <p:sp>
        <p:nvSpPr>
          <p:cNvPr id="19460" name="TextBox 5"/>
          <p:cNvSpPr txBox="1">
            <a:spLocks noChangeArrowheads="1"/>
          </p:cNvSpPr>
          <p:nvPr/>
        </p:nvSpPr>
        <p:spPr bwMode="auto">
          <a:xfrm>
            <a:off x="1143000" y="4800600"/>
            <a:ext cx="80772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Can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a + b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 </a:t>
            </a:r>
            <a:r>
              <a:rPr lang="en-US" dirty="0"/>
              <a:t>be resolved from 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e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             (</a:t>
            </a:r>
            <a:r>
              <a:rPr lang="pt-BR" i="1">
                <a:latin typeface="Times New Roman" pitchFamily="18" charset="0"/>
                <a:cs typeface="Times New Roman" pitchFamily="18" charset="0"/>
              </a:rPr>
              <a:t>a + b + d + e</a:t>
            </a:r>
            <a:r>
              <a:rPr lang="pt-BR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pt-BR"/>
              <a:t>?</a:t>
            </a:r>
            <a:endParaRPr lang="en-US" dirty="0"/>
          </a:p>
        </p:txBody>
      </p:sp>
      <p:cxnSp>
        <p:nvCxnSpPr>
          <p:cNvPr id="19461" name="Straight Connector 7"/>
          <p:cNvCxnSpPr>
            <a:cxnSpLocks noChangeShapeType="1"/>
          </p:cNvCxnSpPr>
          <p:nvPr/>
        </p:nvCxnSpPr>
        <p:spPr bwMode="auto">
          <a:xfrm>
            <a:off x="5791200" y="49530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62" name="Straight Connector 8"/>
          <p:cNvCxnSpPr>
            <a:cxnSpLocks noChangeShapeType="1"/>
          </p:cNvCxnSpPr>
          <p:nvPr/>
        </p:nvCxnSpPr>
        <p:spPr bwMode="auto">
          <a:xfrm>
            <a:off x="6324600" y="4876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cxnSp>
        <p:nvCxnSpPr>
          <p:cNvPr id="19463" name="Straight Connector 10"/>
          <p:cNvCxnSpPr>
            <a:cxnSpLocks noChangeShapeType="1"/>
          </p:cNvCxnSpPr>
          <p:nvPr/>
        </p:nvCxnSpPr>
        <p:spPr bwMode="auto">
          <a:xfrm>
            <a:off x="2362200" y="5257800"/>
            <a:ext cx="152400" cy="0"/>
          </a:xfrm>
          <a:prstGeom prst="line">
            <a:avLst/>
          </a:prstGeom>
          <a:noFill/>
          <a:ln w="19050" algn="ctr">
            <a:solidFill>
              <a:schemeClr val="tx1"/>
            </a:solidFill>
            <a:round/>
            <a:headEnd/>
            <a:tailEnd/>
          </a:ln>
        </p:spPr>
      </p:cxnSp>
      <p:graphicFrame>
        <p:nvGraphicFramePr>
          <p:cNvPr id="19458" name="Object 2"/>
          <p:cNvGraphicFramePr>
            <a:graphicFrameLocks noChangeAspect="1"/>
          </p:cNvGraphicFramePr>
          <p:nvPr/>
        </p:nvGraphicFramePr>
        <p:xfrm>
          <a:off x="-762000" y="349250"/>
          <a:ext cx="10896600" cy="4603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739" name="Visio" r:id="rId3" imgW="4794123" imgH="2025015" progId="Visio.Drawing.11">
                  <p:embed/>
                </p:oleObj>
              </mc:Choice>
              <mc:Fallback>
                <p:oleObj name="Visio" r:id="rId3" imgW="4794123" imgH="2025015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762000" y="349250"/>
                        <a:ext cx="10896600" cy="4603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ectangle 7"/>
          <p:cNvSpPr/>
          <p:nvPr/>
        </p:nvSpPr>
        <p:spPr>
          <a:xfrm>
            <a:off x="990600" y="6096000"/>
            <a:ext cx="2967038" cy="5540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3000" b="1" kern="0" dirty="0">
                <a:ea typeface="ＭＳ Ｐゴシック" pitchFamily="16" charset="-128"/>
                <a:cs typeface="Times New Roman" pitchFamily="18" charset="0"/>
              </a:rPr>
              <a:t>(Gershman ‘08)</a:t>
            </a:r>
            <a:endParaRPr lang="en-US" sz="3000" kern="0" dirty="0">
              <a:ea typeface="ＭＳ Ｐゴシック" pitchFamily="16" charset="-128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8988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Proposed method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Select potential target functions with the </a:t>
            </a:r>
            <a:r>
              <a:rPr lang="en-US" dirty="0" smtClean="0">
                <a:solidFill>
                  <a:srgbClr val="A50021"/>
                </a:solidFill>
              </a:rPr>
              <a:t>same support set</a:t>
            </a:r>
            <a:r>
              <a:rPr lang="en-US" dirty="0" smtClean="0"/>
              <a:t>: </a:t>
            </a:r>
          </a:p>
          <a:p>
            <a:pPr marL="457200" lvl="1" indent="0">
              <a:buFontTx/>
              <a:buNone/>
              <a:defRPr/>
            </a:pP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,…,x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),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,…,x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), … ,  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,…,x</a:t>
            </a:r>
            <a:r>
              <a:rPr lang="en-US" i="1" baseline="-25000" dirty="0" smtClean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 </a:t>
            </a:r>
          </a:p>
          <a:p>
            <a:pPr>
              <a:defRPr/>
            </a:pPr>
            <a:r>
              <a:rPr lang="en-US" dirty="0" smtClean="0">
                <a:latin typeface="+mj-lt"/>
                <a:cs typeface="Times New Roman" pitchFamily="18" charset="0"/>
              </a:rPr>
              <a:t>Generate collective resolution proof.</a:t>
            </a:r>
          </a:p>
          <a:p>
            <a:pPr>
              <a:defRPr/>
            </a:pPr>
            <a:r>
              <a:rPr lang="en-US" dirty="0" smtClean="0">
                <a:latin typeface="+mj-lt"/>
                <a:cs typeface="Times New Roman" pitchFamily="18" charset="0"/>
              </a:rPr>
              <a:t>Structure the proofs so that there are more</a:t>
            </a:r>
            <a:r>
              <a:rPr lang="en-US" b="1" i="1" dirty="0" smtClean="0">
                <a:solidFill>
                  <a:srgbClr val="A50021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+mj-lt"/>
                <a:cs typeface="Times New Roman" pitchFamily="18" charset="0"/>
              </a:rPr>
              <a:t>shared nodes.</a:t>
            </a:r>
          </a:p>
          <a:p>
            <a:pPr>
              <a:defRPr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7159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603" grpId="0" build="p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nodes can be shared?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685800" y="1905000"/>
            <a:ext cx="8001000" cy="3962400"/>
          </a:xfrm>
        </p:spPr>
        <p:txBody>
          <a:bodyPr/>
          <a:lstStyle/>
          <a:p>
            <a:r>
              <a:rPr lang="en-US" dirty="0" smtClean="0"/>
              <a:t>For the interpolants to be valid:</a:t>
            </a:r>
          </a:p>
          <a:p>
            <a:pPr lvl="1"/>
            <a:r>
              <a:rPr lang="en-US" dirty="0" smtClean="0"/>
              <a:t>The clause partitions </a:t>
            </a:r>
            <a:r>
              <a:rPr lang="en-US" b="1" i="1" dirty="0" smtClean="0">
                <a:solidFill>
                  <a:srgbClr val="FF0000"/>
                </a:solidFill>
              </a:rPr>
              <a:t>A</a:t>
            </a:r>
            <a:r>
              <a:rPr lang="en-US" b="1" i="1" dirty="0" smtClean="0"/>
              <a:t> </a:t>
            </a:r>
            <a:r>
              <a:rPr lang="en-US" dirty="0" smtClean="0"/>
              <a:t>and </a:t>
            </a:r>
            <a:r>
              <a:rPr lang="en-US" b="1" i="1" dirty="0" smtClean="0">
                <a:solidFill>
                  <a:schemeClr val="accent2"/>
                </a:solidFill>
              </a:rPr>
              <a:t>B</a:t>
            </a:r>
            <a:r>
              <a:rPr lang="en-US" b="1" i="1" dirty="0" smtClean="0"/>
              <a:t> </a:t>
            </a:r>
            <a:r>
              <a:rPr lang="en-US" dirty="0" smtClean="0"/>
              <a:t>must remain the same.</a:t>
            </a:r>
          </a:p>
          <a:p>
            <a:pPr lvl="1"/>
            <a:r>
              <a:rPr lang="en-US" dirty="0" smtClean="0"/>
              <a:t>The global variables must remain the same.</a:t>
            </a:r>
          </a:p>
        </p:txBody>
      </p:sp>
    </p:spTree>
    <p:extLst>
      <p:ext uri="{BB962C8B-B14F-4D97-AF65-F5344CB8AC3E}">
        <p14:creationId xmlns:p14="http://schemas.microsoft.com/office/powerpoint/2010/main" val="1302617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Use Cubes of Non-state Variables with PDR</a:t>
            </a:r>
            <a:endParaRPr lang="en-US" sz="4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3427557"/>
              </p:ext>
            </p:extLst>
          </p:nvPr>
        </p:nvGraphicFramePr>
        <p:xfrm>
          <a:off x="1752600" y="1676400"/>
          <a:ext cx="567680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1195" name="Visio" r:id="rId3" imgW="3053524" imgH="1967684" progId="Visio.Drawing.11">
                  <p:embed/>
                </p:oleObj>
              </mc:Choice>
              <mc:Fallback>
                <p:oleObj name="Visio" r:id="rId3" imgW="3053524" imgH="19676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76400"/>
                        <a:ext cx="5676808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181600" y="4343400"/>
            <a:ext cx="2590800" cy="12192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3036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nodes can be shared?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28600" y="2043113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2500" kern="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 </a:t>
            </a:r>
            <a:r>
              <a:rPr lang="en-US" sz="2500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 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CNF</a:t>
            </a:r>
            <a:r>
              <a:rPr lang="en-US" sz="2500" kern="0" baseline="-25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Left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 </a:t>
            </a:r>
            <a:r>
              <a:rPr lang="en-US" sz="2500" i="1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)(CNF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Right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)…(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i="1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i="1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en-US" sz="2500" kern="0" baseline="-25000" dirty="0">
              <a:solidFill>
                <a:schemeClr val="accent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 rot="16200000">
            <a:off x="1562100" y="1852613"/>
            <a:ext cx="381000" cy="1676400"/>
          </a:xfrm>
          <a:prstGeom prst="leftBrace">
            <a:avLst/>
          </a:prstGeom>
          <a:ln w="349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lvl="2" eaLnBrk="0" hangingPunct="0">
              <a:defRPr/>
            </a:pPr>
            <a:endParaRPr lang="en-US" dirty="0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5257800" y="-166687"/>
            <a:ext cx="381000" cy="5715000"/>
          </a:xfrm>
          <a:prstGeom prst="leftBrace">
            <a:avLst>
              <a:gd name="adj1" fmla="val 8333"/>
              <a:gd name="adj2" fmla="val 49792"/>
            </a:avLst>
          </a:prstGeom>
          <a:ln w="349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lvl="2" eaLnBrk="0" hangingPunct="0">
              <a:defRPr/>
            </a:pPr>
            <a:endParaRPr lang="en-US" dirty="0"/>
          </a:p>
        </p:txBody>
      </p:sp>
      <p:sp>
        <p:nvSpPr>
          <p:cNvPr id="49158" name="Rectangle 8"/>
          <p:cNvSpPr>
            <a:spLocks noChangeArrowheads="1"/>
          </p:cNvSpPr>
          <p:nvPr/>
        </p:nvSpPr>
        <p:spPr bwMode="auto">
          <a:xfrm>
            <a:off x="1524000" y="2814638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i="1" dirty="0"/>
          </a:p>
        </p:txBody>
      </p:sp>
      <p:sp>
        <p:nvSpPr>
          <p:cNvPr id="49159" name="Rectangle 9"/>
          <p:cNvSpPr>
            <a:spLocks noChangeArrowheads="1"/>
          </p:cNvSpPr>
          <p:nvPr/>
        </p:nvSpPr>
        <p:spPr bwMode="auto">
          <a:xfrm>
            <a:off x="5257800" y="2809875"/>
            <a:ext cx="371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i="1" dirty="0"/>
          </a:p>
        </p:txBody>
      </p:sp>
      <p:cxnSp>
        <p:nvCxnSpPr>
          <p:cNvPr id="49160" name="Straight Connector 11"/>
          <p:cNvCxnSpPr>
            <a:cxnSpLocks noChangeShapeType="1"/>
          </p:cNvCxnSpPr>
          <p:nvPr/>
        </p:nvCxnSpPr>
        <p:spPr bwMode="auto">
          <a:xfrm>
            <a:off x="2667000" y="2119313"/>
            <a:ext cx="304800" cy="4762"/>
          </a:xfrm>
          <a:prstGeom prst="lin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</p:cxnSp>
      <p:sp>
        <p:nvSpPr>
          <p:cNvPr id="49161" name="Rectangle 10"/>
          <p:cNvSpPr>
            <a:spLocks noChangeArrowheads="1"/>
          </p:cNvSpPr>
          <p:nvPr/>
        </p:nvSpPr>
        <p:spPr bwMode="auto">
          <a:xfrm>
            <a:off x="381000" y="1524000"/>
            <a:ext cx="1949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</a:pPr>
            <a:r>
              <a:rPr lang="en-US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/>
              <a:t>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28600" y="4633913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2500" kern="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 </a:t>
            </a:r>
            <a:r>
              <a:rPr lang="en-US" sz="2500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CNF</a:t>
            </a:r>
            <a:r>
              <a:rPr lang="en-US" sz="2500" kern="0" baseline="-25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Left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 </a:t>
            </a:r>
            <a:r>
              <a:rPr lang="en-US" sz="2500" i="1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)(CNF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Right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)…(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i="1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i="1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en-US" sz="2500" kern="0" baseline="-25000" dirty="0">
              <a:solidFill>
                <a:schemeClr val="accent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1524000" y="4481513"/>
            <a:ext cx="381000" cy="1600200"/>
          </a:xfrm>
          <a:prstGeom prst="leftBrace">
            <a:avLst/>
          </a:prstGeom>
          <a:ln w="349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lvl="2" eaLnBrk="0" hangingPunct="0">
              <a:defRPr/>
            </a:pPr>
            <a:endParaRPr lang="en-US" dirty="0"/>
          </a:p>
        </p:txBody>
      </p:sp>
      <p:sp>
        <p:nvSpPr>
          <p:cNvPr id="14" name="Left Brace 13"/>
          <p:cNvSpPr/>
          <p:nvPr/>
        </p:nvSpPr>
        <p:spPr bwMode="auto">
          <a:xfrm rot="16200000">
            <a:off x="5257800" y="2424113"/>
            <a:ext cx="381000" cy="5715000"/>
          </a:xfrm>
          <a:prstGeom prst="leftBrace">
            <a:avLst>
              <a:gd name="adj1" fmla="val 8333"/>
              <a:gd name="adj2" fmla="val 49792"/>
            </a:avLst>
          </a:prstGeom>
          <a:ln w="349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lvl="2" eaLnBrk="0" hangingPunct="0">
              <a:defRPr/>
            </a:pPr>
            <a:endParaRPr lang="en-US" dirty="0"/>
          </a:p>
        </p:txBody>
      </p:sp>
      <p:sp>
        <p:nvSpPr>
          <p:cNvPr id="49165" name="Rectangle 8"/>
          <p:cNvSpPr>
            <a:spLocks noChangeArrowheads="1"/>
          </p:cNvSpPr>
          <p:nvPr/>
        </p:nvSpPr>
        <p:spPr bwMode="auto">
          <a:xfrm>
            <a:off x="1524000" y="5405438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i="1" dirty="0"/>
          </a:p>
        </p:txBody>
      </p:sp>
      <p:sp>
        <p:nvSpPr>
          <p:cNvPr id="49166" name="Rectangle 9"/>
          <p:cNvSpPr>
            <a:spLocks noChangeArrowheads="1"/>
          </p:cNvSpPr>
          <p:nvPr/>
        </p:nvSpPr>
        <p:spPr bwMode="auto">
          <a:xfrm>
            <a:off x="5257800" y="5400675"/>
            <a:ext cx="371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i="1" dirty="0"/>
          </a:p>
        </p:txBody>
      </p:sp>
      <p:cxnSp>
        <p:nvCxnSpPr>
          <p:cNvPr id="49167" name="Straight Connector 11"/>
          <p:cNvCxnSpPr>
            <a:cxnSpLocks noChangeShapeType="1"/>
          </p:cNvCxnSpPr>
          <p:nvPr/>
        </p:nvCxnSpPr>
        <p:spPr bwMode="auto">
          <a:xfrm>
            <a:off x="2667000" y="4710113"/>
            <a:ext cx="304800" cy="4762"/>
          </a:xfrm>
          <a:prstGeom prst="lin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</p:cxnSp>
      <p:sp>
        <p:nvSpPr>
          <p:cNvPr id="49168" name="Rectangle 17"/>
          <p:cNvSpPr>
            <a:spLocks noChangeArrowheads="1"/>
          </p:cNvSpPr>
          <p:nvPr/>
        </p:nvSpPr>
        <p:spPr bwMode="auto">
          <a:xfrm>
            <a:off x="381000" y="4114800"/>
            <a:ext cx="20177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</a:pPr>
            <a:r>
              <a:rPr lang="en-US" i="1" dirty="0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98390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Oval 28"/>
          <p:cNvSpPr>
            <a:spLocks noChangeArrowheads="1"/>
          </p:cNvSpPr>
          <p:nvPr/>
        </p:nvSpPr>
        <p:spPr bwMode="auto">
          <a:xfrm>
            <a:off x="762000" y="4648200"/>
            <a:ext cx="609600" cy="533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50179" name="Oval 27"/>
          <p:cNvSpPr>
            <a:spLocks noChangeArrowheads="1"/>
          </p:cNvSpPr>
          <p:nvPr/>
        </p:nvSpPr>
        <p:spPr bwMode="auto">
          <a:xfrm>
            <a:off x="838200" y="2057400"/>
            <a:ext cx="609600" cy="533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50180" name="Oval 26"/>
          <p:cNvSpPr>
            <a:spLocks noChangeArrowheads="1"/>
          </p:cNvSpPr>
          <p:nvPr/>
        </p:nvSpPr>
        <p:spPr bwMode="auto">
          <a:xfrm>
            <a:off x="2514600" y="4648200"/>
            <a:ext cx="609600" cy="533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50181" name="Oval 25"/>
          <p:cNvSpPr>
            <a:spLocks noChangeArrowheads="1"/>
          </p:cNvSpPr>
          <p:nvPr/>
        </p:nvSpPr>
        <p:spPr bwMode="auto">
          <a:xfrm>
            <a:off x="2514600" y="2057400"/>
            <a:ext cx="609600" cy="533400"/>
          </a:xfrm>
          <a:prstGeom prst="ellipse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dirty="0"/>
          </a:p>
        </p:txBody>
      </p:sp>
      <p:sp>
        <p:nvSpPr>
          <p:cNvPr id="501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Which nodes can be shared?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228600" y="2043113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2500" kern="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 </a:t>
            </a:r>
            <a:r>
              <a:rPr lang="en-US" sz="2500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 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CNF</a:t>
            </a:r>
            <a:r>
              <a:rPr lang="en-US" sz="2500" kern="0" baseline="-25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Left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f </a:t>
            </a:r>
            <a:r>
              <a:rPr lang="en-US" sz="2500" i="1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)(CNF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Right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)…(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i="1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i="1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en-US" sz="2500" kern="0" baseline="-25000" dirty="0">
              <a:solidFill>
                <a:schemeClr val="accent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5" name="Left Brace 4"/>
          <p:cNvSpPr/>
          <p:nvPr/>
        </p:nvSpPr>
        <p:spPr bwMode="auto">
          <a:xfrm rot="16200000">
            <a:off x="1562100" y="1852613"/>
            <a:ext cx="381000" cy="1676400"/>
          </a:xfrm>
          <a:prstGeom prst="leftBrace">
            <a:avLst/>
          </a:prstGeom>
          <a:ln w="349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lvl="2" eaLnBrk="0" hangingPunct="0">
              <a:defRPr/>
            </a:pPr>
            <a:endParaRPr lang="en-US" dirty="0"/>
          </a:p>
        </p:txBody>
      </p:sp>
      <p:sp>
        <p:nvSpPr>
          <p:cNvPr id="6" name="Left Brace 5"/>
          <p:cNvSpPr/>
          <p:nvPr/>
        </p:nvSpPr>
        <p:spPr bwMode="auto">
          <a:xfrm rot="16200000">
            <a:off x="5257800" y="-166687"/>
            <a:ext cx="381000" cy="5715000"/>
          </a:xfrm>
          <a:prstGeom prst="leftBrace">
            <a:avLst>
              <a:gd name="adj1" fmla="val 8333"/>
              <a:gd name="adj2" fmla="val 49792"/>
            </a:avLst>
          </a:prstGeom>
          <a:ln w="349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lvl="2" eaLnBrk="0" hangingPunct="0">
              <a:defRPr/>
            </a:pPr>
            <a:endParaRPr lang="en-US" dirty="0"/>
          </a:p>
        </p:txBody>
      </p:sp>
      <p:sp>
        <p:nvSpPr>
          <p:cNvPr id="50186" name="Rectangle 8"/>
          <p:cNvSpPr>
            <a:spLocks noChangeArrowheads="1"/>
          </p:cNvSpPr>
          <p:nvPr/>
        </p:nvSpPr>
        <p:spPr bwMode="auto">
          <a:xfrm>
            <a:off x="1524000" y="2814638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i="1" dirty="0"/>
          </a:p>
        </p:txBody>
      </p:sp>
      <p:sp>
        <p:nvSpPr>
          <p:cNvPr id="50187" name="Rectangle 9"/>
          <p:cNvSpPr>
            <a:spLocks noChangeArrowheads="1"/>
          </p:cNvSpPr>
          <p:nvPr/>
        </p:nvSpPr>
        <p:spPr bwMode="auto">
          <a:xfrm>
            <a:off x="5257800" y="2809875"/>
            <a:ext cx="371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i="1" dirty="0"/>
          </a:p>
        </p:txBody>
      </p:sp>
      <p:cxnSp>
        <p:nvCxnSpPr>
          <p:cNvPr id="50188" name="Straight Connector 11"/>
          <p:cNvCxnSpPr>
            <a:cxnSpLocks noChangeShapeType="1"/>
          </p:cNvCxnSpPr>
          <p:nvPr/>
        </p:nvCxnSpPr>
        <p:spPr bwMode="auto">
          <a:xfrm>
            <a:off x="2667000" y="2119313"/>
            <a:ext cx="304800" cy="4762"/>
          </a:xfrm>
          <a:prstGeom prst="lin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</p:cxnSp>
      <p:sp>
        <p:nvSpPr>
          <p:cNvPr id="50189" name="Rectangle 10"/>
          <p:cNvSpPr>
            <a:spLocks noChangeArrowheads="1"/>
          </p:cNvSpPr>
          <p:nvPr/>
        </p:nvSpPr>
        <p:spPr bwMode="auto">
          <a:xfrm>
            <a:off x="381000" y="1524000"/>
            <a:ext cx="1949450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</a:pPr>
            <a:r>
              <a:rPr lang="en-US" i="1" dirty="0">
                <a:latin typeface="Times New Roman" pitchFamily="18" charset="0"/>
                <a:cs typeface="Times New Roman" pitchFamily="18" charset="0"/>
              </a:rPr>
              <a:t>f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/>
              <a:t>: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228600" y="4633913"/>
            <a:ext cx="86868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algn="ctr">
              <a:spcBef>
                <a:spcPct val="20000"/>
              </a:spcBef>
              <a:buClr>
                <a:srgbClr val="7A0019"/>
              </a:buClr>
              <a:defRPr/>
            </a:pPr>
            <a:r>
              <a:rPr lang="en-US" sz="2500" kern="0" dirty="0">
                <a:latin typeface="Times New Roman" pitchFamily="18" charset="0"/>
                <a:ea typeface="+mn-ea"/>
                <a:cs typeface="Times New Roman" pitchFamily="18" charset="0"/>
              </a:rPr>
              <a:t> 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 </a:t>
            </a:r>
            <a:r>
              <a:rPr lang="en-US" sz="2500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CNF</a:t>
            </a:r>
            <a:r>
              <a:rPr lang="en-US" sz="2500" kern="0" baseline="-2500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Left</a:t>
            </a:r>
            <a:r>
              <a:rPr lang="en-US" sz="2500" kern="0" dirty="0">
                <a:solidFill>
                  <a:srgbClr val="FF0000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(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g </a:t>
            </a:r>
            <a:r>
              <a:rPr lang="en-US" sz="2500" i="1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)(CNF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Right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1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2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)…(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i="1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 = </a:t>
            </a:r>
            <a:r>
              <a:rPr lang="en-US" sz="2500" i="1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x</a:t>
            </a:r>
            <a:r>
              <a:rPr lang="en-US" sz="2500" i="1" kern="0" baseline="-25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m</a:t>
            </a:r>
            <a:r>
              <a:rPr lang="en-US" sz="2500" kern="0" baseline="3000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*</a:t>
            </a:r>
            <a:r>
              <a:rPr lang="en-US" sz="2500" kern="0" dirty="0">
                <a:solidFill>
                  <a:schemeClr val="accent2"/>
                </a:solidFill>
                <a:latin typeface="Times New Roman" pitchFamily="18" charset="0"/>
                <a:ea typeface="+mn-ea"/>
                <a:cs typeface="Times New Roman" pitchFamily="18" charset="0"/>
              </a:rPr>
              <a:t>)</a:t>
            </a:r>
            <a:endParaRPr lang="en-US" sz="2500" kern="0" baseline="-25000" dirty="0">
              <a:solidFill>
                <a:schemeClr val="accent2"/>
              </a:solidFill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3" name="Left Brace 12"/>
          <p:cNvSpPr/>
          <p:nvPr/>
        </p:nvSpPr>
        <p:spPr bwMode="auto">
          <a:xfrm rot="16200000">
            <a:off x="1524000" y="4481513"/>
            <a:ext cx="381000" cy="1600200"/>
          </a:xfrm>
          <a:prstGeom prst="leftBrace">
            <a:avLst/>
          </a:prstGeom>
          <a:ln w="349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lvl="2" eaLnBrk="0" hangingPunct="0">
              <a:defRPr/>
            </a:pPr>
            <a:endParaRPr lang="en-US" dirty="0"/>
          </a:p>
        </p:txBody>
      </p:sp>
      <p:sp>
        <p:nvSpPr>
          <p:cNvPr id="14" name="Left Brace 13"/>
          <p:cNvSpPr/>
          <p:nvPr/>
        </p:nvSpPr>
        <p:spPr bwMode="auto">
          <a:xfrm rot="16200000">
            <a:off x="5257800" y="2424113"/>
            <a:ext cx="381000" cy="5715000"/>
          </a:xfrm>
          <a:prstGeom prst="leftBrace">
            <a:avLst>
              <a:gd name="adj1" fmla="val 8333"/>
              <a:gd name="adj2" fmla="val 49792"/>
            </a:avLst>
          </a:prstGeom>
          <a:ln w="34925"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/>
          <a:lstStyle/>
          <a:p>
            <a:pPr lvl="2" eaLnBrk="0" hangingPunct="0">
              <a:defRPr/>
            </a:pPr>
            <a:endParaRPr lang="en-US" dirty="0"/>
          </a:p>
        </p:txBody>
      </p:sp>
      <p:sp>
        <p:nvSpPr>
          <p:cNvPr id="50193" name="Rectangle 8"/>
          <p:cNvSpPr>
            <a:spLocks noChangeArrowheads="1"/>
          </p:cNvSpPr>
          <p:nvPr/>
        </p:nvSpPr>
        <p:spPr bwMode="auto">
          <a:xfrm>
            <a:off x="1524000" y="5405438"/>
            <a:ext cx="371475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A</a:t>
            </a:r>
            <a:endParaRPr lang="en-US" i="1" dirty="0"/>
          </a:p>
        </p:txBody>
      </p:sp>
      <p:sp>
        <p:nvSpPr>
          <p:cNvPr id="50194" name="Rectangle 9"/>
          <p:cNvSpPr>
            <a:spLocks noChangeArrowheads="1"/>
          </p:cNvSpPr>
          <p:nvPr/>
        </p:nvSpPr>
        <p:spPr bwMode="auto">
          <a:xfrm>
            <a:off x="5257800" y="5400675"/>
            <a:ext cx="371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/>
            <a:r>
              <a:rPr lang="en-US" i="1" dirty="0">
                <a:latin typeface="Times New Roman" pitchFamily="18" charset="0"/>
                <a:cs typeface="Times New Roman" pitchFamily="18" charset="0"/>
              </a:rPr>
              <a:t>B</a:t>
            </a:r>
            <a:endParaRPr lang="en-US" i="1" dirty="0"/>
          </a:p>
        </p:txBody>
      </p:sp>
      <p:cxnSp>
        <p:nvCxnSpPr>
          <p:cNvPr id="50195" name="Straight Connector 11"/>
          <p:cNvCxnSpPr>
            <a:cxnSpLocks noChangeShapeType="1"/>
          </p:cNvCxnSpPr>
          <p:nvPr/>
        </p:nvCxnSpPr>
        <p:spPr bwMode="auto">
          <a:xfrm>
            <a:off x="2667000" y="4710113"/>
            <a:ext cx="304800" cy="4762"/>
          </a:xfrm>
          <a:prstGeom prst="line">
            <a:avLst/>
          </a:prstGeom>
          <a:noFill/>
          <a:ln w="25400" algn="ctr">
            <a:solidFill>
              <a:schemeClr val="accent2"/>
            </a:solidFill>
            <a:round/>
            <a:headEnd/>
            <a:tailEnd/>
          </a:ln>
        </p:spPr>
      </p:cxnSp>
      <p:sp>
        <p:nvSpPr>
          <p:cNvPr id="50196" name="Rectangle 17"/>
          <p:cNvSpPr>
            <a:spLocks noChangeArrowheads="1"/>
          </p:cNvSpPr>
          <p:nvPr/>
        </p:nvSpPr>
        <p:spPr bwMode="auto">
          <a:xfrm>
            <a:off x="381000" y="4114800"/>
            <a:ext cx="201771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342900" indent="-342900" eaLnBrk="0" hangingPunct="0">
              <a:spcBef>
                <a:spcPct val="20000"/>
              </a:spcBef>
              <a:buClr>
                <a:srgbClr val="7A0019"/>
              </a:buClr>
            </a:pPr>
            <a:r>
              <a:rPr lang="en-US" i="1" dirty="0">
                <a:latin typeface="Times New Roman" pitchFamily="18" charset="0"/>
                <a:cs typeface="Times New Roman" pitchFamily="18" charset="0"/>
              </a:rPr>
              <a:t>g 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,…,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-25000" dirty="0"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)</a:t>
            </a:r>
            <a:r>
              <a:rPr lang="en-US" dirty="0"/>
              <a:t>:</a:t>
            </a:r>
          </a:p>
        </p:txBody>
      </p:sp>
      <p:cxnSp>
        <p:nvCxnSpPr>
          <p:cNvPr id="50197" name="Straight Arrow Connector 17"/>
          <p:cNvCxnSpPr>
            <a:cxnSpLocks noChangeShapeType="1"/>
          </p:cNvCxnSpPr>
          <p:nvPr/>
        </p:nvCxnSpPr>
        <p:spPr bwMode="auto">
          <a:xfrm rot="10800000">
            <a:off x="1219200" y="2514600"/>
            <a:ext cx="2133600" cy="12192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0198" name="Straight Arrow Connector 19"/>
          <p:cNvCxnSpPr>
            <a:cxnSpLocks noChangeShapeType="1"/>
          </p:cNvCxnSpPr>
          <p:nvPr/>
        </p:nvCxnSpPr>
        <p:spPr bwMode="auto">
          <a:xfrm rot="16200000" flipV="1">
            <a:off x="2476500" y="2857500"/>
            <a:ext cx="1219200" cy="5334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0199" name="Straight Arrow Connector 21"/>
          <p:cNvCxnSpPr>
            <a:cxnSpLocks noChangeShapeType="1"/>
          </p:cNvCxnSpPr>
          <p:nvPr/>
        </p:nvCxnSpPr>
        <p:spPr bwMode="auto">
          <a:xfrm rot="10800000" flipV="1">
            <a:off x="1219200" y="3733800"/>
            <a:ext cx="2133600" cy="9906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50200" name="Straight Arrow Connector 23"/>
          <p:cNvCxnSpPr>
            <a:cxnSpLocks noChangeShapeType="1"/>
          </p:cNvCxnSpPr>
          <p:nvPr/>
        </p:nvCxnSpPr>
        <p:spPr bwMode="auto">
          <a:xfrm rot="5400000">
            <a:off x="2628900" y="3924300"/>
            <a:ext cx="914400" cy="533400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50201" name="TextBox 29"/>
          <p:cNvSpPr txBox="1">
            <a:spLocks noChangeArrowheads="1"/>
          </p:cNvSpPr>
          <p:nvPr/>
        </p:nvSpPr>
        <p:spPr bwMode="auto">
          <a:xfrm>
            <a:off x="3429000" y="3500438"/>
            <a:ext cx="4876800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/>
            <a:r>
              <a:rPr lang="en-US" dirty="0"/>
              <a:t>Only the </a:t>
            </a:r>
            <a:r>
              <a:rPr lang="en-US" i="1" dirty="0">
                <a:solidFill>
                  <a:srgbClr val="A50021"/>
                </a:solidFill>
              </a:rPr>
              <a:t>assertion clauses</a:t>
            </a:r>
            <a:r>
              <a:rPr lang="en-US" dirty="0">
                <a:solidFill>
                  <a:srgbClr val="A50021"/>
                </a:solidFill>
              </a:rPr>
              <a:t> </a:t>
            </a:r>
            <a:r>
              <a:rPr lang="en-US" dirty="0"/>
              <a:t>differ</a:t>
            </a:r>
          </a:p>
        </p:txBody>
      </p:sp>
    </p:spTree>
    <p:extLst>
      <p:ext uri="{BB962C8B-B14F-4D97-AF65-F5344CB8AC3E}">
        <p14:creationId xmlns:p14="http://schemas.microsoft.com/office/powerpoint/2010/main" val="2412735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Restructuring Proofs</a:t>
            </a:r>
          </a:p>
        </p:txBody>
      </p:sp>
      <p:sp>
        <p:nvSpPr>
          <p:cNvPr id="49155" name="Content Placeholder 2"/>
          <p:cNvSpPr>
            <a:spLocks noGrp="1"/>
          </p:cNvSpPr>
          <p:nvPr>
            <p:ph idx="1"/>
          </p:nvPr>
        </p:nvSpPr>
        <p:spPr>
          <a:xfrm>
            <a:off x="685800" y="1752600"/>
            <a:ext cx="4267200" cy="3962400"/>
          </a:xfrm>
        </p:spPr>
        <p:txBody>
          <a:bodyPr/>
          <a:lstStyle/>
          <a:p>
            <a:r>
              <a:rPr lang="en-US" dirty="0" smtClean="0"/>
              <a:t>Color the </a:t>
            </a:r>
            <a:r>
              <a:rPr lang="en-US" i="1" dirty="0" smtClean="0">
                <a:solidFill>
                  <a:srgbClr val="A50021"/>
                </a:solidFill>
              </a:rPr>
              <a:t>assertion clauses</a:t>
            </a:r>
            <a:r>
              <a:rPr lang="en-US" dirty="0" smtClean="0"/>
              <a:t> and descendants </a:t>
            </a:r>
            <a:r>
              <a:rPr lang="en-US" dirty="0" smtClean="0">
                <a:solidFill>
                  <a:srgbClr val="A50021"/>
                </a:solidFill>
              </a:rPr>
              <a:t>black</a:t>
            </a:r>
            <a:r>
              <a:rPr lang="en-US" dirty="0" smtClean="0"/>
              <a:t>.</a:t>
            </a:r>
          </a:p>
          <a:p>
            <a:r>
              <a:rPr lang="en-US" dirty="0" smtClean="0"/>
              <a:t>Color the remaining clauses </a:t>
            </a:r>
            <a:r>
              <a:rPr lang="en-US" dirty="0" smtClean="0">
                <a:solidFill>
                  <a:srgbClr val="A50021"/>
                </a:solidFill>
              </a:rPr>
              <a:t>white</a:t>
            </a:r>
            <a:r>
              <a:rPr lang="en-US" dirty="0" smtClean="0"/>
              <a:t>.</a:t>
            </a:r>
          </a:p>
          <a:p>
            <a:r>
              <a:rPr lang="en-US" dirty="0" smtClean="0"/>
              <a:t>Resolve </a:t>
            </a:r>
            <a:r>
              <a:rPr lang="en-US" dirty="0" smtClean="0">
                <a:solidFill>
                  <a:srgbClr val="A50021"/>
                </a:solidFill>
              </a:rPr>
              <a:t>black</a:t>
            </a:r>
            <a:r>
              <a:rPr lang="en-US" dirty="0" smtClean="0"/>
              <a:t> nodes from </a:t>
            </a:r>
            <a:r>
              <a:rPr lang="en-US" dirty="0" smtClean="0">
                <a:solidFill>
                  <a:srgbClr val="A50021"/>
                </a:solidFill>
              </a:rPr>
              <a:t>white</a:t>
            </a:r>
            <a:r>
              <a:rPr lang="en-US" dirty="0" smtClean="0"/>
              <a:t> nodes.</a:t>
            </a:r>
          </a:p>
        </p:txBody>
      </p:sp>
      <p:pic>
        <p:nvPicPr>
          <p:cNvPr id="51204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905375" y="1295400"/>
            <a:ext cx="40100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4395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155" grpId="0" build="p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0" y="1285875"/>
            <a:ext cx="40100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22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Restructuring Proofs</a:t>
            </a:r>
          </a:p>
        </p:txBody>
      </p:sp>
      <p:pic>
        <p:nvPicPr>
          <p:cNvPr id="4813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81575" y="1295400"/>
            <a:ext cx="4010025" cy="428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28056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93062E-6 L -0.48073 -0.0013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48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00" y="-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Restructuring Proofs</a:t>
            </a:r>
          </a:p>
        </p:txBody>
      </p:sp>
      <p:pic>
        <p:nvPicPr>
          <p:cNvPr id="5325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8" y="1319213"/>
            <a:ext cx="80105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72603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Restructuring Proofs</a:t>
            </a:r>
          </a:p>
        </p:txBody>
      </p:sp>
      <p:pic>
        <p:nvPicPr>
          <p:cNvPr id="54275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738" y="1319213"/>
            <a:ext cx="8010525" cy="421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61293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Proposition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  <a:defRPr/>
            </a:pPr>
            <a:r>
              <a:rPr lang="en-US" i="1" dirty="0" smtClean="0"/>
              <a:t>The interpolants from restructured proofs are equivalent.</a:t>
            </a:r>
          </a:p>
          <a:p>
            <a:pPr marL="0" indent="0">
              <a:buFontTx/>
              <a:buNone/>
              <a:defRPr/>
            </a:pPr>
            <a:r>
              <a:rPr lang="en-US" dirty="0" smtClean="0">
                <a:solidFill>
                  <a:srgbClr val="C00000"/>
                </a:solidFill>
              </a:rPr>
              <a:t>Proof: </a:t>
            </a:r>
          </a:p>
          <a:p>
            <a:pPr>
              <a:defRPr/>
            </a:pPr>
            <a:r>
              <a:rPr lang="en-US" dirty="0" smtClean="0"/>
              <a:t>The roots of all white clauses are present in the original SAT instance.</a:t>
            </a:r>
          </a:p>
          <a:p>
            <a:pPr>
              <a:defRPr/>
            </a:pPr>
            <a:r>
              <a:rPr lang="en-US" dirty="0" smtClean="0"/>
              <a:t>The global variables are the same for each SAT instance.</a:t>
            </a:r>
          </a:p>
        </p:txBody>
      </p:sp>
    </p:spTree>
    <p:extLst>
      <p:ext uri="{BB962C8B-B14F-4D97-AF65-F5344CB8AC3E}">
        <p14:creationId xmlns:p14="http://schemas.microsoft.com/office/powerpoint/2010/main" val="1348821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Test to see to what extent proofs can be restructured.</a:t>
            </a:r>
          </a:p>
          <a:p>
            <a:pPr lvl="1"/>
            <a:r>
              <a:rPr lang="en-US" dirty="0" smtClean="0"/>
              <a:t>How many black nodes can be resolved from white nodes?</a:t>
            </a:r>
          </a:p>
          <a:p>
            <a:r>
              <a:rPr lang="en-US" dirty="0" smtClean="0"/>
              <a:t>Generated resolution proofs from benchmark circuits.</a:t>
            </a:r>
          </a:p>
          <a:p>
            <a:pPr lvl="1"/>
            <a:r>
              <a:rPr lang="en-US" dirty="0" smtClean="0"/>
              <a:t>POs specified in terms of all PIs.</a:t>
            </a:r>
          </a:p>
        </p:txBody>
      </p:sp>
    </p:spTree>
    <p:extLst>
      <p:ext uri="{BB962C8B-B14F-4D97-AF65-F5344CB8AC3E}">
        <p14:creationId xmlns:p14="http://schemas.microsoft.com/office/powerpoint/2010/main" val="2341844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275" grpId="0" build="p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6200" y="304800"/>
          <a:ext cx="8915400" cy="5442011"/>
        </p:xfrm>
        <a:graphic>
          <a:graphicData uri="http://schemas.openxmlformats.org/drawingml/2006/table">
            <a:tbl>
              <a:tblPr/>
              <a:tblGrid>
                <a:gridCol w="1188720"/>
                <a:gridCol w="1581111"/>
                <a:gridCol w="1517032"/>
                <a:gridCol w="1330248"/>
                <a:gridCol w="1293804"/>
                <a:gridCol w="1129800"/>
                <a:gridCol w="874685"/>
              </a:tblGrid>
              <a:tr h="55793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Benchmark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Orig. Num. White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Orig. Num. Black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Num. Checked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+mj-lt"/>
                        </a:rPr>
                        <a:t>Num. Sharable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% </a:t>
                      </a:r>
                      <a:r>
                        <a:rPr lang="en-US" sz="1800" b="0" i="0" u="none" strike="noStrike" dirty="0" smtClean="0">
                          <a:solidFill>
                            <a:srgbClr val="000000"/>
                          </a:solidFill>
                          <a:latin typeface="+mj-lt"/>
                        </a:rPr>
                        <a:t>Sharable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+mj-lt"/>
                      </a:endParaRP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Time (s)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dk15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1743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581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581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175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30.12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0.04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5xp1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3203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1636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1636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275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16.81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0.18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sse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3848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2650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2650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563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21.25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0.28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ex6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4055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2731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2731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588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21.53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0.29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s641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6002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5148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5148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2269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44.08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0.46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s510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7851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5092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5092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1155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22.68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0.74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s832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15359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14826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14826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3358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22.65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3.67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planet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40516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43387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43387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10640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24.52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26.39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styr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44079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54128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54128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16578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30.63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33.88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s953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49642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46239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46239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12252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26.5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31.99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bcd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96385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109167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103514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34349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33.18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200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table5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137607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288461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69070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27848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40.32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200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</a:tr>
              <a:tr h="375694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table3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177410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283066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47279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24454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51.72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+mj-lt"/>
                        </a:rPr>
                        <a:t>200</a:t>
                      </a:r>
                    </a:p>
                  </a:txBody>
                  <a:tcPr marL="9350" marR="9350" marT="9349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7456" name="Rounded Rectangle 1"/>
          <p:cNvSpPr>
            <a:spLocks noChangeArrowheads="1"/>
          </p:cNvSpPr>
          <p:nvPr/>
        </p:nvSpPr>
        <p:spPr bwMode="auto">
          <a:xfrm>
            <a:off x="7391400" y="914400"/>
            <a:ext cx="990600" cy="4953000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C00000"/>
            </a:solidFill>
            <a:round/>
            <a:headEnd/>
            <a:tailEnd/>
          </a:ln>
        </p:spPr>
        <p:txBody>
          <a:bodyPr/>
          <a:lstStyle/>
          <a:p>
            <a:pPr eaLnBrk="0" hangingPunc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492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Content Placeholder 2"/>
          <p:cNvSpPr>
            <a:spLocks noGrp="1"/>
          </p:cNvSpPr>
          <p:nvPr>
            <p:ph idx="1"/>
          </p:nvPr>
        </p:nvSpPr>
        <p:spPr>
          <a:xfrm>
            <a:off x="381000" y="3048000"/>
            <a:ext cx="4343400" cy="3962400"/>
          </a:xfrm>
        </p:spPr>
        <p:txBody>
          <a:bodyPr/>
          <a:lstStyle/>
          <a:p>
            <a:pPr marL="0" indent="0">
              <a:buFontTx/>
              <a:buNone/>
            </a:pPr>
            <a:r>
              <a:rPr lang="en-US" dirty="0" smtClean="0"/>
              <a:t>Can effect large structural changes.</a:t>
            </a:r>
          </a:p>
        </p:txBody>
      </p:sp>
      <p:pic>
        <p:nvPicPr>
          <p:cNvPr id="58371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724400" y="1047750"/>
            <a:ext cx="4133850" cy="4895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837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</a:p>
        </p:txBody>
      </p:sp>
    </p:spTree>
    <p:extLst>
      <p:ext uri="{BB962C8B-B14F-4D97-AF65-F5344CB8AC3E}">
        <p14:creationId xmlns:p14="http://schemas.microsoft.com/office/powerpoint/2010/main" val="3778453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model checking?</a:t>
            </a:r>
          </a:p>
          <a:p>
            <a:pPr lvl="1"/>
            <a:r>
              <a:rPr lang="en-US" dirty="0" smtClean="0"/>
              <a:t>Given a mathematical </a:t>
            </a:r>
            <a:r>
              <a:rPr lang="en-US" dirty="0" smtClean="0">
                <a:solidFill>
                  <a:srgbClr val="7A0019"/>
                </a:solidFill>
              </a:rPr>
              <a:t>model</a:t>
            </a:r>
            <a:r>
              <a:rPr lang="en-US" dirty="0" smtClean="0"/>
              <a:t> of some real-world system, does the model exhibit a </a:t>
            </a:r>
            <a:r>
              <a:rPr lang="en-US" dirty="0" smtClean="0">
                <a:solidFill>
                  <a:srgbClr val="7A0019"/>
                </a:solidFill>
              </a:rPr>
              <a:t>property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Models are </a:t>
            </a:r>
            <a:r>
              <a:rPr lang="en-US" dirty="0" smtClean="0">
                <a:solidFill>
                  <a:srgbClr val="7A0019"/>
                </a:solidFill>
              </a:rPr>
              <a:t>transition systems </a:t>
            </a:r>
            <a:r>
              <a:rPr lang="en-US" dirty="0" smtClean="0"/>
              <a:t>(Finite state machines (</a:t>
            </a:r>
            <a:r>
              <a:rPr lang="en-US" dirty="0" smtClean="0">
                <a:solidFill>
                  <a:srgbClr val="7A0019"/>
                </a:solidFill>
              </a:rPr>
              <a:t>FSMs</a:t>
            </a:r>
            <a:r>
              <a:rPr lang="en-US" dirty="0" smtClean="0"/>
              <a:t>))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2836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</a:p>
        </p:txBody>
      </p:sp>
      <p:sp>
        <p:nvSpPr>
          <p:cNvPr id="57347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772400" cy="3962400"/>
          </a:xfrm>
        </p:spPr>
        <p:txBody>
          <a:bodyPr/>
          <a:lstStyle/>
          <a:p>
            <a:r>
              <a:rPr lang="en-US" dirty="0" smtClean="0"/>
              <a:t>Preliminary results show that there is significant potential for </a:t>
            </a:r>
            <a:r>
              <a:rPr lang="en-US" dirty="0" smtClean="0">
                <a:solidFill>
                  <a:srgbClr val="C00000"/>
                </a:solidFill>
              </a:rPr>
              <a:t>node sharing</a:t>
            </a:r>
            <a:r>
              <a:rPr lang="en-US" dirty="0" smtClean="0"/>
              <a:t>.</a:t>
            </a:r>
          </a:p>
          <a:p>
            <a:r>
              <a:rPr lang="en-US" dirty="0" smtClean="0"/>
              <a:t>Techniques are highly scalable.</a:t>
            </a:r>
          </a:p>
          <a:p>
            <a:pPr lvl="1"/>
            <a:r>
              <a:rPr lang="en-US" dirty="0" smtClean="0"/>
              <a:t>Calls to SAT solver are </a:t>
            </a:r>
            <a:r>
              <a:rPr lang="en-US" dirty="0" smtClean="0">
                <a:solidFill>
                  <a:srgbClr val="C00000"/>
                </a:solidFill>
              </a:rPr>
              <a:t>incremental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>
                <a:solidFill>
                  <a:srgbClr val="C00000"/>
                </a:solidFill>
              </a:rPr>
              <a:t>Heuristics</a:t>
            </a:r>
            <a:r>
              <a:rPr lang="en-US" dirty="0" smtClean="0"/>
              <a:t> could improve scalability.</a:t>
            </a:r>
          </a:p>
        </p:txBody>
      </p:sp>
    </p:spTree>
    <p:extLst>
      <p:ext uri="{BB962C8B-B14F-4D97-AF65-F5344CB8AC3E}">
        <p14:creationId xmlns:p14="http://schemas.microsoft.com/office/powerpoint/2010/main" val="410095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47" grpId="0" build="p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PDR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7A0019"/>
                </a:solidFill>
              </a:rPr>
              <a:t>trace</a:t>
            </a:r>
            <a:r>
              <a:rPr lang="en-US" dirty="0" smtClean="0"/>
              <a:t> contains sets of  clauses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/>
              <a:t> called </a:t>
            </a:r>
            <a:r>
              <a:rPr lang="en-US" dirty="0" smtClean="0">
                <a:solidFill>
                  <a:srgbClr val="7A0019"/>
                </a:solidFill>
              </a:rPr>
              <a:t>frames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Frame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/>
              <a:t> symbolically represents over approximation of states reachable in </a:t>
            </a:r>
            <a:r>
              <a:rPr lang="en-US" i="1" dirty="0" err="1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/>
              <a:t> transitions.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498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Trace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7A0019"/>
                </a:solidFill>
              </a:rPr>
              <a:t>0</a:t>
            </a:r>
            <a:r>
              <a:rPr lang="en-US" baseline="30000" dirty="0" smtClean="0">
                <a:solidFill>
                  <a:srgbClr val="7A0019"/>
                </a:solidFill>
              </a:rPr>
              <a:t>th</a:t>
            </a:r>
            <a:r>
              <a:rPr lang="en-US" dirty="0" smtClean="0"/>
              <a:t> frame is initial states (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solidFill>
                  <a:srgbClr val="7A0019"/>
                </a:solidFill>
              </a:rPr>
              <a:t> =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 </a:t>
            </a:r>
            <a:r>
              <a:rPr lang="en-US" dirty="0" smtClean="0"/>
              <a:t>) </a:t>
            </a:r>
          </a:p>
          <a:p>
            <a:r>
              <a:rPr lang="en-US" dirty="0" smtClean="0"/>
              <a:t>Each frame implies the next </a:t>
            </a:r>
            <a:r>
              <a:rPr lang="en-US" dirty="0"/>
              <a:t>(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>
                <a:solidFill>
                  <a:srgbClr val="7A0019"/>
                </a:solidFill>
              </a:rPr>
              <a:t>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7A0019"/>
                </a:solidFill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i+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/>
              <a:t>)</a:t>
            </a:r>
          </a:p>
          <a:p>
            <a:r>
              <a:rPr lang="en-US" dirty="0" smtClean="0"/>
              <a:t>Next states are reachable in one transition from current </a:t>
            </a:r>
            <a:r>
              <a:rPr lang="en-US" dirty="0"/>
              <a:t>(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solidFill>
                  <a:srgbClr val="7A0019"/>
                </a:solidFill>
              </a:rPr>
              <a:t>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→</a:t>
            </a:r>
            <a:r>
              <a:rPr lang="en-US" dirty="0" smtClean="0">
                <a:solidFill>
                  <a:srgbClr val="7A0019"/>
                </a:solidFill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30000" dirty="0" smtClean="0">
                <a:solidFill>
                  <a:srgbClr val="7A0019"/>
                </a:solidFill>
                <a:latin typeface="Ebrima" pitchFamily="2" charset="0"/>
                <a:ea typeface="Ebrima" pitchFamily="2" charset="0"/>
                <a:cs typeface="Ebrima" pitchFamily="2" charset="0"/>
              </a:rPr>
              <a:t>’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i+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/>
              <a:t>)</a:t>
            </a:r>
          </a:p>
          <a:p>
            <a:r>
              <a:rPr lang="en-US" dirty="0" smtClean="0"/>
              <a:t>Every frame satisfies the property; except the last </a:t>
            </a:r>
            <a:r>
              <a:rPr lang="en-US" dirty="0"/>
              <a:t>(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solidFill>
                  <a:srgbClr val="7A0019"/>
                </a:solidFill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→</a:t>
            </a:r>
            <a:r>
              <a:rPr lang="en-US" dirty="0">
                <a:solidFill>
                  <a:srgbClr val="7A0019"/>
                </a:solidFill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P , </a:t>
            </a:r>
            <a:r>
              <a:rPr lang="en-US" i="1" dirty="0" err="1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≠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 n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095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Consists of two phases:</a:t>
            </a:r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7A0019"/>
                </a:solidFill>
              </a:rPr>
              <a:t>blocking phase</a:t>
            </a:r>
            <a:r>
              <a:rPr lang="en-US" dirty="0" smtClean="0"/>
              <a:t>: determines if cube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/>
              <a:t> can be blocked in </a:t>
            </a:r>
            <a:r>
              <a:rPr lang="en-US" dirty="0" smtClean="0">
                <a:solidFill>
                  <a:srgbClr val="7A0019"/>
                </a:solidFill>
              </a:rPr>
              <a:t>previous</a:t>
            </a:r>
            <a:r>
              <a:rPr lang="en-US" dirty="0" smtClean="0"/>
              <a:t> time frame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i-</a:t>
            </a:r>
            <a:r>
              <a:rPr lang="en-US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/>
              <a:t> by solving: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i-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dirty="0" smtClean="0">
                <a:solidFill>
                  <a:srgbClr val="7A0019"/>
                </a:solidFill>
              </a:rPr>
              <a:t>propagation phase</a:t>
            </a:r>
            <a:r>
              <a:rPr lang="en-US" dirty="0" smtClean="0"/>
              <a:t>: determines if cube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dirty="0" smtClean="0"/>
              <a:t> </a:t>
            </a:r>
            <a:r>
              <a:rPr lang="en-US" dirty="0"/>
              <a:t>can be blocked in </a:t>
            </a:r>
            <a:r>
              <a:rPr lang="en-US" dirty="0" smtClean="0">
                <a:solidFill>
                  <a:srgbClr val="7A0019"/>
                </a:solidFill>
              </a:rPr>
              <a:t>next</a:t>
            </a:r>
            <a:r>
              <a:rPr lang="en-US" dirty="0" smtClean="0"/>
              <a:t> </a:t>
            </a:r>
            <a:r>
              <a:rPr lang="en-US" dirty="0"/>
              <a:t>time frame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i+</a:t>
            </a:r>
            <a:r>
              <a:rPr lang="en-US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/>
              <a:t> </a:t>
            </a:r>
            <a:r>
              <a:rPr lang="en-US" dirty="0"/>
              <a:t>by solving: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S</a:t>
            </a:r>
            <a:r>
              <a:rPr lang="en-US" i="1" baseline="30000" dirty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endParaRPr lang="en-US" dirty="0"/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082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43600" y="39579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¬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P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981200" y="3886200"/>
            <a:ext cx="259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78" name="Rectangle 77"/>
          <p:cNvSpPr/>
          <p:nvPr/>
        </p:nvSpPr>
        <p:spPr>
          <a:xfrm>
            <a:off x="5943600" y="3962400"/>
            <a:ext cx="2590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58000" y="3505200"/>
            <a:ext cx="844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58000" y="3489960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6" name="Rectangle 85"/>
          <p:cNvSpPr/>
          <p:nvPr/>
        </p:nvSpPr>
        <p:spPr>
          <a:xfrm>
            <a:off x="7299147" y="1324347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87" name="Oval 86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88" name="Straight Arrow Connector 87"/>
          <p:cNvCxnSpPr>
            <a:stCxn id="87" idx="6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89" name="Oval 88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91" name="Straight Arrow Connector 90"/>
          <p:cNvCxnSpPr>
            <a:stCxn id="90" idx="6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2" name="Straight Arrow Connector 91"/>
          <p:cNvCxnSpPr>
            <a:stCxn id="89" idx="6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3" name="TextBox 42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*Blocking Phase*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3581400" y="3352800"/>
            <a:ext cx="381000" cy="533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" name="TextBox 4"/>
          <p:cNvSpPr txBox="1"/>
          <p:nvPr/>
        </p:nvSpPr>
        <p:spPr>
          <a:xfrm>
            <a:off x="3086100" y="2931467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solidFill>
                  <a:srgbClr val="FF0000"/>
                </a:solidFill>
              </a:rPr>
              <a:t> not in proof!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7" name="Straight Arrow Connector 46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49017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0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1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2" dur="1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8" dur="1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0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1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1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1" grpId="1"/>
      <p:bldP spid="12" grpId="0"/>
      <p:bldP spid="13" grpId="0"/>
      <p:bldP spid="78" grpId="0"/>
      <p:bldP spid="79" grpId="0"/>
      <p:bldP spid="79" grpId="1"/>
      <p:bldP spid="80" grpId="0"/>
      <p:bldP spid="86" grpId="0"/>
      <p:bldP spid="5" grpId="0"/>
    </p:bld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43600" y="39579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¬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P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78" name="Rectangle 77"/>
          <p:cNvSpPr/>
          <p:nvPr/>
        </p:nvSpPr>
        <p:spPr>
          <a:xfrm>
            <a:off x="5943600" y="3957935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58000" y="3505200"/>
            <a:ext cx="844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58000" y="3500735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1981200" y="3886200"/>
            <a:ext cx="3238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7299147" y="1324347"/>
            <a:ext cx="901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0" name="Straight Arrow Connector 59"/>
          <p:cNvCxnSpPr>
            <a:stCxn id="59" idx="6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Oval 61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6" name="Straight Arrow Connector 65"/>
          <p:cNvCxnSpPr>
            <a:stCxn id="64" idx="6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62" idx="6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TextBox 43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*Blocking Phase*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5" name="Straight Arrow Connector 44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22875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78" grpId="0"/>
      <p:bldP spid="79" grpId="0"/>
      <p:bldP spid="79" grpId="1"/>
      <p:bldP spid="80" grpId="0"/>
      <p:bldP spid="51" grpId="0"/>
      <p:bldP spid="54" grpId="0"/>
    </p:bld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43600" y="39579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¬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P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78" name="Rectangle 77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6858000" y="3505200"/>
            <a:ext cx="844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6858000" y="3500735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7299147" y="1324347"/>
            <a:ext cx="662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49" name="Oval 48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51" name="Straight Arrow Connector 50"/>
          <p:cNvCxnSpPr>
            <a:stCxn id="49" idx="6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Oval 53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0" name="Straight Arrow Connector 59"/>
          <p:cNvCxnSpPr>
            <a:stCxn id="59" idx="6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4" idx="6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2" name="TextBox 51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*Blocking Phase*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4" name="Straight Arrow Connector 63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580978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  <p:bldP spid="78" grpId="0"/>
      <p:bldP spid="78" grpId="1"/>
      <p:bldP spid="79" grpId="0"/>
      <p:bldP spid="79" grpId="1"/>
      <p:bldP spid="80" grpId="0"/>
      <p:bldP spid="80" grpId="1"/>
      <p:bldP spid="47" grpId="0"/>
      <p:bldP spid="47" grpId="1"/>
    </p:bld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5943600" y="39579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¬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P</a:t>
            </a:r>
            <a:endParaRPr lang="en-US" i="1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80" name="Rectangle 79"/>
          <p:cNvSpPr/>
          <p:nvPr/>
        </p:nvSpPr>
        <p:spPr>
          <a:xfrm>
            <a:off x="6858000" y="3505200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Oval 48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51" name="Straight Arrow Connector 50"/>
          <p:cNvCxnSpPr>
            <a:stCxn id="49" idx="6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4" name="Oval 53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0" name="Straight Arrow Connector 59"/>
          <p:cNvCxnSpPr>
            <a:stCxn id="59" idx="6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2" name="Straight Arrow Connector 61"/>
          <p:cNvCxnSpPr>
            <a:stCxn id="54" idx="6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2" name="TextBox 41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*Blocking Phase*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28448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80" grpId="0"/>
      <p:bldP spid="80" grpId="1"/>
      <p:bldP spid="42" grpId="0"/>
    </p:bld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42" name="Rectangle 41"/>
          <p:cNvSpPr/>
          <p:nvPr/>
        </p:nvSpPr>
        <p:spPr>
          <a:xfrm>
            <a:off x="42672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*Propagation Phase*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8000" y="3505200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6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9" name="Oval 58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0" name="Straight Arrow Connector 59"/>
          <p:cNvCxnSpPr>
            <a:stCxn id="59" idx="6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2" name="Oval 61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6" name="Straight Arrow Connector 65"/>
          <p:cNvCxnSpPr>
            <a:stCxn id="64" idx="6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8" name="Straight Arrow Connector 67"/>
          <p:cNvCxnSpPr>
            <a:stCxn id="62" idx="6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6" name="Straight Arrow Connector 45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38086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3" grpId="0"/>
      <p:bldP spid="45" grpId="0"/>
      <p:bldP spid="54" grpId="0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42" name="Rectangle 41"/>
          <p:cNvSpPr/>
          <p:nvPr/>
        </p:nvSpPr>
        <p:spPr>
          <a:xfrm>
            <a:off x="42672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*Propagation Phase*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8000" y="3505200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6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59" name="Straight Arrow Connector 58"/>
          <p:cNvCxnSpPr>
            <a:stCxn id="46" idx="6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Oval 59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4" name="Straight Arrow Connector 63"/>
          <p:cNvCxnSpPr>
            <a:stCxn id="62" idx="6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60" idx="6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619754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676400"/>
            <a:ext cx="9144000" cy="4191000"/>
          </a:xfrm>
          <a:prstGeom prst="rect">
            <a:avLst/>
          </a:prstGeom>
          <a:blipFill dpi="0" rotWithShape="1">
            <a:blip r:embed="rId2">
              <a:alphaModFix amt="50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Wallace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0466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42" name="Rectangle 41"/>
          <p:cNvSpPr/>
          <p:nvPr/>
        </p:nvSpPr>
        <p:spPr>
          <a:xfrm>
            <a:off x="42672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*Propagation Phase*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8000" y="3505200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6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6" name="Oval 45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59" name="Straight Arrow Connector 58"/>
          <p:cNvCxnSpPr>
            <a:stCxn id="46" idx="6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60" name="Oval 59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2" name="Oval 61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4" name="Straight Arrow Connector 63"/>
          <p:cNvCxnSpPr>
            <a:stCxn id="62" idx="6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6" name="Straight Arrow Connector 65"/>
          <p:cNvCxnSpPr>
            <a:stCxn id="60" idx="6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98690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5" grpId="0"/>
    </p:bldLst>
  </p:timing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26" idx="6"/>
            <a:endCxn id="23" idx="2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42" name="Rectangle 41"/>
          <p:cNvSpPr/>
          <p:nvPr/>
        </p:nvSpPr>
        <p:spPr>
          <a:xfrm>
            <a:off x="42672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sp>
        <p:nvSpPr>
          <p:cNvPr id="43" name="Rectangle 42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¬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6858000" y="3505200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6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299147" y="1324347"/>
            <a:ext cx="901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01528" y="1322338"/>
            <a:ext cx="662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58000" y="3500735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Oval 65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8" name="Oval 67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70" name="Straight Arrow Connector 69"/>
          <p:cNvCxnSpPr>
            <a:stCxn id="68" idx="6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Straight Arrow Connector 71"/>
          <p:cNvCxnSpPr>
            <a:stCxn id="66" idx="6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9" name="TextBox 58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*Blocking Phase*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4" name="Straight Arrow Connector 73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449963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9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0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3" grpId="1"/>
      <p:bldP spid="45" grpId="0"/>
      <p:bldP spid="45" grpId="1"/>
      <p:bldP spid="46" grpId="0"/>
      <p:bldP spid="46" grpId="1"/>
      <p:bldP spid="60" grpId="0"/>
      <p:bldP spid="62" grpId="0"/>
      <p:bldP spid="64" grpId="0"/>
      <p:bldP spid="59" grpId="0"/>
    </p:bld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25" idx="6"/>
            <a:endCxn id="19" idx="2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24" idx="6"/>
            <a:endCxn id="20" idx="1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26" idx="6"/>
            <a:endCxn id="23" idx="2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42" name="Rectangle 41"/>
          <p:cNvSpPr/>
          <p:nvPr/>
        </p:nvSpPr>
        <p:spPr>
          <a:xfrm>
            <a:off x="42672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>
            <a:off x="6858000" y="3505200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6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7301528" y="1322338"/>
            <a:ext cx="92807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59" name="Rectangle 58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58000" y="3500735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981200" y="47961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*Blocking Phase*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0" name="Straight Arrow Connector 69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2" name="Straight Arrow Connector 71"/>
          <p:cNvCxnSpPr/>
          <p:nvPr/>
        </p:nvCxnSpPr>
        <p:spPr bwMode="auto">
          <a:xfrm flipV="1">
            <a:off x="1690375" y="5257800"/>
            <a:ext cx="367025" cy="30033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4" name="TextBox 73"/>
          <p:cNvSpPr txBox="1"/>
          <p:nvPr/>
        </p:nvSpPr>
        <p:spPr>
          <a:xfrm>
            <a:off x="533400" y="5542894"/>
            <a:ext cx="2133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8</a:t>
            </a:r>
            <a:r>
              <a:rPr lang="en-US" dirty="0" smtClean="0">
                <a:solidFill>
                  <a:srgbClr val="FF0000"/>
                </a:solidFill>
              </a:rPr>
              <a:t> not in proof!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2963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9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0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60" grpId="0"/>
      <p:bldP spid="62" grpId="0"/>
      <p:bldP spid="59" grpId="0"/>
      <p:bldP spid="64" grpId="0"/>
      <p:bldP spid="66" grpId="0"/>
      <p:bldP spid="74" grpId="0"/>
    </p:bldLst>
  </p:timing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solidFill>
            <a:srgbClr val="FF0000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25" idx="6"/>
            <a:endCxn id="19" idx="2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24" idx="6"/>
            <a:endCxn id="20" idx="1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26" idx="6"/>
            <a:endCxn id="23" idx="2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42" name="Rectangle 41"/>
          <p:cNvSpPr/>
          <p:nvPr/>
        </p:nvSpPr>
        <p:spPr>
          <a:xfrm>
            <a:off x="42672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6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9" name="Rectangle 58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6858000" y="3500735"/>
            <a:ext cx="1676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981200" y="47961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3886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*Blocking Phase*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2" name="Straight Arrow Connector 61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7319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7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4" grpId="0"/>
      <p:bldP spid="64" grpId="1"/>
      <p:bldP spid="68" grpId="0"/>
      <p:bldP spid="70" grpId="0"/>
    </p:bld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25" idx="6"/>
            <a:endCxn id="19" idx="2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24" idx="6"/>
            <a:endCxn id="20" idx="1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26" idx="6"/>
            <a:endCxn id="23" idx="2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42" name="Rectangle 41"/>
          <p:cNvSpPr/>
          <p:nvPr/>
        </p:nvSpPr>
        <p:spPr>
          <a:xfrm>
            <a:off x="42672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6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4" name="Rectangle 63"/>
          <p:cNvSpPr/>
          <p:nvPr/>
        </p:nvSpPr>
        <p:spPr>
          <a:xfrm>
            <a:off x="6858000" y="3500735"/>
            <a:ext cx="838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6" name="Rectangle 65"/>
          <p:cNvSpPr/>
          <p:nvPr/>
        </p:nvSpPr>
        <p:spPr>
          <a:xfrm>
            <a:off x="1981200" y="47961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¬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86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0" name="Rectangle 59"/>
          <p:cNvSpPr/>
          <p:nvPr/>
        </p:nvSpPr>
        <p:spPr>
          <a:xfrm>
            <a:off x="7301528" y="1322338"/>
            <a:ext cx="662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62" name="Rectangle 61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5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70" name="Rectangle 69"/>
          <p:cNvSpPr/>
          <p:nvPr/>
        </p:nvSpPr>
        <p:spPr>
          <a:xfrm>
            <a:off x="6858000" y="3500735"/>
            <a:ext cx="137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86200" y="4495800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*Blocking Phase*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74" name="Straight Arrow Connector 73"/>
          <p:cNvCxnSpPr>
            <a:endCxn id="22" idx="2"/>
          </p:cNvCxnSpPr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4669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4" grpId="1"/>
      <p:bldP spid="68" grpId="0"/>
      <p:bldP spid="60" grpId="0"/>
      <p:bldP spid="60" grpId="1"/>
      <p:bldP spid="62" grpId="0"/>
      <p:bldP spid="62" grpId="1"/>
      <p:bldP spid="70" grpId="0"/>
      <p:bldP spid="70" grpId="1"/>
      <p:bldP spid="72" grpId="0"/>
    </p:bldLst>
  </p:timing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25" idx="6"/>
            <a:endCxn id="19" idx="2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24" idx="6"/>
            <a:endCxn id="20" idx="1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26" idx="6"/>
            <a:endCxn id="23" idx="2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42" name="Rectangle 41"/>
          <p:cNvSpPr/>
          <p:nvPr/>
        </p:nvSpPr>
        <p:spPr>
          <a:xfrm>
            <a:off x="42672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6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981200" y="47961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¬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86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70" name="Rectangle 69"/>
          <p:cNvSpPr/>
          <p:nvPr/>
        </p:nvSpPr>
        <p:spPr>
          <a:xfrm>
            <a:off x="6858000" y="3500735"/>
            <a:ext cx="137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2" name="Rectangle 71"/>
          <p:cNvSpPr/>
          <p:nvPr/>
        </p:nvSpPr>
        <p:spPr>
          <a:xfrm>
            <a:off x="3886200" y="4495800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*Blocking Phase*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064477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8" grpId="1"/>
      <p:bldP spid="70" grpId="0"/>
      <p:bldP spid="70" grpId="1"/>
      <p:bldP spid="59" grpId="0"/>
    </p:bldLst>
  </p:timing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PDR Example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9144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= I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60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5902404" y="3505200"/>
            <a:ext cx="11079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Query:</a:t>
            </a:r>
            <a:endParaRPr lang="en-US" dirty="0"/>
          </a:p>
        </p:txBody>
      </p:sp>
      <p:sp>
        <p:nvSpPr>
          <p:cNvPr id="16" name="Oval 15"/>
          <p:cNvSpPr/>
          <p:nvPr/>
        </p:nvSpPr>
        <p:spPr bwMode="auto">
          <a:xfrm>
            <a:off x="685800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624840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6248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624840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624840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63880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4" name="Oval 23"/>
          <p:cNvSpPr/>
          <p:nvPr/>
        </p:nvSpPr>
        <p:spPr bwMode="auto">
          <a:xfrm>
            <a:off x="56388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5" name="Oval 24"/>
          <p:cNvSpPr/>
          <p:nvPr/>
        </p:nvSpPr>
        <p:spPr bwMode="auto">
          <a:xfrm>
            <a:off x="56388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6" name="Oval 25"/>
          <p:cNvSpPr/>
          <p:nvPr/>
        </p:nvSpPr>
        <p:spPr bwMode="auto">
          <a:xfrm>
            <a:off x="502920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0" name="Straight Arrow Connector 29"/>
          <p:cNvCxnSpPr>
            <a:stCxn id="19" idx="6"/>
            <a:endCxn id="16" idx="0"/>
          </p:cNvCxnSpPr>
          <p:nvPr/>
        </p:nvCxnSpPr>
        <p:spPr bwMode="auto">
          <a:xfrm>
            <a:off x="662940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2" name="Straight Arrow Connector 31"/>
          <p:cNvCxnSpPr>
            <a:stCxn id="20" idx="6"/>
            <a:endCxn id="16" idx="1"/>
          </p:cNvCxnSpPr>
          <p:nvPr/>
        </p:nvCxnSpPr>
        <p:spPr bwMode="auto">
          <a:xfrm>
            <a:off x="662940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4" name="Straight Arrow Connector 33"/>
          <p:cNvCxnSpPr>
            <a:stCxn id="21" idx="6"/>
            <a:endCxn id="16" idx="3"/>
          </p:cNvCxnSpPr>
          <p:nvPr/>
        </p:nvCxnSpPr>
        <p:spPr bwMode="auto">
          <a:xfrm flipV="1">
            <a:off x="662940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6" name="Straight Arrow Connector 35"/>
          <p:cNvCxnSpPr>
            <a:stCxn id="22" idx="6"/>
            <a:endCxn id="16" idx="4"/>
          </p:cNvCxnSpPr>
          <p:nvPr/>
        </p:nvCxnSpPr>
        <p:spPr bwMode="auto">
          <a:xfrm flipV="1">
            <a:off x="662940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8" name="Straight Arrow Connector 37"/>
          <p:cNvCxnSpPr>
            <a:stCxn id="25" idx="6"/>
            <a:endCxn id="19" idx="2"/>
          </p:cNvCxnSpPr>
          <p:nvPr/>
        </p:nvCxnSpPr>
        <p:spPr bwMode="auto">
          <a:xfrm>
            <a:off x="601980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44" name="Straight Arrow Connector 43"/>
          <p:cNvCxnSpPr>
            <a:stCxn id="24" idx="6"/>
            <a:endCxn id="20" idx="1"/>
          </p:cNvCxnSpPr>
          <p:nvPr/>
        </p:nvCxnSpPr>
        <p:spPr bwMode="auto">
          <a:xfrm>
            <a:off x="6019800" y="2095500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0" name="Straight Arrow Connector 49"/>
          <p:cNvCxnSpPr>
            <a:stCxn id="23" idx="5"/>
            <a:endCxn id="21" idx="2"/>
          </p:cNvCxnSpPr>
          <p:nvPr/>
        </p:nvCxnSpPr>
        <p:spPr bwMode="auto">
          <a:xfrm>
            <a:off x="596400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52" name="Straight Arrow Connector 51"/>
          <p:cNvCxnSpPr>
            <a:stCxn id="26" idx="6"/>
            <a:endCxn id="23" idx="2"/>
          </p:cNvCxnSpPr>
          <p:nvPr/>
        </p:nvCxnSpPr>
        <p:spPr bwMode="auto">
          <a:xfrm>
            <a:off x="541020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53" name="Rectangle 52"/>
          <p:cNvSpPr/>
          <p:nvPr/>
        </p:nvSpPr>
        <p:spPr>
          <a:xfrm>
            <a:off x="682071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55" name="Oval 54"/>
          <p:cNvSpPr/>
          <p:nvPr/>
        </p:nvSpPr>
        <p:spPr bwMode="auto">
          <a:xfrm>
            <a:off x="22860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6" name="Oval 55"/>
          <p:cNvSpPr/>
          <p:nvPr/>
        </p:nvSpPr>
        <p:spPr bwMode="auto">
          <a:xfrm>
            <a:off x="22860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7" name="Oval 56"/>
          <p:cNvSpPr/>
          <p:nvPr/>
        </p:nvSpPr>
        <p:spPr bwMode="auto">
          <a:xfrm>
            <a:off x="22860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8" name="Oval 57"/>
          <p:cNvSpPr/>
          <p:nvPr/>
        </p:nvSpPr>
        <p:spPr bwMode="auto">
          <a:xfrm>
            <a:off x="28956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1" name="Oval 60"/>
          <p:cNvSpPr/>
          <p:nvPr/>
        </p:nvSpPr>
        <p:spPr bwMode="auto">
          <a:xfrm>
            <a:off x="16764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63" name="Straight Arrow Connector 62"/>
          <p:cNvCxnSpPr>
            <a:stCxn id="61" idx="6"/>
            <a:endCxn id="55" idx="2"/>
          </p:cNvCxnSpPr>
          <p:nvPr/>
        </p:nvCxnSpPr>
        <p:spPr bwMode="auto">
          <a:xfrm flipV="1">
            <a:off x="20574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5" name="Straight Arrow Connector 64"/>
          <p:cNvCxnSpPr>
            <a:stCxn id="55" idx="6"/>
            <a:endCxn id="58" idx="2"/>
          </p:cNvCxnSpPr>
          <p:nvPr/>
        </p:nvCxnSpPr>
        <p:spPr bwMode="auto">
          <a:xfrm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7" name="Straight Arrow Connector 66"/>
          <p:cNvCxnSpPr>
            <a:stCxn id="58" idx="0"/>
            <a:endCxn id="56" idx="6"/>
          </p:cNvCxnSpPr>
          <p:nvPr/>
        </p:nvCxnSpPr>
        <p:spPr bwMode="auto">
          <a:xfrm flipH="1" flipV="1">
            <a:off x="26670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69" name="Straight Arrow Connector 68"/>
          <p:cNvCxnSpPr>
            <a:stCxn id="58" idx="4"/>
            <a:endCxn id="57" idx="6"/>
          </p:cNvCxnSpPr>
          <p:nvPr/>
        </p:nvCxnSpPr>
        <p:spPr bwMode="auto">
          <a:xfrm flipH="1">
            <a:off x="26670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1" name="Straight Arrow Connector 70"/>
          <p:cNvCxnSpPr>
            <a:stCxn id="57" idx="7"/>
            <a:endCxn id="58" idx="3"/>
          </p:cNvCxnSpPr>
          <p:nvPr/>
        </p:nvCxnSpPr>
        <p:spPr bwMode="auto">
          <a:xfrm flipV="1">
            <a:off x="26112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73" name="Straight Arrow Connector 72"/>
          <p:cNvCxnSpPr>
            <a:stCxn id="56" idx="5"/>
            <a:endCxn id="58" idx="1"/>
          </p:cNvCxnSpPr>
          <p:nvPr/>
        </p:nvCxnSpPr>
        <p:spPr bwMode="auto">
          <a:xfrm>
            <a:off x="26112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7" name="Rectangle 76"/>
          <p:cNvSpPr/>
          <p:nvPr/>
        </p:nvSpPr>
        <p:spPr>
          <a:xfrm>
            <a:off x="17360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42" name="Rectangle 41"/>
          <p:cNvSpPr/>
          <p:nvPr/>
        </p:nvSpPr>
        <p:spPr>
          <a:xfrm>
            <a:off x="4267200" y="3581400"/>
            <a:ext cx="990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dirty="0"/>
          </a:p>
        </p:txBody>
      </p:sp>
      <p:sp>
        <p:nvSpPr>
          <p:cNvPr id="47" name="Rectangle 46"/>
          <p:cNvSpPr/>
          <p:nvPr/>
        </p:nvSpPr>
        <p:spPr>
          <a:xfrm>
            <a:off x="1981200" y="44913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49" name="Rectangle 48"/>
          <p:cNvSpPr/>
          <p:nvPr/>
        </p:nvSpPr>
        <p:spPr>
          <a:xfrm>
            <a:off x="1981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1" name="Rectangle 50"/>
          <p:cNvSpPr/>
          <p:nvPr/>
        </p:nvSpPr>
        <p:spPr>
          <a:xfrm>
            <a:off x="1981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4" name="Rectangle 53"/>
          <p:cNvSpPr/>
          <p:nvPr/>
        </p:nvSpPr>
        <p:spPr>
          <a:xfrm>
            <a:off x="3886200" y="3886200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6" name="Rectangle 65"/>
          <p:cNvSpPr/>
          <p:nvPr/>
        </p:nvSpPr>
        <p:spPr>
          <a:xfrm>
            <a:off x="1981200" y="4796135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68" name="Rectangle 67"/>
          <p:cNvSpPr/>
          <p:nvPr/>
        </p:nvSpPr>
        <p:spPr>
          <a:xfrm>
            <a:off x="5943600" y="3962400"/>
            <a:ext cx="2171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46" name="Rectangle 45"/>
          <p:cNvSpPr/>
          <p:nvPr/>
        </p:nvSpPr>
        <p:spPr>
          <a:xfrm>
            <a:off x="3886200" y="4186535"/>
            <a:ext cx="2057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 smtClean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4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72" name="Rectangle 71"/>
          <p:cNvSpPr/>
          <p:nvPr/>
        </p:nvSpPr>
        <p:spPr>
          <a:xfrm>
            <a:off x="3886200" y="4495800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59" name="TextBox 58"/>
          <p:cNvSpPr txBox="1"/>
          <p:nvPr/>
        </p:nvSpPr>
        <p:spPr>
          <a:xfrm>
            <a:off x="2971800" y="5558135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*Propagation Phase*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6858000" y="3500735"/>
            <a:ext cx="1371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UNSAT!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5" name="Rectangle 74"/>
          <p:cNvSpPr/>
          <p:nvPr/>
        </p:nvSpPr>
        <p:spPr>
          <a:xfrm>
            <a:off x="3886200" y="4800600"/>
            <a:ext cx="1752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˅</a:t>
            </a:r>
            <a:r>
              <a:rPr lang="en-US" sz="2000" b="1" dirty="0">
                <a:latin typeface="Times New Roman"/>
                <a:cs typeface="Times New Roman"/>
              </a:rPr>
              <a:t>¬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5752287" y="5033894"/>
            <a:ext cx="262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solidFill>
                  <a:srgbClr val="FF0000"/>
                </a:solidFill>
              </a:rPr>
              <a:t> = 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, </a:t>
            </a:r>
            <a:r>
              <a:rPr lang="en-US" i="1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err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→ </a:t>
            </a:r>
            <a:r>
              <a:rPr lang="en-US" i="1" dirty="0" smtClean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 bwMode="auto">
          <a:xfrm>
            <a:off x="5877602" y="2743200"/>
            <a:ext cx="370798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35829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59" grpId="0"/>
      <p:bldP spid="74" grpId="0"/>
      <p:bldP spid="75" grpId="0"/>
      <p:bldP spid="7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676400"/>
            <a:ext cx="9144000" cy="4191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Wallace Algorithm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82258685"/>
              </p:ext>
            </p:extLst>
          </p:nvPr>
        </p:nvGraphicFramePr>
        <p:xfrm>
          <a:off x="457200" y="1676400"/>
          <a:ext cx="8382578" cy="312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3791" name="Visio" r:id="rId4" imgW="7607236" imgH="2833963" progId="Visio.Drawing.11">
                  <p:embed/>
                </p:oleObj>
              </mc:Choice>
              <mc:Fallback>
                <p:oleObj name="Visio" r:id="rId4" imgW="7607236" imgH="28339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382578" cy="3122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69575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676400"/>
            <a:ext cx="9144000" cy="4191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Wallace Algorithm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3096252"/>
              </p:ext>
            </p:extLst>
          </p:nvPr>
        </p:nvGraphicFramePr>
        <p:xfrm>
          <a:off x="457200" y="1676400"/>
          <a:ext cx="8382578" cy="312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4815" name="Visio" r:id="rId4" imgW="7607236" imgH="2833963" progId="Visio.Drawing.11">
                  <p:embed/>
                </p:oleObj>
              </mc:Choice>
              <mc:Fallback>
                <p:oleObj name="Visio" r:id="rId4" imgW="7607236" imgH="28339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382578" cy="3122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60342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676400"/>
            <a:ext cx="9144000" cy="4191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Wallace Algorithm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1629208"/>
              </p:ext>
            </p:extLst>
          </p:nvPr>
        </p:nvGraphicFramePr>
        <p:xfrm>
          <a:off x="457200" y="1676400"/>
          <a:ext cx="8382578" cy="312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5839" name="Visio" r:id="rId4" imgW="7607236" imgH="2833963" progId="Visio.Drawing.11">
                  <p:embed/>
                </p:oleObj>
              </mc:Choice>
              <mc:Fallback>
                <p:oleObj name="Visio" r:id="rId4" imgW="7607236" imgH="28339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382578" cy="3122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0752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676400"/>
            <a:ext cx="9144000" cy="4191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Wallace Algorithm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6950417"/>
              </p:ext>
            </p:extLst>
          </p:nvPr>
        </p:nvGraphicFramePr>
        <p:xfrm>
          <a:off x="457200" y="1676400"/>
          <a:ext cx="8382578" cy="312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6863" name="Visio" r:id="rId4" imgW="7607236" imgH="2833963" progId="Visio.Drawing.11">
                  <p:embed/>
                </p:oleObj>
              </mc:Choice>
              <mc:Fallback>
                <p:oleObj name="Visio" r:id="rId4" imgW="7607236" imgH="28339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382578" cy="3122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3802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676400"/>
            <a:ext cx="9144000" cy="4191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Wallace Algorithm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7794908"/>
              </p:ext>
            </p:extLst>
          </p:nvPr>
        </p:nvGraphicFramePr>
        <p:xfrm>
          <a:off x="457200" y="1676400"/>
          <a:ext cx="8382578" cy="312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7887" name="Visio" r:id="rId4" imgW="7607236" imgH="2833963" progId="Visio.Drawing.11">
                  <p:embed/>
                </p:oleObj>
              </mc:Choice>
              <mc:Fallback>
                <p:oleObj name="Visio" r:id="rId4" imgW="7607236" imgH="28339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382578" cy="3122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97132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676400"/>
            <a:ext cx="9144000" cy="4191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Wallace Algorithm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834004"/>
              </p:ext>
            </p:extLst>
          </p:nvPr>
        </p:nvGraphicFramePr>
        <p:xfrm>
          <a:off x="457200" y="1676400"/>
          <a:ext cx="8382578" cy="312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11" name="Visio" r:id="rId4" imgW="7607236" imgH="2833963" progId="Visio.Drawing.11">
                  <p:embed/>
                </p:oleObj>
              </mc:Choice>
              <mc:Fallback>
                <p:oleObj name="Visio" r:id="rId4" imgW="7607236" imgH="28339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382578" cy="3122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01050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Topics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939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0" y="1676400"/>
            <a:ext cx="9144000" cy="4191000"/>
          </a:xfrm>
          <a:prstGeom prst="rect">
            <a:avLst/>
          </a:prstGeom>
          <a:blipFill dpi="0" rotWithShape="1">
            <a:blip r:embed="rId3">
              <a:alphaModFix amt="50000"/>
            </a:blip>
            <a:srcRect/>
            <a:stretch>
              <a:fillRect/>
            </a:stretch>
          </a:blipFill>
          <a:ln w="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Wallace Algorithm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24075808"/>
              </p:ext>
            </p:extLst>
          </p:nvPr>
        </p:nvGraphicFramePr>
        <p:xfrm>
          <a:off x="457200" y="1676400"/>
          <a:ext cx="8382578" cy="31224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8440" name="Visio" r:id="rId4" imgW="7607236" imgH="2833963" progId="Visio.Drawing.11">
                  <p:embed/>
                </p:oleObj>
              </mc:Choice>
              <mc:Fallback>
                <p:oleObj name="Visio" r:id="rId4" imgW="7607236" imgH="28339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676400"/>
                        <a:ext cx="8382578" cy="312247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15074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Wallace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“Wallace </a:t>
            </a:r>
            <a:r>
              <a:rPr lang="en-US" dirty="0" smtClean="0">
                <a:solidFill>
                  <a:srgbClr val="7A0019"/>
                </a:solidFill>
              </a:rPr>
              <a:t>never</a:t>
            </a:r>
            <a:r>
              <a:rPr lang="en-US" dirty="0" smtClean="0"/>
              <a:t> returns to his bed after leaving”</a:t>
            </a:r>
          </a:p>
          <a:p>
            <a:r>
              <a:rPr lang="en-US" dirty="0" smtClean="0"/>
              <a:t>“Wallace will </a:t>
            </a:r>
            <a:r>
              <a:rPr lang="en-US" dirty="0" smtClean="0">
                <a:solidFill>
                  <a:srgbClr val="7A0019"/>
                </a:solidFill>
              </a:rPr>
              <a:t>always eventually </a:t>
            </a:r>
            <a:r>
              <a:rPr lang="en-US" dirty="0" smtClean="0"/>
              <a:t>eat”</a:t>
            </a:r>
          </a:p>
          <a:p>
            <a:r>
              <a:rPr lang="en-US" dirty="0" smtClean="0"/>
              <a:t>“Wallace </a:t>
            </a:r>
            <a:r>
              <a:rPr lang="en-US" dirty="0" smtClean="0">
                <a:solidFill>
                  <a:srgbClr val="7A0019"/>
                </a:solidFill>
              </a:rPr>
              <a:t>never immediately </a:t>
            </a:r>
            <a:r>
              <a:rPr lang="en-US" dirty="0" smtClean="0"/>
              <a:t>eats after drinking”</a:t>
            </a:r>
          </a:p>
        </p:txBody>
      </p:sp>
    </p:spTree>
    <p:extLst>
      <p:ext uri="{BB962C8B-B14F-4D97-AF65-F5344CB8AC3E}">
        <p14:creationId xmlns:p14="http://schemas.microsoft.com/office/powerpoint/2010/main" val="2839745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Symbolic Model Checking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checking suffers the “</a:t>
            </a:r>
            <a:r>
              <a:rPr lang="en-US" dirty="0" smtClean="0">
                <a:solidFill>
                  <a:srgbClr val="7A0019"/>
                </a:solidFill>
              </a:rPr>
              <a:t>state-space explosion problem</a:t>
            </a:r>
            <a:r>
              <a:rPr lang="en-US" dirty="0" smtClean="0"/>
              <a:t>”</a:t>
            </a:r>
          </a:p>
          <a:p>
            <a:r>
              <a:rPr lang="en-US" dirty="0" smtClean="0"/>
              <a:t>Algorithms use </a:t>
            </a:r>
            <a:r>
              <a:rPr lang="en-US" dirty="0" smtClean="0">
                <a:solidFill>
                  <a:srgbClr val="7A0019"/>
                </a:solidFill>
              </a:rPr>
              <a:t>symbolic</a:t>
            </a:r>
            <a:r>
              <a:rPr lang="en-US" dirty="0" smtClean="0"/>
              <a:t> representation for sets of states</a:t>
            </a:r>
          </a:p>
          <a:p>
            <a:r>
              <a:rPr lang="en-US" dirty="0" smtClean="0"/>
              <a:t>Original symbolic algorithms used </a:t>
            </a:r>
            <a:r>
              <a:rPr lang="en-US" dirty="0" smtClean="0">
                <a:solidFill>
                  <a:srgbClr val="7A0019"/>
                </a:solidFill>
              </a:rPr>
              <a:t>BDDs</a:t>
            </a:r>
            <a:r>
              <a:rPr lang="en-US" dirty="0" smtClean="0"/>
              <a:t> more recent algorithms use </a:t>
            </a:r>
            <a:r>
              <a:rPr lang="en-US" dirty="0" smtClean="0">
                <a:solidFill>
                  <a:srgbClr val="7A0019"/>
                </a:solidFill>
              </a:rPr>
              <a:t>SAT</a:t>
            </a:r>
            <a:endParaRPr lang="en-US" dirty="0">
              <a:solidFill>
                <a:srgbClr val="7A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129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Checking Example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State graph is described by </a:t>
            </a:r>
            <a:r>
              <a:rPr lang="en-US" dirty="0" smtClean="0">
                <a:solidFill>
                  <a:srgbClr val="7A0019"/>
                </a:solidFill>
              </a:rPr>
              <a:t>transition relation</a:t>
            </a: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3563581"/>
              </p:ext>
            </p:extLst>
          </p:nvPr>
        </p:nvGraphicFramePr>
        <p:xfrm>
          <a:off x="4724400" y="1981200"/>
          <a:ext cx="3128344" cy="1165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30" name="Visio" r:id="rId3" imgW="7607236" imgH="2833963" progId="Visio.Drawing.11">
                  <p:embed/>
                </p:oleObj>
              </mc:Choice>
              <mc:Fallback>
                <p:oleObj name="Visio" r:id="rId3" imgW="7607236" imgH="2833963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981200"/>
                        <a:ext cx="3128344" cy="1165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469126"/>
              </p:ext>
            </p:extLst>
          </p:nvPr>
        </p:nvGraphicFramePr>
        <p:xfrm>
          <a:off x="4953000" y="3640471"/>
          <a:ext cx="3200400" cy="260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1431" name="Visio" r:id="rId5" imgW="3841052" imgH="3130078" progId="Visio.Drawing.11">
                  <p:embed/>
                </p:oleObj>
              </mc:Choice>
              <mc:Fallback>
                <p:oleObj name="Visio" r:id="rId5" imgW="3841052" imgH="3130078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640471"/>
                        <a:ext cx="3200400" cy="2607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Arrow Connector 3"/>
          <p:cNvCxnSpPr/>
          <p:nvPr/>
        </p:nvCxnSpPr>
        <p:spPr bwMode="auto">
          <a:xfrm>
            <a:off x="6477000" y="3124200"/>
            <a:ext cx="0" cy="45720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63052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Checking Example</a:t>
            </a:r>
            <a:endParaRPr lang="en-US" dirty="0"/>
          </a:p>
        </p:txBody>
      </p:sp>
      <p:sp>
        <p:nvSpPr>
          <p:cNvPr id="14" name="Text Placeholder 13"/>
          <p:cNvSpPr>
            <a:spLocks noGrp="1"/>
          </p:cNvSpPr>
          <p:nvPr>
            <p:ph type="body" sz="half" idx="1"/>
          </p:nvPr>
        </p:nvSpPr>
        <p:spPr/>
        <p:txBody>
          <a:bodyPr/>
          <a:lstStyle/>
          <a:p>
            <a:r>
              <a:rPr lang="en-US" dirty="0" smtClean="0"/>
              <a:t>State graph is described by </a:t>
            </a:r>
            <a:r>
              <a:rPr lang="en-US" dirty="0" smtClean="0">
                <a:solidFill>
                  <a:srgbClr val="7A0019"/>
                </a:solidFill>
              </a:rPr>
              <a:t>transition relation</a:t>
            </a:r>
          </a:p>
          <a:p>
            <a:pPr lvl="1"/>
            <a:r>
              <a:rPr lang="en-US" dirty="0" smtClean="0">
                <a:solidFill>
                  <a:srgbClr val="7A0019"/>
                </a:solidFill>
              </a:rPr>
              <a:t>Primary Inputs</a:t>
            </a:r>
          </a:p>
          <a:p>
            <a:pPr lvl="1"/>
            <a:r>
              <a:rPr lang="en-US" dirty="0" smtClean="0">
                <a:solidFill>
                  <a:srgbClr val="7A0019"/>
                </a:solidFill>
              </a:rPr>
              <a:t>State Inputs</a:t>
            </a:r>
          </a:p>
          <a:p>
            <a:pPr lvl="1"/>
            <a:r>
              <a:rPr lang="en-US" dirty="0" smtClean="0">
                <a:solidFill>
                  <a:srgbClr val="7A0019"/>
                </a:solidFill>
              </a:rPr>
              <a:t>State Outputs</a:t>
            </a:r>
          </a:p>
          <a:p>
            <a:pPr lvl="1"/>
            <a:r>
              <a:rPr lang="en-US" dirty="0" smtClean="0">
                <a:solidFill>
                  <a:srgbClr val="7A0019"/>
                </a:solidFill>
              </a:rPr>
              <a:t>Property Output</a:t>
            </a:r>
            <a:endParaRPr lang="en-US" dirty="0">
              <a:solidFill>
                <a:srgbClr val="7A0019"/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635049"/>
              </p:ext>
            </p:extLst>
          </p:nvPr>
        </p:nvGraphicFramePr>
        <p:xfrm>
          <a:off x="4724400" y="1981200"/>
          <a:ext cx="3128344" cy="11654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79" name="Visio" r:id="rId3" imgW="7607236" imgH="2833963" progId="Visio.Drawing.11">
                  <p:embed/>
                </p:oleObj>
              </mc:Choice>
              <mc:Fallback>
                <p:oleObj name="Visio" r:id="rId3" imgW="7607236" imgH="2833963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400" y="1981200"/>
                        <a:ext cx="3128344" cy="116542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7256460"/>
              </p:ext>
            </p:extLst>
          </p:nvPr>
        </p:nvGraphicFramePr>
        <p:xfrm>
          <a:off x="4953000" y="3640471"/>
          <a:ext cx="3200400" cy="26079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980" name="Visio" r:id="rId5" imgW="3841052" imgH="3130078" progId="Visio.Drawing.11">
                  <p:embed/>
                </p:oleObj>
              </mc:Choice>
              <mc:Fallback>
                <p:oleObj name="Visio" r:id="rId5" imgW="3841052" imgH="3130078" progId="Visio.Drawing.11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640471"/>
                        <a:ext cx="3200400" cy="260792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5"/>
          <p:cNvSpPr/>
          <p:nvPr/>
        </p:nvSpPr>
        <p:spPr bwMode="auto">
          <a:xfrm>
            <a:off x="4876800" y="3657600"/>
            <a:ext cx="457200" cy="8382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76800" y="4572000"/>
            <a:ext cx="685800" cy="9144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7391400" y="4495800"/>
            <a:ext cx="457200" cy="9144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7391400" y="3657600"/>
            <a:ext cx="533400" cy="4191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10" name="Straight Arrow Connector 9"/>
          <p:cNvCxnSpPr/>
          <p:nvPr/>
        </p:nvCxnSpPr>
        <p:spPr bwMode="auto">
          <a:xfrm>
            <a:off x="6477000" y="3124200"/>
            <a:ext cx="0" cy="457200"/>
          </a:xfrm>
          <a:prstGeom prst="straightConnector1">
            <a:avLst/>
          </a:prstGeom>
          <a:solidFill>
            <a:schemeClr val="accent1"/>
          </a:solidFill>
          <a:ln w="41275" cap="flat" cmpd="sng" algn="ctr">
            <a:solidFill>
              <a:schemeClr val="tx1"/>
            </a:solidFill>
            <a:prstDash val="solid"/>
            <a:round/>
            <a:headEnd type="arrow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94917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Checking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7543800" cy="3962400"/>
          </a:xfrm>
        </p:spPr>
        <p:txBody>
          <a:bodyPr/>
          <a:lstStyle/>
          <a:p>
            <a:r>
              <a:rPr lang="en-US" dirty="0" smtClean="0"/>
              <a:t>Property holds for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/>
              <a:t> transitions if </a:t>
            </a:r>
            <a:r>
              <a:rPr lang="en-US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¬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7A0019"/>
                </a:solidFill>
              </a:rPr>
              <a:t>UNSAT</a:t>
            </a:r>
            <a:r>
              <a:rPr lang="en-US" dirty="0" smtClean="0"/>
              <a:t> in unrolled transition relation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108648"/>
              </p:ext>
            </p:extLst>
          </p:nvPr>
        </p:nvGraphicFramePr>
        <p:xfrm>
          <a:off x="2491132" y="3124200"/>
          <a:ext cx="3833468" cy="3124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1983" name="Visio" r:id="rId3" imgW="3841052" imgH="3130078" progId="Visio.Drawing.11">
                  <p:embed/>
                </p:oleObj>
              </mc:Choice>
              <mc:Fallback>
                <p:oleObj name="Visio" r:id="rId3" imgW="3841052" imgH="3130078" progId="Visio.Drawing.11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132" y="3124200"/>
                        <a:ext cx="3833468" cy="3124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211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Checking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7543800" cy="3962400"/>
          </a:xfrm>
        </p:spPr>
        <p:txBody>
          <a:bodyPr/>
          <a:lstStyle/>
          <a:p>
            <a:r>
              <a:rPr lang="en-US" dirty="0" smtClean="0"/>
              <a:t>Property holds for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/>
              <a:t> transitions if </a:t>
            </a:r>
            <a:r>
              <a:rPr lang="en-US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¬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7A0019"/>
                </a:solidFill>
              </a:rPr>
              <a:t>UNSAT</a:t>
            </a:r>
            <a:r>
              <a:rPr lang="en-US" dirty="0" smtClean="0"/>
              <a:t> in unrolled transition relation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0154185"/>
              </p:ext>
            </p:extLst>
          </p:nvPr>
        </p:nvGraphicFramePr>
        <p:xfrm>
          <a:off x="2438400" y="3352800"/>
          <a:ext cx="10764838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4035" name="Visio" r:id="rId3" imgW="10765346" imgH="2467630" progId="Visio.Drawing.11">
                  <p:embed/>
                </p:oleObj>
              </mc:Choice>
              <mc:Fallback>
                <p:oleObj name="Visio" r:id="rId3" imgW="10765346" imgH="2467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8400" y="3352800"/>
                        <a:ext cx="10764838" cy="246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89814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Checking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7543800" cy="3962400"/>
          </a:xfrm>
        </p:spPr>
        <p:txBody>
          <a:bodyPr/>
          <a:lstStyle/>
          <a:p>
            <a:r>
              <a:rPr lang="en-US" dirty="0" smtClean="0"/>
              <a:t>Property holds for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/>
              <a:t> transitions if </a:t>
            </a:r>
            <a:r>
              <a:rPr lang="en-US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¬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7A0019"/>
                </a:solidFill>
              </a:rPr>
              <a:t>UNSAT</a:t>
            </a:r>
            <a:r>
              <a:rPr lang="en-US" dirty="0" smtClean="0"/>
              <a:t> in unrolled transition relation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92864543"/>
              </p:ext>
            </p:extLst>
          </p:nvPr>
        </p:nvGraphicFramePr>
        <p:xfrm>
          <a:off x="457200" y="3429000"/>
          <a:ext cx="8534400" cy="1955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5057" name="Visio" r:id="rId3" imgW="10765346" imgH="2467630" progId="Visio.Drawing.11">
                  <p:embed/>
                </p:oleObj>
              </mc:Choice>
              <mc:Fallback>
                <p:oleObj name="Visio" r:id="rId3" imgW="10765346" imgH="2467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29000"/>
                        <a:ext cx="8534400" cy="1955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425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Checking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7543800" cy="3962400"/>
          </a:xfrm>
        </p:spPr>
        <p:txBody>
          <a:bodyPr/>
          <a:lstStyle/>
          <a:p>
            <a:r>
              <a:rPr lang="en-US" dirty="0" smtClean="0"/>
              <a:t>Property holds for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/>
              <a:t> transitions if </a:t>
            </a:r>
            <a:r>
              <a:rPr lang="en-US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¬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7A0019"/>
                </a:solidFill>
              </a:rPr>
              <a:t>UNSAT</a:t>
            </a:r>
            <a:r>
              <a:rPr lang="en-US" dirty="0" smtClean="0"/>
              <a:t> in unrolled transition relation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4402838"/>
              </p:ext>
            </p:extLst>
          </p:nvPr>
        </p:nvGraphicFramePr>
        <p:xfrm>
          <a:off x="457200" y="3429000"/>
          <a:ext cx="8534400" cy="1955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7102" name="Visio" r:id="rId3" imgW="10765346" imgH="2467630" progId="Visio.Drawing.11">
                  <p:embed/>
                </p:oleObj>
              </mc:Choice>
              <mc:Fallback>
                <p:oleObj name="Visio" r:id="rId3" imgW="10765346" imgH="2467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29000"/>
                        <a:ext cx="8534400" cy="1955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45045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 Checking Example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85800" y="1752600"/>
            <a:ext cx="7543800" cy="3962400"/>
          </a:xfrm>
        </p:spPr>
        <p:txBody>
          <a:bodyPr/>
          <a:lstStyle/>
          <a:p>
            <a:r>
              <a:rPr lang="en-US" dirty="0" smtClean="0"/>
              <a:t>Property holds for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n</a:t>
            </a:r>
            <a:r>
              <a:rPr lang="en-US" dirty="0" smtClean="0"/>
              <a:t> transitions if </a:t>
            </a:r>
            <a:r>
              <a:rPr lang="en-US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¬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P</a:t>
            </a:r>
            <a:r>
              <a:rPr lang="en-US" dirty="0" smtClean="0"/>
              <a:t> is </a:t>
            </a:r>
            <a:r>
              <a:rPr lang="en-US" dirty="0" smtClean="0">
                <a:solidFill>
                  <a:srgbClr val="7A0019"/>
                </a:solidFill>
              </a:rPr>
              <a:t>UNSAT</a:t>
            </a:r>
            <a:r>
              <a:rPr lang="en-US" dirty="0" smtClean="0"/>
              <a:t> in unrolled transition relation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7094779"/>
              </p:ext>
            </p:extLst>
          </p:nvPr>
        </p:nvGraphicFramePr>
        <p:xfrm>
          <a:off x="457200" y="3429000"/>
          <a:ext cx="8534400" cy="1955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8126" name="Visio" r:id="rId3" imgW="10765346" imgH="2467630" progId="Visio.Drawing.11">
                  <p:embed/>
                </p:oleObj>
              </mc:Choice>
              <mc:Fallback>
                <p:oleObj name="Visio" r:id="rId3" imgW="10765346" imgH="2467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3429000"/>
                        <a:ext cx="8534400" cy="1955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2700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Topics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356798"/>
              </p:ext>
            </p:extLst>
          </p:nvPr>
        </p:nvGraphicFramePr>
        <p:xfrm>
          <a:off x="1752600" y="1676400"/>
          <a:ext cx="567680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1205" name="Visio" r:id="rId3" imgW="3053524" imgH="1967684" progId="Visio.Drawing.11">
                  <p:embed/>
                </p:oleObj>
              </mc:Choice>
              <mc:Fallback>
                <p:oleObj name="Visio" r:id="rId3" imgW="3053524" imgH="19676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76400"/>
                        <a:ext cx="5676808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1207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PDR?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Property Directed Reachability (</a:t>
            </a:r>
            <a:r>
              <a:rPr lang="en-US" dirty="0" smtClean="0">
                <a:solidFill>
                  <a:srgbClr val="7A0019"/>
                </a:solidFill>
              </a:rPr>
              <a:t>PDR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New symbolic model checking algorithm</a:t>
            </a:r>
          </a:p>
          <a:p>
            <a:pPr lvl="1"/>
            <a:r>
              <a:rPr lang="en-US" dirty="0" smtClean="0"/>
              <a:t>Solves individual </a:t>
            </a:r>
            <a:r>
              <a:rPr lang="en-US" dirty="0" smtClean="0">
                <a:solidFill>
                  <a:srgbClr val="7A0019"/>
                </a:solidFill>
              </a:rPr>
              <a:t>frames</a:t>
            </a:r>
            <a:r>
              <a:rPr lang="en-US" dirty="0" smtClean="0"/>
              <a:t> in isolation</a:t>
            </a:r>
          </a:p>
          <a:p>
            <a:r>
              <a:rPr lang="en-US" dirty="0" smtClean="0"/>
              <a:t>Advantages over other algorithms</a:t>
            </a:r>
          </a:p>
          <a:p>
            <a:pPr lvl="1"/>
            <a:r>
              <a:rPr lang="en-US" dirty="0" smtClean="0">
                <a:solidFill>
                  <a:srgbClr val="7A0019"/>
                </a:solidFill>
              </a:rPr>
              <a:t>SAT-Based</a:t>
            </a:r>
            <a:r>
              <a:rPr lang="en-US" dirty="0" smtClean="0"/>
              <a:t> not BDD-Based</a:t>
            </a:r>
          </a:p>
          <a:p>
            <a:pPr lvl="1"/>
            <a:r>
              <a:rPr lang="en-US" dirty="0" smtClean="0"/>
              <a:t>No need for </a:t>
            </a:r>
            <a:r>
              <a:rPr lang="en-US" dirty="0" smtClean="0">
                <a:solidFill>
                  <a:srgbClr val="7A0019"/>
                </a:solidFill>
              </a:rPr>
              <a:t>long </a:t>
            </a:r>
            <a:r>
              <a:rPr lang="en-US" dirty="0" err="1" smtClean="0">
                <a:solidFill>
                  <a:srgbClr val="7A0019"/>
                </a:solidFill>
              </a:rPr>
              <a:t>unrollings</a:t>
            </a:r>
            <a:endParaRPr lang="en-US" dirty="0" smtClean="0">
              <a:solidFill>
                <a:srgbClr val="7A0019"/>
              </a:solidFill>
            </a:endParaRPr>
          </a:p>
          <a:p>
            <a:pPr lvl="1"/>
            <a:r>
              <a:rPr lang="en-US" dirty="0" smtClean="0"/>
              <a:t>No </a:t>
            </a:r>
            <a:r>
              <a:rPr lang="en-US" dirty="0" smtClean="0">
                <a:solidFill>
                  <a:srgbClr val="7A0019"/>
                </a:solidFill>
              </a:rPr>
              <a:t>spurious</a:t>
            </a:r>
            <a:r>
              <a:rPr lang="en-US" dirty="0" smtClean="0"/>
              <a:t> counter examples</a:t>
            </a:r>
          </a:p>
        </p:txBody>
      </p:sp>
    </p:spTree>
    <p:extLst>
      <p:ext uri="{BB962C8B-B14F-4D97-AF65-F5344CB8AC3E}">
        <p14:creationId xmlns:p14="http://schemas.microsoft.com/office/powerpoint/2010/main" val="1344434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PDR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smtClean="0">
                <a:solidFill>
                  <a:srgbClr val="7A0019"/>
                </a:solidFill>
              </a:rPr>
              <a:t>trace</a:t>
            </a:r>
            <a:r>
              <a:rPr lang="en-US" dirty="0" smtClean="0"/>
              <a:t> contains sets of  </a:t>
            </a:r>
            <a:r>
              <a:rPr lang="en-US" dirty="0" smtClean="0">
                <a:solidFill>
                  <a:srgbClr val="A50021"/>
                </a:solidFill>
              </a:rPr>
              <a:t>clauses</a:t>
            </a:r>
            <a:r>
              <a:rPr lang="en-US" dirty="0" smtClean="0"/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/>
              <a:t> called </a:t>
            </a:r>
            <a:r>
              <a:rPr lang="en-US" dirty="0" smtClean="0">
                <a:solidFill>
                  <a:srgbClr val="7A0019"/>
                </a:solidFill>
              </a:rPr>
              <a:t>frames</a:t>
            </a:r>
            <a:r>
              <a:rPr lang="en-US" dirty="0" smtClean="0"/>
              <a:t>.</a:t>
            </a:r>
          </a:p>
          <a:p>
            <a:r>
              <a:rPr lang="en-US" dirty="0" smtClean="0"/>
              <a:t>Frame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/>
              <a:t> symbolically represents over approximation of states reachable in </a:t>
            </a:r>
            <a:r>
              <a:rPr lang="en-US" i="1" dirty="0" err="1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 smtClean="0"/>
              <a:t> transitions.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345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PDR Work?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3423624"/>
              </p:ext>
            </p:extLst>
          </p:nvPr>
        </p:nvGraphicFramePr>
        <p:xfrm>
          <a:off x="457200" y="2616174"/>
          <a:ext cx="8534400" cy="19558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2444" name="Visio" r:id="rId3" imgW="10765346" imgH="2467630" progId="Visio.Drawing.11">
                  <p:embed/>
                </p:oleObj>
              </mc:Choice>
              <mc:Fallback>
                <p:oleObj name="Visio" r:id="rId3" imgW="10765346" imgH="2467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16174"/>
                        <a:ext cx="8534400" cy="19558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804219" y="2281535"/>
            <a:ext cx="2321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CNF</a:t>
            </a:r>
            <a:r>
              <a:rPr lang="en-US" dirty="0" smtClean="0">
                <a:latin typeface="Times New Roman"/>
                <a:cs typeface="Times New Roman"/>
              </a:rPr>
              <a:t> formula: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</a:t>
            </a:r>
            <a:r>
              <a:rPr lang="en-US" i="1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0</a:t>
            </a:r>
            <a:endParaRPr lang="en-US" baseline="30000" dirty="0"/>
          </a:p>
        </p:txBody>
      </p:sp>
      <p:sp>
        <p:nvSpPr>
          <p:cNvPr id="8" name="Rectangle 7"/>
          <p:cNvSpPr/>
          <p:nvPr/>
        </p:nvSpPr>
        <p:spPr>
          <a:xfrm>
            <a:off x="3581400" y="2281535"/>
            <a:ext cx="2321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CNF</a:t>
            </a:r>
            <a:r>
              <a:rPr lang="en-US" dirty="0" smtClean="0">
                <a:latin typeface="Times New Roman"/>
                <a:cs typeface="Times New Roman"/>
              </a:rPr>
              <a:t> formula: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</a:t>
            </a:r>
            <a:r>
              <a:rPr lang="en-US" i="1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1</a:t>
            </a:r>
            <a:endParaRPr lang="en-US" baseline="30000" dirty="0"/>
          </a:p>
        </p:txBody>
      </p:sp>
      <p:sp>
        <p:nvSpPr>
          <p:cNvPr id="9" name="Rectangle 8"/>
          <p:cNvSpPr/>
          <p:nvPr/>
        </p:nvSpPr>
        <p:spPr>
          <a:xfrm>
            <a:off x="6400800" y="2281535"/>
            <a:ext cx="23214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CNF</a:t>
            </a:r>
            <a:r>
              <a:rPr lang="en-US" dirty="0" smtClean="0">
                <a:latin typeface="Times New Roman"/>
                <a:cs typeface="Times New Roman"/>
              </a:rPr>
              <a:t> formula: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</a:t>
            </a:r>
            <a:r>
              <a:rPr lang="en-US" i="1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2</a:t>
            </a:r>
            <a:endParaRPr lang="en-US" baseline="30000" dirty="0"/>
          </a:p>
        </p:txBody>
      </p:sp>
    </p:spTree>
    <p:extLst>
      <p:ext uri="{BB962C8B-B14F-4D97-AF65-F5344CB8AC3E}">
        <p14:creationId xmlns:p14="http://schemas.microsoft.com/office/powerpoint/2010/main" val="74162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PDR Work?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448300"/>
              </p:ext>
            </p:extLst>
          </p:nvPr>
        </p:nvGraphicFramePr>
        <p:xfrm>
          <a:off x="457200" y="2616200"/>
          <a:ext cx="8534400" cy="195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469" name="Visio" r:id="rId3" imgW="10765346" imgH="2467630" progId="Visio.Drawing.11">
                  <p:embed/>
                </p:oleObj>
              </mc:Choice>
              <mc:Fallback>
                <p:oleObj name="Visio" r:id="rId3" imgW="10765346" imgH="24676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2616200"/>
                        <a:ext cx="8534400" cy="195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Straight Connector 3"/>
          <p:cNvCxnSpPr/>
          <p:nvPr/>
        </p:nvCxnSpPr>
        <p:spPr bwMode="auto">
          <a:xfrm>
            <a:off x="3200400" y="2362200"/>
            <a:ext cx="0" cy="25146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7A0019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7" name="Straight Connector 6"/>
          <p:cNvCxnSpPr/>
          <p:nvPr/>
        </p:nvCxnSpPr>
        <p:spPr bwMode="auto">
          <a:xfrm>
            <a:off x="6019800" y="2362200"/>
            <a:ext cx="0" cy="25146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rgbClr val="7A0019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8" name="Rectangle 7"/>
          <p:cNvSpPr/>
          <p:nvPr/>
        </p:nvSpPr>
        <p:spPr bwMode="auto">
          <a:xfrm>
            <a:off x="6248400" y="2514600"/>
            <a:ext cx="2590800" cy="2209799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352800" y="2514600"/>
            <a:ext cx="2590800" cy="2209799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533400" y="2514600"/>
            <a:ext cx="2590800" cy="2209799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477000" y="1900535"/>
            <a:ext cx="22056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SAT</a:t>
            </a:r>
            <a:r>
              <a:rPr lang="en-US" dirty="0" smtClean="0">
                <a:solidFill>
                  <a:srgbClr val="FF0000"/>
                </a:solidFill>
                <a:cs typeface="Times New Roman" pitchFamily="18" charset="0"/>
              </a:rPr>
              <a:t>?: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</a:t>
            </a:r>
            <a:r>
              <a:rPr lang="en-US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 2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¬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P</a:t>
            </a:r>
            <a:r>
              <a:rPr lang="en-US" sz="3000" b="1" i="1" baseline="30000" dirty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endParaRPr lang="en-US" sz="3000" b="1" i="1" baseline="30000" dirty="0"/>
          </a:p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477000" y="4878197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cs typeface="Times New Roman" pitchFamily="18" charset="0"/>
              </a:rPr>
              <a:t>Result: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276600" y="1900535"/>
            <a:ext cx="28956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SAT?: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</a:t>
            </a:r>
            <a:r>
              <a:rPr lang="en-US" i="1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581400" y="4876800"/>
            <a:ext cx="22860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cs typeface="Times New Roman" pitchFamily="18" charset="0"/>
              </a:rPr>
              <a:t>Result: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 bwMode="auto">
          <a:xfrm>
            <a:off x="4724400" y="5029200"/>
            <a:ext cx="15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2" name="Straight Connector 21"/>
          <p:cNvCxnSpPr/>
          <p:nvPr/>
        </p:nvCxnSpPr>
        <p:spPr bwMode="auto">
          <a:xfrm>
            <a:off x="5410200" y="5029200"/>
            <a:ext cx="15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3" name="Rectangle 22"/>
          <p:cNvSpPr/>
          <p:nvPr/>
        </p:nvSpPr>
        <p:spPr>
          <a:xfrm>
            <a:off x="0" y="1905000"/>
            <a:ext cx="33528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SAT?: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 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</a:t>
            </a:r>
            <a:r>
              <a:rPr lang="en-US" i="1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baseline="300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cxnSp>
        <p:nvCxnSpPr>
          <p:cNvPr id="24" name="Straight Connector 23"/>
          <p:cNvCxnSpPr/>
          <p:nvPr/>
        </p:nvCxnSpPr>
        <p:spPr bwMode="auto">
          <a:xfrm>
            <a:off x="2133600" y="1981200"/>
            <a:ext cx="15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5" name="Straight Connector 24"/>
          <p:cNvCxnSpPr/>
          <p:nvPr/>
        </p:nvCxnSpPr>
        <p:spPr bwMode="auto">
          <a:xfrm>
            <a:off x="2971800" y="1981200"/>
            <a:ext cx="152400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6" name="Rectangle 25"/>
          <p:cNvSpPr/>
          <p:nvPr/>
        </p:nvSpPr>
        <p:spPr>
          <a:xfrm>
            <a:off x="685800" y="4876800"/>
            <a:ext cx="24384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cs typeface="Times New Roman" pitchFamily="18" charset="0"/>
              </a:rPr>
              <a:t>Result: UNSAT!</a:t>
            </a:r>
            <a:endParaRPr lang="en-US" baseline="-25000" dirty="0">
              <a:solidFill>
                <a:srgbClr val="7A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1437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5" grpId="0"/>
      <p:bldP spid="16" grpId="0"/>
      <p:bldP spid="17" grpId="0"/>
      <p:bldP spid="23" grpId="0"/>
      <p:bldP spid="2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2" name="Object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647825"/>
              </p:ext>
            </p:extLst>
          </p:nvPr>
        </p:nvGraphicFramePr>
        <p:xfrm>
          <a:off x="228600" y="3352800"/>
          <a:ext cx="10764838" cy="2466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57" name="Visio" r:id="rId3" imgW="10765346" imgH="2467630" progId="Visio.Drawing.11">
                  <p:embed/>
                </p:oleObj>
              </mc:Choice>
              <mc:Fallback>
                <p:oleObj name="Visio" r:id="rId3" imgW="10765346" imgH="2467630" progId="Visio.Drawing.11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" y="3352800"/>
                        <a:ext cx="10764838" cy="2466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3" name="Rectangle 72"/>
          <p:cNvSpPr/>
          <p:nvPr/>
        </p:nvSpPr>
        <p:spPr bwMode="auto">
          <a:xfrm>
            <a:off x="7071911" y="4038600"/>
            <a:ext cx="1233889" cy="923925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Does PDR Work?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5885010" y="2286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5275410" y="1600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527541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5275410" y="25146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5275410" y="2971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Oval 8"/>
          <p:cNvSpPr/>
          <p:nvPr/>
        </p:nvSpPr>
        <p:spPr bwMode="auto">
          <a:xfrm>
            <a:off x="4665810" y="23622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10" name="Straight Arrow Connector 9"/>
          <p:cNvCxnSpPr>
            <a:stCxn id="5" idx="6"/>
            <a:endCxn id="4" idx="0"/>
          </p:cNvCxnSpPr>
          <p:nvPr/>
        </p:nvCxnSpPr>
        <p:spPr bwMode="auto">
          <a:xfrm>
            <a:off x="5656410" y="17907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Straight Arrow Connector 10"/>
          <p:cNvCxnSpPr>
            <a:stCxn id="6" idx="6"/>
            <a:endCxn id="4" idx="1"/>
          </p:cNvCxnSpPr>
          <p:nvPr/>
        </p:nvCxnSpPr>
        <p:spPr bwMode="auto">
          <a:xfrm>
            <a:off x="5656410" y="2247900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Straight Arrow Connector 11"/>
          <p:cNvCxnSpPr>
            <a:stCxn id="7" idx="6"/>
            <a:endCxn id="4" idx="3"/>
          </p:cNvCxnSpPr>
          <p:nvPr/>
        </p:nvCxnSpPr>
        <p:spPr bwMode="auto">
          <a:xfrm flipV="1">
            <a:off x="5656410" y="2611204"/>
            <a:ext cx="284396" cy="938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>
            <a:stCxn id="8" idx="6"/>
            <a:endCxn id="4" idx="4"/>
          </p:cNvCxnSpPr>
          <p:nvPr/>
        </p:nvCxnSpPr>
        <p:spPr bwMode="auto">
          <a:xfrm flipV="1">
            <a:off x="5656410" y="2667000"/>
            <a:ext cx="419100" cy="4953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Straight Arrow Connector 13"/>
          <p:cNvCxnSpPr>
            <a:stCxn id="9" idx="5"/>
            <a:endCxn id="7" idx="2"/>
          </p:cNvCxnSpPr>
          <p:nvPr/>
        </p:nvCxnSpPr>
        <p:spPr bwMode="auto">
          <a:xfrm>
            <a:off x="4991014" y="2687404"/>
            <a:ext cx="284396" cy="17696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5" name="Rectangle 14"/>
          <p:cNvSpPr/>
          <p:nvPr/>
        </p:nvSpPr>
        <p:spPr>
          <a:xfrm>
            <a:off x="5847723" y="2288820"/>
            <a:ext cx="4555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dirty="0">
                <a:latin typeface="Times New Roman"/>
                <a:cs typeface="Times New Roman"/>
              </a:rPr>
              <a:t>¬</a:t>
            </a:r>
            <a:r>
              <a:rPr lang="en-US" sz="1800" i="1" dirty="0">
                <a:latin typeface="Times New Roman"/>
                <a:cs typeface="Times New Roman"/>
              </a:rPr>
              <a:t>P</a:t>
            </a:r>
            <a:endParaRPr lang="en-US" sz="1800" i="1" dirty="0"/>
          </a:p>
        </p:txBody>
      </p:sp>
      <p:sp>
        <p:nvSpPr>
          <p:cNvPr id="16" name="Oval 15"/>
          <p:cNvSpPr/>
          <p:nvPr/>
        </p:nvSpPr>
        <p:spPr bwMode="auto">
          <a:xfrm>
            <a:off x="2895600" y="204978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7" name="Oval 16"/>
          <p:cNvSpPr/>
          <p:nvPr/>
        </p:nvSpPr>
        <p:spPr bwMode="auto">
          <a:xfrm>
            <a:off x="289560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8" name="Oval 17"/>
          <p:cNvSpPr/>
          <p:nvPr/>
        </p:nvSpPr>
        <p:spPr bwMode="auto">
          <a:xfrm>
            <a:off x="2895600" y="2667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35052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2286000" y="20574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21" name="Straight Arrow Connector 20"/>
          <p:cNvCxnSpPr>
            <a:stCxn id="20" idx="6"/>
            <a:endCxn id="16" idx="2"/>
          </p:cNvCxnSpPr>
          <p:nvPr/>
        </p:nvCxnSpPr>
        <p:spPr bwMode="auto">
          <a:xfrm flipV="1">
            <a:off x="26670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2" name="Straight Arrow Connector 21"/>
          <p:cNvCxnSpPr>
            <a:stCxn id="16" idx="6"/>
            <a:endCxn id="19" idx="2"/>
          </p:cNvCxnSpPr>
          <p:nvPr/>
        </p:nvCxnSpPr>
        <p:spPr bwMode="auto">
          <a:xfrm>
            <a:off x="3276600" y="2240280"/>
            <a:ext cx="228600" cy="762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>
            <a:stCxn id="19" idx="0"/>
            <a:endCxn id="17" idx="6"/>
          </p:cNvCxnSpPr>
          <p:nvPr/>
        </p:nvCxnSpPr>
        <p:spPr bwMode="auto">
          <a:xfrm flipH="1" flipV="1">
            <a:off x="3276600" y="16383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4" name="Straight Arrow Connector 23"/>
          <p:cNvCxnSpPr>
            <a:stCxn id="19" idx="4"/>
            <a:endCxn id="18" idx="6"/>
          </p:cNvCxnSpPr>
          <p:nvPr/>
        </p:nvCxnSpPr>
        <p:spPr bwMode="auto">
          <a:xfrm flipH="1">
            <a:off x="3276600" y="2438400"/>
            <a:ext cx="419100" cy="4191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5" name="Straight Arrow Connector 24"/>
          <p:cNvCxnSpPr>
            <a:stCxn id="18" idx="7"/>
            <a:endCxn id="19" idx="3"/>
          </p:cNvCxnSpPr>
          <p:nvPr/>
        </p:nvCxnSpPr>
        <p:spPr bwMode="auto">
          <a:xfrm flipV="1">
            <a:off x="3220804" y="23826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6" name="Straight Arrow Connector 25"/>
          <p:cNvCxnSpPr>
            <a:stCxn id="17" idx="5"/>
            <a:endCxn id="19" idx="1"/>
          </p:cNvCxnSpPr>
          <p:nvPr/>
        </p:nvCxnSpPr>
        <p:spPr bwMode="auto">
          <a:xfrm>
            <a:off x="3220804" y="1773004"/>
            <a:ext cx="340192" cy="34019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7" name="Rectangle 26"/>
          <p:cNvSpPr/>
          <p:nvPr/>
        </p:nvSpPr>
        <p:spPr>
          <a:xfrm>
            <a:off x="2345695" y="2063234"/>
            <a:ext cx="261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800" i="1" dirty="0">
                <a:latin typeface="Times New Roman"/>
                <a:cs typeface="Times New Roman"/>
              </a:rPr>
              <a:t>I</a:t>
            </a:r>
            <a:endParaRPr lang="en-US" sz="1800" i="1" dirty="0"/>
          </a:p>
        </p:txBody>
      </p:sp>
      <p:sp>
        <p:nvSpPr>
          <p:cNvPr id="28" name="Oval 27"/>
          <p:cNvSpPr/>
          <p:nvPr/>
        </p:nvSpPr>
        <p:spPr bwMode="auto">
          <a:xfrm>
            <a:off x="405621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29" name="Straight Arrow Connector 28"/>
          <p:cNvCxnSpPr>
            <a:stCxn id="28" idx="6"/>
          </p:cNvCxnSpPr>
          <p:nvPr/>
        </p:nvCxnSpPr>
        <p:spPr bwMode="auto">
          <a:xfrm>
            <a:off x="4437210" y="2095500"/>
            <a:ext cx="228600" cy="4572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Oval 29"/>
          <p:cNvSpPr/>
          <p:nvPr/>
        </p:nvSpPr>
        <p:spPr bwMode="auto">
          <a:xfrm>
            <a:off x="4665810" y="19050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31" name="Oval 30"/>
          <p:cNvSpPr/>
          <p:nvPr/>
        </p:nvSpPr>
        <p:spPr bwMode="auto">
          <a:xfrm>
            <a:off x="4665810" y="1447800"/>
            <a:ext cx="381000" cy="381000"/>
          </a:xfrm>
          <a:prstGeom prst="ellips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32" name="Straight Arrow Connector 31"/>
          <p:cNvCxnSpPr>
            <a:stCxn id="31" idx="6"/>
          </p:cNvCxnSpPr>
          <p:nvPr/>
        </p:nvCxnSpPr>
        <p:spPr bwMode="auto">
          <a:xfrm>
            <a:off x="5046810" y="16383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33" name="Straight Arrow Connector 32"/>
          <p:cNvCxnSpPr>
            <a:stCxn id="30" idx="6"/>
            <a:endCxn id="6" idx="2"/>
          </p:cNvCxnSpPr>
          <p:nvPr/>
        </p:nvCxnSpPr>
        <p:spPr bwMode="auto">
          <a:xfrm>
            <a:off x="5046810" y="2095500"/>
            <a:ext cx="228600" cy="152400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5" name="Rectangle 34"/>
          <p:cNvSpPr/>
          <p:nvPr/>
        </p:nvSpPr>
        <p:spPr bwMode="auto">
          <a:xfrm>
            <a:off x="5161110" y="1353904"/>
            <a:ext cx="637497" cy="2151296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36" name="Rectangle 35"/>
          <p:cNvSpPr/>
          <p:nvPr/>
        </p:nvSpPr>
        <p:spPr bwMode="auto">
          <a:xfrm>
            <a:off x="3429001" y="4162425"/>
            <a:ext cx="533400" cy="16002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37" name="Rectangle 36"/>
          <p:cNvSpPr/>
          <p:nvPr/>
        </p:nvSpPr>
        <p:spPr bwMode="auto">
          <a:xfrm>
            <a:off x="152400" y="4467225"/>
            <a:ext cx="533400" cy="11430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38" name="Rectangle 37"/>
          <p:cNvSpPr/>
          <p:nvPr/>
        </p:nvSpPr>
        <p:spPr>
          <a:xfrm>
            <a:off x="5410200" y="5265093"/>
            <a:ext cx="32385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+mj-lt"/>
                <a:cs typeface="Times New Roman" pitchFamily="18" charset="0"/>
              </a:rPr>
              <a:t>SAT?: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¬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P</a:t>
            </a:r>
            <a:r>
              <a:rPr lang="en-US" sz="3000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endParaRPr lang="en-US" sz="3000" b="1" i="1" baseline="30000" dirty="0"/>
          </a:p>
        </p:txBody>
      </p:sp>
      <p:sp>
        <p:nvSpPr>
          <p:cNvPr id="39" name="Rectangle 38"/>
          <p:cNvSpPr/>
          <p:nvPr/>
        </p:nvSpPr>
        <p:spPr>
          <a:xfrm>
            <a:off x="5410200" y="5786735"/>
            <a:ext cx="38862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  <a:cs typeface="Times New Roman" pitchFamily="18" charset="0"/>
              </a:rPr>
              <a:t>SAT?: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-1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 smtClean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="1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7135241" y="1219200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41" name="Rectangle 40"/>
          <p:cNvSpPr/>
          <p:nvPr/>
        </p:nvSpPr>
        <p:spPr bwMode="auto">
          <a:xfrm>
            <a:off x="2146960" y="1827810"/>
            <a:ext cx="634340" cy="783394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 flipV="1">
            <a:off x="1676400" y="2286000"/>
            <a:ext cx="381000" cy="381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44" name="Rectangle 43"/>
          <p:cNvSpPr/>
          <p:nvPr/>
        </p:nvSpPr>
        <p:spPr>
          <a:xfrm>
            <a:off x="1277790" y="2133600"/>
            <a:ext cx="47481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en-US" dirty="0"/>
          </a:p>
        </p:txBody>
      </p:sp>
      <p:sp>
        <p:nvSpPr>
          <p:cNvPr id="46" name="Rectangle 45"/>
          <p:cNvSpPr/>
          <p:nvPr/>
        </p:nvSpPr>
        <p:spPr>
          <a:xfrm>
            <a:off x="7148111" y="1828800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7237182" y="4343400"/>
            <a:ext cx="901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48" name="Rectangle 47"/>
          <p:cNvSpPr/>
          <p:nvPr/>
        </p:nvSpPr>
        <p:spPr>
          <a:xfrm>
            <a:off x="7148111" y="2967335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971800" y="5867400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Next State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0" y="5862935"/>
            <a:ext cx="16209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Prev</a:t>
            </a:r>
            <a:r>
              <a:rPr lang="en-US" dirty="0" smtClean="0"/>
              <a:t> State</a:t>
            </a:r>
            <a:endParaRPr lang="en-US" dirty="0"/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7986311" y="1981200"/>
            <a:ext cx="1524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7" name="Straight Connector 66"/>
          <p:cNvCxnSpPr/>
          <p:nvPr/>
        </p:nvCxnSpPr>
        <p:spPr bwMode="auto">
          <a:xfrm>
            <a:off x="7714085" y="3124200"/>
            <a:ext cx="1524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9" name="Straight Arrow Connector 68"/>
          <p:cNvCxnSpPr/>
          <p:nvPr/>
        </p:nvCxnSpPr>
        <p:spPr bwMode="auto">
          <a:xfrm>
            <a:off x="7714085" y="3505200"/>
            <a:ext cx="0" cy="381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70" name="Rectangle 69"/>
          <p:cNvSpPr/>
          <p:nvPr/>
        </p:nvSpPr>
        <p:spPr>
          <a:xfrm>
            <a:off x="7224311" y="4038600"/>
            <a:ext cx="9012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71" name="Rectangle 70"/>
          <p:cNvSpPr/>
          <p:nvPr/>
        </p:nvSpPr>
        <p:spPr>
          <a:xfrm>
            <a:off x="7148111" y="2438400"/>
            <a:ext cx="11576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FF0000"/>
              </a:solidFill>
            </a:endParaRPr>
          </a:p>
        </p:txBody>
      </p:sp>
      <p:sp>
        <p:nvSpPr>
          <p:cNvPr id="74" name="Rectangle 73"/>
          <p:cNvSpPr/>
          <p:nvPr/>
        </p:nvSpPr>
        <p:spPr>
          <a:xfrm>
            <a:off x="4481111" y="4267200"/>
            <a:ext cx="255270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cs typeface="Times New Roman" pitchFamily="18" charset="0"/>
              </a:rPr>
              <a:t>Cube Reduction!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endParaRPr lang="en-US" dirty="0"/>
          </a:p>
        </p:txBody>
      </p:sp>
      <p:sp>
        <p:nvSpPr>
          <p:cNvPr id="55" name="Rectangle 54"/>
          <p:cNvSpPr/>
          <p:nvPr/>
        </p:nvSpPr>
        <p:spPr>
          <a:xfrm>
            <a:off x="5275410" y="3580282"/>
            <a:ext cx="4299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i="1" dirty="0"/>
          </a:p>
        </p:txBody>
      </p:sp>
      <p:sp>
        <p:nvSpPr>
          <p:cNvPr id="3" name="Rectangle 2"/>
          <p:cNvSpPr/>
          <p:nvPr/>
        </p:nvSpPr>
        <p:spPr>
          <a:xfrm>
            <a:off x="914400" y="3043535"/>
            <a:ext cx="21675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Times New Roman"/>
                <a:cs typeface="Times New Roman"/>
              </a:rPr>
              <a:t>CNF</a:t>
            </a:r>
            <a:r>
              <a:rPr lang="en-US" dirty="0" smtClean="0">
                <a:latin typeface="Times New Roman"/>
                <a:cs typeface="Times New Roman"/>
              </a:rPr>
              <a:t> formula: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 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352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0019"/>
                                      </p:to>
                                    </p:animClr>
                                    <p:set>
                                      <p:cBhvr>
                                        <p:cTn id="37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8" dur="1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52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0019"/>
                                      </p:to>
                                    </p:animClr>
                                    <p:set>
                                      <p:cBhvr>
                                        <p:cTn id="53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11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6" presetClass="entr" presetSubtype="2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1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6" presetClass="entr" presetSubtype="2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11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100"/>
                            </p:stCondLst>
                            <p:childTnLst>
                              <p:par>
                                <p:cTn id="62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63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0019"/>
                                      </p:to>
                                    </p:animClr>
                                    <p:set>
                                      <p:cBhvr>
                                        <p:cTn id="64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5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11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700"/>
                            </p:stCondLst>
                            <p:childTnLst>
                              <p:par>
                                <p:cTn id="70" presetID="1" presetClass="emph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Clr clrSpc="rgb" dir="cw">
                                      <p:cBhvr>
                                        <p:cTn id="71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7A0019"/>
                                      </p:to>
                                    </p:animClr>
                                    <p:set>
                                      <p:cBhvr>
                                        <p:cTn id="72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3" dur="11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2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6" dur="1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11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35" grpId="0" animBg="1"/>
      <p:bldP spid="36" grpId="0" animBg="1"/>
      <p:bldP spid="37" grpId="0" animBg="1"/>
      <p:bldP spid="38" grpId="0"/>
      <p:bldP spid="39" grpId="0"/>
      <p:bldP spid="39" grpId="1"/>
      <p:bldP spid="40" grpId="0"/>
      <p:bldP spid="41" grpId="0" animBg="1"/>
      <p:bldP spid="44" grpId="0"/>
      <p:bldP spid="46" grpId="0"/>
      <p:bldP spid="47" grpId="0"/>
      <p:bldP spid="48" grpId="0"/>
      <p:bldP spid="53" grpId="0"/>
      <p:bldP spid="54" grpId="0"/>
      <p:bldP spid="70" grpId="0"/>
      <p:bldP spid="71" grpId="0"/>
      <p:bldP spid="74" grpId="0"/>
      <p:bldP spid="55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improve PDR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PDR requires </a:t>
            </a:r>
            <a:r>
              <a:rPr lang="en-US" dirty="0" smtClean="0">
                <a:solidFill>
                  <a:srgbClr val="7A0019"/>
                </a:solidFill>
              </a:rPr>
              <a:t>small cubes </a:t>
            </a:r>
            <a:r>
              <a:rPr lang="en-US" dirty="0" smtClean="0"/>
              <a:t>to be effective</a:t>
            </a:r>
          </a:p>
          <a:p>
            <a:pPr lvl="1"/>
            <a:r>
              <a:rPr lang="en-US" dirty="0" smtClean="0"/>
              <a:t>Reductions via </a:t>
            </a:r>
            <a:r>
              <a:rPr lang="en-US" dirty="0" smtClean="0">
                <a:solidFill>
                  <a:srgbClr val="7A0019"/>
                </a:solidFill>
              </a:rPr>
              <a:t>Ternary Valued Simulation</a:t>
            </a:r>
          </a:p>
          <a:p>
            <a:pPr lvl="1"/>
            <a:r>
              <a:rPr lang="en-US" dirty="0" smtClean="0"/>
              <a:t>Reductions via </a:t>
            </a:r>
            <a:r>
              <a:rPr lang="en-US" dirty="0" smtClean="0">
                <a:solidFill>
                  <a:srgbClr val="7A0019"/>
                </a:solidFill>
              </a:rPr>
              <a:t>MUC</a:t>
            </a:r>
            <a:r>
              <a:rPr lang="en-US" dirty="0" smtClean="0"/>
              <a:t> inspection</a:t>
            </a:r>
          </a:p>
          <a:p>
            <a:r>
              <a:rPr lang="en-US" dirty="0" smtClean="0"/>
              <a:t>Idea: </a:t>
            </a:r>
            <a:r>
              <a:rPr lang="en-US" dirty="0" smtClean="0">
                <a:solidFill>
                  <a:srgbClr val="7A0019"/>
                </a:solidFill>
              </a:rPr>
              <a:t>The use of non-state variables may yield smaller cubes</a:t>
            </a:r>
            <a:endParaRPr lang="en-US" dirty="0">
              <a:solidFill>
                <a:srgbClr val="7A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14480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1143000"/>
          </a:xfrm>
        </p:spPr>
        <p:txBody>
          <a:bodyPr/>
          <a:lstStyle/>
          <a:p>
            <a:r>
              <a:rPr lang="en-US" dirty="0" smtClean="0"/>
              <a:t>Intuition for Non-State Variables</a:t>
            </a:r>
            <a:endParaRPr lang="en-US" dirty="0"/>
          </a:p>
        </p:txBody>
      </p:sp>
      <p:pic>
        <p:nvPicPr>
          <p:cNvPr id="3317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013" y="2133600"/>
            <a:ext cx="5398187" cy="391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177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4343400"/>
            <a:ext cx="3962400" cy="1984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 bwMode="auto">
          <a:xfrm>
            <a:off x="304800" y="1981200"/>
            <a:ext cx="2133600" cy="43466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334000" y="3047999"/>
            <a:ext cx="609600" cy="1106501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02749" y="1295400"/>
            <a:ext cx="737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395424" y="2362200"/>
            <a:ext cx="5100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257800" y="5143500"/>
            <a:ext cx="10668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257800" y="5829300"/>
            <a:ext cx="10668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5257800" y="4762500"/>
            <a:ext cx="1066800" cy="3429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172200" y="1981200"/>
            <a:ext cx="27432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7A0019"/>
                </a:solidFill>
              </a:rPr>
              <a:t>Three</a:t>
            </a:r>
            <a:r>
              <a:rPr lang="en-US" dirty="0" smtClean="0"/>
              <a:t> cubes in terms of 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/>
              <a:t>blocked by </a:t>
            </a:r>
            <a:r>
              <a:rPr lang="en-US" dirty="0" smtClean="0">
                <a:solidFill>
                  <a:srgbClr val="7A0019"/>
                </a:solidFill>
              </a:rPr>
              <a:t>one </a:t>
            </a:r>
            <a:r>
              <a:rPr lang="en-US" dirty="0" smtClean="0"/>
              <a:t>cube in terms of 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/>
              <a:t>!</a:t>
            </a:r>
            <a:r>
              <a:rPr lang="en-US" baseline="-25000" dirty="0" smtClean="0">
                <a:solidFill>
                  <a:srgbClr val="C0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/>
              <a:t> </a:t>
            </a:r>
            <a:endParaRPr lang="en-US" baseline="-25000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5760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3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5" grpId="0"/>
      <p:bldP spid="9" grpId="0"/>
      <p:bldP spid="11" grpId="0" animBg="1"/>
      <p:bldP spid="12" grpId="0" animBg="1"/>
      <p:bldP spid="13" grpId="0" animBg="1"/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Shifting the Transition Relation</a:t>
            </a:r>
            <a:endParaRPr lang="en-US" sz="4000" dirty="0"/>
          </a:p>
        </p:txBody>
      </p:sp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22406"/>
            <a:ext cx="4300538" cy="366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457200" y="3956803"/>
            <a:ext cx="533400" cy="16057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13467"/>
            <a:ext cx="4300538" cy="366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 bwMode="auto">
          <a:xfrm>
            <a:off x="4419600" y="3810000"/>
            <a:ext cx="533400" cy="1752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381000" y="5715000"/>
            <a:ext cx="737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4446388" y="5715000"/>
            <a:ext cx="5100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2397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4.99537E-7 L 0.15416 -0.00509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708" y="-25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44444E-6 4.36633E-6 L 0.15139 0.00185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569" y="9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1.20259E-6 L 0.17917 -0.00555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278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11022E-16 -1.20259E-6 L 0.17917 -0.0113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958" y="-5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3" grpId="0"/>
      <p:bldP spid="2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Shifting the Transition Relation</a:t>
            </a:r>
            <a:endParaRPr lang="en-US" sz="4000" dirty="0"/>
          </a:p>
        </p:txBody>
      </p:sp>
      <p:pic>
        <p:nvPicPr>
          <p:cNvPr id="3328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122406"/>
            <a:ext cx="4300538" cy="366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 bwMode="auto">
          <a:xfrm>
            <a:off x="1929298" y="3956803"/>
            <a:ext cx="533400" cy="16057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2113467"/>
            <a:ext cx="4300538" cy="36687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Rectangle 21"/>
          <p:cNvSpPr/>
          <p:nvPr/>
        </p:nvSpPr>
        <p:spPr bwMode="auto">
          <a:xfrm>
            <a:off x="6016336" y="3810000"/>
            <a:ext cx="533400" cy="1752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853098" y="5715000"/>
            <a:ext cx="737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043124" y="5715000"/>
            <a:ext cx="5100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43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328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2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2" grpId="0" animBg="1"/>
      <p:bldP spid="23" grpId="0"/>
      <p:bldP spid="2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 smtClean="0"/>
              <a:t>Shifting the Transition Relation</a:t>
            </a:r>
            <a:endParaRPr lang="en-US" sz="4000" dirty="0"/>
          </a:p>
        </p:txBody>
      </p:sp>
      <p:pic>
        <p:nvPicPr>
          <p:cNvPr id="3338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63689"/>
            <a:ext cx="4276725" cy="3651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Rectangle 14"/>
          <p:cNvSpPr/>
          <p:nvPr/>
        </p:nvSpPr>
        <p:spPr bwMode="auto">
          <a:xfrm>
            <a:off x="2286000" y="3785260"/>
            <a:ext cx="533400" cy="1605797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5562600" y="3785260"/>
            <a:ext cx="533400" cy="17526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209800" y="5543457"/>
            <a:ext cx="73770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sz="3200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-1</a:t>
            </a:r>
            <a:endParaRPr lang="en-US" sz="3200" dirty="0">
              <a:solidFill>
                <a:srgbClr val="FF0000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89388" y="5690260"/>
            <a:ext cx="5100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200" i="1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sz="3200" i="1" baseline="-250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endParaRPr 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210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8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38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/>
      <p:bldP spid="1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Topics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7875261"/>
              </p:ext>
            </p:extLst>
          </p:nvPr>
        </p:nvGraphicFramePr>
        <p:xfrm>
          <a:off x="1752600" y="1676400"/>
          <a:ext cx="567680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2229" name="Visio" r:id="rId3" imgW="3053524" imgH="1967684" progId="Visio.Drawing.11">
                  <p:embed/>
                </p:oleObj>
              </mc:Choice>
              <mc:Fallback>
                <p:oleObj name="Visio" r:id="rId3" imgW="3053524" imgH="19676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76400"/>
                        <a:ext cx="5676808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9020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/>
          <p:cNvSpPr/>
          <p:nvPr/>
        </p:nvSpPr>
        <p:spPr bwMode="auto">
          <a:xfrm>
            <a:off x="6600207" y="2999188"/>
            <a:ext cx="222464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Valued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solving Query: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lvl="1"/>
            <a:r>
              <a:rPr lang="en-US" dirty="0" smtClean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210174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5791200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8274052"/>
              </p:ext>
            </p:extLst>
          </p:nvPr>
        </p:nvGraphicFramePr>
        <p:xfrm>
          <a:off x="2405063" y="3406977"/>
          <a:ext cx="4376737" cy="284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62" name="Visio" r:id="rId3" imgW="1910239" imgH="1240030" progId="Visio.Drawing.11">
                  <p:embed/>
                </p:oleObj>
              </mc:Choice>
              <mc:Fallback>
                <p:oleObj name="Visio" r:id="rId3" imgW="1910239" imgH="12400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406977"/>
                        <a:ext cx="4376737" cy="2841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6691251" y="3065216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┴</a:t>
            </a:r>
            <a:endParaRPr lang="en-US" sz="3600" dirty="0">
              <a:solidFill>
                <a:srgbClr val="7A0019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615051" y="302574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  ” is an </a:t>
            </a:r>
          </a:p>
          <a:p>
            <a:r>
              <a:rPr lang="en-US" i="1" dirty="0" smtClean="0">
                <a:solidFill>
                  <a:srgbClr val="A50021"/>
                </a:solidFill>
              </a:rPr>
              <a:t>unknown</a:t>
            </a:r>
            <a:r>
              <a:rPr lang="en-US" dirty="0" smtClean="0"/>
              <a:t>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9160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Valued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solving Query: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lvl="1"/>
            <a:r>
              <a:rPr lang="en-US" dirty="0" smtClean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210174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5791200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92162356"/>
              </p:ext>
            </p:extLst>
          </p:nvPr>
        </p:nvGraphicFramePr>
        <p:xfrm>
          <a:off x="2405063" y="3406977"/>
          <a:ext cx="4376737" cy="284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485" name="Visio" r:id="rId3" imgW="1910239" imgH="1240030" progId="Visio.Drawing.11">
                  <p:embed/>
                </p:oleObj>
              </mc:Choice>
              <mc:Fallback>
                <p:oleObj name="Visio" r:id="rId3" imgW="1910239" imgH="12400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406977"/>
                        <a:ext cx="4376737" cy="2841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6600207" y="2999188"/>
            <a:ext cx="222464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1251" y="3065216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┴</a:t>
            </a:r>
            <a:endParaRPr lang="en-US" sz="3600" dirty="0">
              <a:solidFill>
                <a:srgbClr val="7A001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5051" y="302574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  ” is an </a:t>
            </a:r>
          </a:p>
          <a:p>
            <a:r>
              <a:rPr lang="en-US" i="1" dirty="0" smtClean="0">
                <a:solidFill>
                  <a:srgbClr val="A50021"/>
                </a:solidFill>
              </a:rPr>
              <a:t>unknown</a:t>
            </a:r>
            <a:r>
              <a:rPr lang="en-US" dirty="0" smtClean="0"/>
              <a:t>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46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Valued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solving Query: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lvl="1"/>
            <a:r>
              <a:rPr lang="en-US" dirty="0" smtClean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210174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5791200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0673767"/>
              </p:ext>
            </p:extLst>
          </p:nvPr>
        </p:nvGraphicFramePr>
        <p:xfrm>
          <a:off x="2405063" y="3406977"/>
          <a:ext cx="4376737" cy="284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1509" name="Visio" r:id="rId3" imgW="1910239" imgH="1240030" progId="Visio.Drawing.11">
                  <p:embed/>
                </p:oleObj>
              </mc:Choice>
              <mc:Fallback>
                <p:oleObj name="Visio" r:id="rId3" imgW="1910239" imgH="12400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406977"/>
                        <a:ext cx="4376737" cy="2841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6600207" y="2999188"/>
            <a:ext cx="222464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1251" y="3065216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┴</a:t>
            </a:r>
            <a:endParaRPr lang="en-US" sz="3600" dirty="0">
              <a:solidFill>
                <a:srgbClr val="7A001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5051" y="302574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  ” is an </a:t>
            </a:r>
          </a:p>
          <a:p>
            <a:r>
              <a:rPr lang="en-US" i="1" dirty="0" smtClean="0">
                <a:solidFill>
                  <a:srgbClr val="A50021"/>
                </a:solidFill>
              </a:rPr>
              <a:t>unknown</a:t>
            </a:r>
            <a:r>
              <a:rPr lang="en-US" dirty="0" smtClean="0"/>
              <a:t>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8037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Valued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solving Query: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lvl="1"/>
            <a:r>
              <a:rPr lang="en-US" dirty="0" smtClean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210174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5791200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899379"/>
              </p:ext>
            </p:extLst>
          </p:nvPr>
        </p:nvGraphicFramePr>
        <p:xfrm>
          <a:off x="2405063" y="3406977"/>
          <a:ext cx="4376737" cy="284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33" name="Visio" r:id="rId3" imgW="1910239" imgH="1240030" progId="Visio.Drawing.11">
                  <p:embed/>
                </p:oleObj>
              </mc:Choice>
              <mc:Fallback>
                <p:oleObj name="Visio" r:id="rId3" imgW="1910239" imgH="12400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406977"/>
                        <a:ext cx="4376737" cy="2841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6600207" y="2999188"/>
            <a:ext cx="222464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1251" y="3065216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┴</a:t>
            </a:r>
            <a:endParaRPr lang="en-US" sz="3600" dirty="0">
              <a:solidFill>
                <a:srgbClr val="7A001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5051" y="302574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  ” is an </a:t>
            </a:r>
          </a:p>
          <a:p>
            <a:r>
              <a:rPr lang="en-US" i="1" dirty="0" smtClean="0">
                <a:solidFill>
                  <a:srgbClr val="A50021"/>
                </a:solidFill>
              </a:rPr>
              <a:t>unknown</a:t>
            </a:r>
            <a:r>
              <a:rPr lang="en-US" dirty="0" smtClean="0"/>
              <a:t>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894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Valued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solving Query: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lvl="1"/>
            <a:r>
              <a:rPr lang="en-US" dirty="0" smtClean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210174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5791200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03661136"/>
              </p:ext>
            </p:extLst>
          </p:nvPr>
        </p:nvGraphicFramePr>
        <p:xfrm>
          <a:off x="2405063" y="3406977"/>
          <a:ext cx="4376737" cy="284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3557" name="Visio" r:id="rId3" imgW="1910239" imgH="1240030" progId="Visio.Drawing.11">
                  <p:embed/>
                </p:oleObj>
              </mc:Choice>
              <mc:Fallback>
                <p:oleObj name="Visio" r:id="rId3" imgW="1910239" imgH="12400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406977"/>
                        <a:ext cx="4376737" cy="2841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6600207" y="2999188"/>
            <a:ext cx="222464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1251" y="3065216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┴</a:t>
            </a:r>
            <a:endParaRPr lang="en-US" sz="3600" dirty="0">
              <a:solidFill>
                <a:srgbClr val="7A001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5051" y="302574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  ” is an </a:t>
            </a:r>
          </a:p>
          <a:p>
            <a:r>
              <a:rPr lang="en-US" i="1" dirty="0" smtClean="0">
                <a:solidFill>
                  <a:srgbClr val="A50021"/>
                </a:solidFill>
              </a:rPr>
              <a:t>unknown</a:t>
            </a:r>
            <a:r>
              <a:rPr lang="en-US" dirty="0" smtClean="0"/>
              <a:t>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54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Valued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solving Query: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lvl="1"/>
            <a:r>
              <a:rPr lang="en-US" dirty="0" smtClean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210174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5791200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96060491"/>
              </p:ext>
            </p:extLst>
          </p:nvPr>
        </p:nvGraphicFramePr>
        <p:xfrm>
          <a:off x="2405063" y="3406977"/>
          <a:ext cx="4376737" cy="284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4581" name="Visio" r:id="rId3" imgW="1910239" imgH="1240030" progId="Visio.Drawing.11">
                  <p:embed/>
                </p:oleObj>
              </mc:Choice>
              <mc:Fallback>
                <p:oleObj name="Visio" r:id="rId3" imgW="1910239" imgH="12400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406977"/>
                        <a:ext cx="4376737" cy="2841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6600207" y="2999188"/>
            <a:ext cx="222464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1251" y="3065216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┴</a:t>
            </a:r>
            <a:endParaRPr lang="en-US" sz="3600" dirty="0">
              <a:solidFill>
                <a:srgbClr val="7A001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5051" y="302574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  ” is an </a:t>
            </a:r>
          </a:p>
          <a:p>
            <a:r>
              <a:rPr lang="en-US" i="1" dirty="0" smtClean="0">
                <a:solidFill>
                  <a:srgbClr val="A50021"/>
                </a:solidFill>
              </a:rPr>
              <a:t>unknown</a:t>
            </a:r>
            <a:r>
              <a:rPr lang="en-US" dirty="0" smtClean="0"/>
              <a:t>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7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Valued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solving Query: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lvl="1"/>
            <a:r>
              <a:rPr lang="en-US" dirty="0" smtClean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</a:endParaRPr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210174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5791200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3930345"/>
              </p:ext>
            </p:extLst>
          </p:nvPr>
        </p:nvGraphicFramePr>
        <p:xfrm>
          <a:off x="2405063" y="3406977"/>
          <a:ext cx="4376737" cy="284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05" name="Visio" r:id="rId3" imgW="1910239" imgH="1240030" progId="Visio.Drawing.11">
                  <p:embed/>
                </p:oleObj>
              </mc:Choice>
              <mc:Fallback>
                <p:oleObj name="Visio" r:id="rId3" imgW="1910239" imgH="12400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406977"/>
                        <a:ext cx="4376737" cy="2841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Rounded Rectangle 7"/>
          <p:cNvSpPr/>
          <p:nvPr/>
        </p:nvSpPr>
        <p:spPr bwMode="auto">
          <a:xfrm>
            <a:off x="6600207" y="2999188"/>
            <a:ext cx="222464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691251" y="3065216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┴</a:t>
            </a:r>
            <a:endParaRPr lang="en-US" sz="3600" dirty="0">
              <a:solidFill>
                <a:srgbClr val="7A001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5051" y="302574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  ” is an </a:t>
            </a:r>
          </a:p>
          <a:p>
            <a:r>
              <a:rPr lang="en-US" i="1" dirty="0" smtClean="0">
                <a:solidFill>
                  <a:srgbClr val="A50021"/>
                </a:solidFill>
              </a:rPr>
              <a:t>unknown</a:t>
            </a:r>
            <a:r>
              <a:rPr lang="en-US" dirty="0" smtClean="0"/>
              <a:t>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051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Valued Simulation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solving Query: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6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7</a:t>
            </a:r>
          </a:p>
          <a:p>
            <a:pPr lvl="1"/>
            <a:r>
              <a:rPr lang="en-US" dirty="0" smtClean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</a:p>
          <a:p>
            <a:pPr lvl="1"/>
            <a:r>
              <a:rPr lang="en-US" dirty="0" smtClean="0"/>
              <a:t>Cube reduced:</a:t>
            </a:r>
            <a:r>
              <a:rPr lang="en-US" dirty="0"/>
              <a:t>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x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4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pPr lvl="1"/>
            <a:endParaRPr lang="en-US" baseline="-25000" dirty="0">
              <a:solidFill>
                <a:srgbClr val="7A0019"/>
              </a:solidFill>
            </a:endParaRPr>
          </a:p>
          <a:p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 bwMode="auto">
          <a:xfrm>
            <a:off x="5210174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" name="Straight Connector 5"/>
          <p:cNvCxnSpPr/>
          <p:nvPr/>
        </p:nvCxnSpPr>
        <p:spPr bwMode="auto">
          <a:xfrm>
            <a:off x="5791200" y="25146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0577404"/>
              </p:ext>
            </p:extLst>
          </p:nvPr>
        </p:nvGraphicFramePr>
        <p:xfrm>
          <a:off x="2405063" y="3406977"/>
          <a:ext cx="4376737" cy="28414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29" name="Visio" r:id="rId3" imgW="1910239" imgH="1240030" progId="Visio.Drawing.11">
                  <p:embed/>
                </p:oleObj>
              </mc:Choice>
              <mc:Fallback>
                <p:oleObj name="Visio" r:id="rId3" imgW="1910239" imgH="124003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05063" y="3406977"/>
                        <a:ext cx="4376737" cy="28414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Connector 7"/>
          <p:cNvCxnSpPr/>
          <p:nvPr/>
        </p:nvCxnSpPr>
        <p:spPr bwMode="auto">
          <a:xfrm>
            <a:off x="3962400" y="30480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" name="Straight Connector 8"/>
          <p:cNvCxnSpPr/>
          <p:nvPr/>
        </p:nvCxnSpPr>
        <p:spPr bwMode="auto">
          <a:xfrm>
            <a:off x="4267200" y="3048000"/>
            <a:ext cx="152400" cy="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Rounded Rectangle 9"/>
          <p:cNvSpPr/>
          <p:nvPr/>
        </p:nvSpPr>
        <p:spPr bwMode="auto">
          <a:xfrm>
            <a:off x="6600207" y="2999188"/>
            <a:ext cx="2224644" cy="914400"/>
          </a:xfrm>
          <a:prstGeom prst="roundRect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691251" y="3065216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smtClean="0">
                <a:solidFill>
                  <a:srgbClr val="7A0019"/>
                </a:solidFill>
                <a:latin typeface="Times New Roman"/>
                <a:cs typeface="Times New Roman"/>
              </a:rPr>
              <a:t>┴</a:t>
            </a:r>
            <a:endParaRPr lang="en-US" sz="3600" dirty="0">
              <a:solidFill>
                <a:srgbClr val="7A0019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615051" y="3025747"/>
            <a:ext cx="2514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“   ” is an </a:t>
            </a:r>
          </a:p>
          <a:p>
            <a:r>
              <a:rPr lang="en-US" i="1" dirty="0" smtClean="0">
                <a:solidFill>
                  <a:srgbClr val="A50021"/>
                </a:solidFill>
              </a:rPr>
              <a:t>unknown</a:t>
            </a:r>
            <a:r>
              <a:rPr lang="en-US" dirty="0" smtClean="0"/>
              <a:t> value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3652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</a:t>
            </a:r>
            <a:r>
              <a:rPr lang="en-US" dirty="0" err="1" smtClean="0"/>
              <a:t>Sim</a:t>
            </a:r>
            <a:r>
              <a:rPr lang="en-US" dirty="0" smtClean="0"/>
              <a:t> with Gate </a:t>
            </a:r>
            <a:r>
              <a:rPr lang="en-US" dirty="0" err="1" smtClean="0"/>
              <a:t>Vars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Slightly more complex because of </a:t>
            </a:r>
            <a:r>
              <a:rPr lang="en-US" dirty="0" smtClean="0">
                <a:solidFill>
                  <a:srgbClr val="7A0019"/>
                </a:solidFill>
              </a:rPr>
              <a:t>variable dependence</a:t>
            </a:r>
          </a:p>
          <a:p>
            <a:r>
              <a:rPr lang="en-US" dirty="0" smtClean="0"/>
              <a:t>Algorithm:</a:t>
            </a:r>
          </a:p>
          <a:p>
            <a:pPr lvl="1"/>
            <a:r>
              <a:rPr lang="en-US" dirty="0" smtClean="0"/>
              <a:t>Order variables ascending by </a:t>
            </a:r>
            <a:r>
              <a:rPr lang="en-US" dirty="0" smtClean="0">
                <a:solidFill>
                  <a:srgbClr val="7A0019"/>
                </a:solidFill>
              </a:rPr>
              <a:t>logic level</a:t>
            </a:r>
          </a:p>
          <a:p>
            <a:pPr lvl="1"/>
            <a:r>
              <a:rPr lang="en-US" dirty="0" smtClean="0"/>
              <a:t>If the variables value is determined by </a:t>
            </a:r>
            <a:r>
              <a:rPr lang="en-US" dirty="0" err="1" smtClean="0"/>
              <a:t>fanins</a:t>
            </a:r>
            <a:r>
              <a:rPr lang="en-US" dirty="0"/>
              <a:t>:</a:t>
            </a:r>
            <a:r>
              <a:rPr lang="en-US" dirty="0" smtClean="0"/>
              <a:t> remove it</a:t>
            </a:r>
          </a:p>
          <a:p>
            <a:pPr lvl="1"/>
            <a:r>
              <a:rPr lang="en-US" dirty="0" smtClean="0"/>
              <a:t>Otherwise try setting to: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57800" y="4916269"/>
            <a:ext cx="53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rgbClr val="7A0019"/>
                </a:solidFill>
                <a:latin typeface="Times New Roman"/>
                <a:cs typeface="Times New Roman"/>
              </a:rPr>
              <a:t>┴</a:t>
            </a:r>
            <a:endParaRPr lang="en-US" sz="3600" dirty="0">
              <a:solidFill>
                <a:srgbClr val="7A001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956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Gate </a:t>
            </a:r>
            <a:r>
              <a:rPr lang="en-US" dirty="0" err="1" smtClean="0"/>
              <a:t>Vars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solving Query: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581166"/>
              </p:ext>
            </p:extLst>
          </p:nvPr>
        </p:nvGraphicFramePr>
        <p:xfrm>
          <a:off x="2590800" y="3505200"/>
          <a:ext cx="4191000" cy="293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7653" name="Visio" r:id="rId3" imgW="2650831" imgH="1859072" progId="Visio.Drawing.11">
                  <p:embed/>
                </p:oleObj>
              </mc:Choice>
              <mc:Fallback>
                <p:oleObj name="Visio" r:id="rId3" imgW="2650831" imgH="185907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05200"/>
                        <a:ext cx="4191000" cy="2938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7239000" y="1981200"/>
            <a:ext cx="2286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721966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Topics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218121"/>
              </p:ext>
            </p:extLst>
          </p:nvPr>
        </p:nvGraphicFramePr>
        <p:xfrm>
          <a:off x="1752600" y="1676400"/>
          <a:ext cx="567680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3253" name="Visio" r:id="rId3" imgW="3053524" imgH="1967684" progId="Visio.Drawing.11">
                  <p:embed/>
                </p:oleObj>
              </mc:Choice>
              <mc:Fallback>
                <p:oleObj name="Visio" r:id="rId3" imgW="3053524" imgH="19676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76400"/>
                        <a:ext cx="5676808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044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Gate </a:t>
            </a:r>
            <a:r>
              <a:rPr lang="en-US" dirty="0" err="1" smtClean="0"/>
              <a:t>Vars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solving Query: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6394081"/>
              </p:ext>
            </p:extLst>
          </p:nvPr>
        </p:nvGraphicFramePr>
        <p:xfrm>
          <a:off x="2590800" y="3505200"/>
          <a:ext cx="4191000" cy="293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76" name="Visio" r:id="rId3" imgW="2650831" imgH="1859072" progId="Visio.Drawing.11">
                  <p:embed/>
                </p:oleObj>
              </mc:Choice>
              <mc:Fallback>
                <p:oleObj name="Visio" r:id="rId3" imgW="2650831" imgH="185907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05200"/>
                        <a:ext cx="4191000" cy="2938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7239000" y="1981200"/>
            <a:ext cx="2286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736334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Gate </a:t>
            </a:r>
            <a:r>
              <a:rPr lang="en-US" dirty="0" err="1" smtClean="0"/>
              <a:t>Vars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solving Query: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1853922"/>
              </p:ext>
            </p:extLst>
          </p:nvPr>
        </p:nvGraphicFramePr>
        <p:xfrm>
          <a:off x="2590800" y="3505200"/>
          <a:ext cx="4191000" cy="293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700" name="Visio" r:id="rId3" imgW="2650831" imgH="1859072" progId="Visio.Drawing.11">
                  <p:embed/>
                </p:oleObj>
              </mc:Choice>
              <mc:Fallback>
                <p:oleObj name="Visio" r:id="rId3" imgW="2650831" imgH="185907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05200"/>
                        <a:ext cx="4191000" cy="2938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7239000" y="1981200"/>
            <a:ext cx="2286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342202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Gate </a:t>
            </a:r>
            <a:r>
              <a:rPr lang="en-US" dirty="0" err="1" smtClean="0"/>
              <a:t>Vars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solving Query: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0206104"/>
              </p:ext>
            </p:extLst>
          </p:nvPr>
        </p:nvGraphicFramePr>
        <p:xfrm>
          <a:off x="2590800" y="3505200"/>
          <a:ext cx="4191000" cy="293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0724" name="Visio" r:id="rId3" imgW="2650831" imgH="1859072" progId="Visio.Drawing.11">
                  <p:embed/>
                </p:oleObj>
              </mc:Choice>
              <mc:Fallback>
                <p:oleObj name="Visio" r:id="rId3" imgW="2650831" imgH="185907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05200"/>
                        <a:ext cx="4191000" cy="2938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7239000" y="1981200"/>
            <a:ext cx="2286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4111570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Ternary Gate </a:t>
            </a:r>
            <a:r>
              <a:rPr lang="en-US" dirty="0" err="1" smtClean="0"/>
              <a:t>Vars</a:t>
            </a:r>
            <a:r>
              <a:rPr lang="en-US" dirty="0" smtClean="0"/>
              <a:t>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After solving Query: </a:t>
            </a:r>
            <a:r>
              <a:rPr lang="en-US" i="1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i="1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aseline="-25000" dirty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>
                <a:solidFill>
                  <a:srgbClr val="7A0019"/>
                </a:solidFill>
                <a:latin typeface="Times New Roman"/>
                <a:cs typeface="Times New Roman"/>
              </a:rPr>
              <a:t>T </a:t>
            </a:r>
            <a:r>
              <a:rPr lang="en-US" dirty="0">
                <a:solidFill>
                  <a:srgbClr val="7A0019"/>
                </a:solidFill>
                <a:latin typeface="Times New Roman"/>
                <a:cs typeface="Times New Roman"/>
              </a:rPr>
              <a:t>˄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m</a:t>
            </a:r>
            <a:r>
              <a:rPr lang="en-US" i="1" baseline="30000" dirty="0" smtClean="0">
                <a:solidFill>
                  <a:srgbClr val="7A0019"/>
                </a:solidFill>
                <a:latin typeface="Calibri" pitchFamily="34" charset="0"/>
                <a:cs typeface="Times New Roman" pitchFamily="18" charset="0"/>
              </a:rPr>
              <a:t>’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en-US" dirty="0"/>
              <a:t>Satisfying assignment: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 lvl="1"/>
            <a:r>
              <a:rPr lang="en-US" dirty="0" smtClean="0"/>
              <a:t>Reduced Cube: 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i="1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g</a:t>
            </a:r>
            <a:r>
              <a:rPr lang="en-US" baseline="-25000" dirty="0" smtClean="0">
                <a:solidFill>
                  <a:srgbClr val="7A0019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  <a:p>
            <a:pPr lvl="1"/>
            <a:endParaRPr lang="en-US" baseline="-25000" dirty="0">
              <a:solidFill>
                <a:srgbClr val="7A0019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652039"/>
              </p:ext>
            </p:extLst>
          </p:nvPr>
        </p:nvGraphicFramePr>
        <p:xfrm>
          <a:off x="2590800" y="3505200"/>
          <a:ext cx="4191000" cy="29387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1748" name="Visio" r:id="rId3" imgW="2650831" imgH="1859072" progId="Visio.Drawing.11">
                  <p:embed/>
                </p:oleObj>
              </mc:Choice>
              <mc:Fallback>
                <p:oleObj name="Visio" r:id="rId3" imgW="2650831" imgH="185907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3505200"/>
                        <a:ext cx="4191000" cy="29387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Straight Connector 4"/>
          <p:cNvCxnSpPr/>
          <p:nvPr/>
        </p:nvCxnSpPr>
        <p:spPr bwMode="auto">
          <a:xfrm>
            <a:off x="7239000" y="1981200"/>
            <a:ext cx="228600" cy="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rgbClr val="7A0019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6" name="Rectangle 5"/>
          <p:cNvSpPr/>
          <p:nvPr/>
        </p:nvSpPr>
        <p:spPr bwMode="auto">
          <a:xfrm>
            <a:off x="4191000" y="4495800"/>
            <a:ext cx="266700" cy="68580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8" name="Straight Arrow Connector 7"/>
          <p:cNvCxnSpPr/>
          <p:nvPr/>
        </p:nvCxnSpPr>
        <p:spPr bwMode="auto">
          <a:xfrm>
            <a:off x="1600200" y="4495800"/>
            <a:ext cx="2514600" cy="3048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0" name="TextBox 9"/>
          <p:cNvSpPr txBox="1"/>
          <p:nvPr/>
        </p:nvSpPr>
        <p:spPr>
          <a:xfrm>
            <a:off x="76200" y="3664802"/>
            <a:ext cx="2628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Value Determined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</a:rPr>
              <a:t>by inputs!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2473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Ternary </a:t>
            </a:r>
            <a:r>
              <a:rPr lang="en-US" dirty="0" err="1" smtClean="0"/>
              <a:t>sim</a:t>
            </a:r>
            <a:r>
              <a:rPr lang="en-US" dirty="0" smtClean="0"/>
              <a:t> run twice: only </a:t>
            </a:r>
            <a:r>
              <a:rPr lang="en-US" dirty="0" smtClean="0">
                <a:solidFill>
                  <a:srgbClr val="7A0019"/>
                </a:solidFill>
              </a:rPr>
              <a:t>gate </a:t>
            </a:r>
            <a:r>
              <a:rPr lang="en-US" dirty="0" err="1" smtClean="0">
                <a:solidFill>
                  <a:srgbClr val="7A0019"/>
                </a:solidFill>
              </a:rPr>
              <a:t>vars</a:t>
            </a:r>
            <a:r>
              <a:rPr lang="en-US" dirty="0" smtClean="0">
                <a:solidFill>
                  <a:srgbClr val="7A0019"/>
                </a:solidFill>
              </a:rPr>
              <a:t> </a:t>
            </a:r>
            <a:r>
              <a:rPr lang="en-US" dirty="0" smtClean="0"/>
              <a:t>and only </a:t>
            </a:r>
            <a:r>
              <a:rPr lang="en-US" dirty="0" smtClean="0">
                <a:solidFill>
                  <a:srgbClr val="7A0019"/>
                </a:solidFill>
              </a:rPr>
              <a:t>state </a:t>
            </a:r>
            <a:r>
              <a:rPr lang="en-US" dirty="0" err="1" smtClean="0">
                <a:solidFill>
                  <a:srgbClr val="7A0019"/>
                </a:solidFill>
              </a:rPr>
              <a:t>vars</a:t>
            </a:r>
            <a:endParaRPr lang="en-US" dirty="0"/>
          </a:p>
          <a:p>
            <a:r>
              <a:rPr lang="en-US" dirty="0" err="1" smtClean="0"/>
              <a:t>Vars</a:t>
            </a:r>
            <a:r>
              <a:rPr lang="en-US" dirty="0" smtClean="0"/>
              <a:t> are removed from cube by </a:t>
            </a:r>
            <a:r>
              <a:rPr lang="en-US" dirty="0" smtClean="0">
                <a:solidFill>
                  <a:srgbClr val="7A0019"/>
                </a:solidFill>
              </a:rPr>
              <a:t>logic level</a:t>
            </a:r>
            <a:r>
              <a:rPr lang="en-US" dirty="0" smtClean="0"/>
              <a:t> and by </a:t>
            </a:r>
            <a:r>
              <a:rPr lang="en-US" dirty="0" smtClean="0">
                <a:solidFill>
                  <a:srgbClr val="7A0019"/>
                </a:solidFill>
              </a:rPr>
              <a:t>priority</a:t>
            </a:r>
          </a:p>
          <a:p>
            <a:r>
              <a:rPr lang="en-US" dirty="0" smtClean="0"/>
              <a:t>After both passes the </a:t>
            </a:r>
            <a:r>
              <a:rPr lang="en-US" dirty="0" smtClean="0">
                <a:solidFill>
                  <a:srgbClr val="7A0019"/>
                </a:solidFill>
              </a:rPr>
              <a:t>smaller cube</a:t>
            </a:r>
            <a:r>
              <a:rPr lang="en-US" dirty="0" smtClean="0"/>
              <a:t> is chosen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688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SAT Results</a:t>
            </a:r>
            <a:endParaRPr lang="en-US" dirty="0"/>
          </a:p>
        </p:txBody>
      </p:sp>
      <p:pic>
        <p:nvPicPr>
          <p:cNvPr id="3491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1263102"/>
            <a:ext cx="5091113" cy="51376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97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UNSAT Results</a:t>
            </a:r>
            <a:endParaRPr lang="en-US" dirty="0"/>
          </a:p>
        </p:txBody>
      </p:sp>
      <p:pic>
        <p:nvPicPr>
          <p:cNvPr id="350213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219200"/>
            <a:ext cx="7219775" cy="26259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0214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5287" y="4383392"/>
            <a:ext cx="7162799" cy="19983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 rot="5400000">
            <a:off x="1605330" y="3763090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 rot="5400000">
            <a:off x="2878643" y="37703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5400000">
            <a:off x="3586530" y="3763091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5400000">
            <a:off x="4402643" y="3770313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5400000">
            <a:off x="5262930" y="377753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5400000">
            <a:off x="5948730" y="3770314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5400000">
            <a:off x="6710730" y="3770315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5400000">
            <a:off x="7603043" y="3777538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 smtClean="0">
                <a:latin typeface="Times New Roman" pitchFamily="18" charset="0"/>
                <a:cs typeface="Times New Roman" pitchFamily="18" charset="0"/>
              </a:rPr>
              <a:t>…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316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Extension seems to work well for </a:t>
            </a:r>
            <a:r>
              <a:rPr lang="en-US" dirty="0" err="1" smtClean="0">
                <a:solidFill>
                  <a:srgbClr val="7A0019"/>
                </a:solidFill>
              </a:rPr>
              <a:t>satisfiable</a:t>
            </a:r>
            <a:r>
              <a:rPr lang="en-US" dirty="0" smtClean="0"/>
              <a:t> benchmarks</a:t>
            </a:r>
          </a:p>
          <a:p>
            <a:r>
              <a:rPr lang="en-US" dirty="0" smtClean="0"/>
              <a:t>Does not seem to work as well for </a:t>
            </a:r>
            <a:r>
              <a:rPr lang="en-US" dirty="0" err="1" smtClean="0">
                <a:solidFill>
                  <a:srgbClr val="7A0019"/>
                </a:solidFill>
              </a:rPr>
              <a:t>unsatisfiable</a:t>
            </a:r>
            <a:r>
              <a:rPr lang="en-US" dirty="0" smtClean="0"/>
              <a:t> benchmarks</a:t>
            </a:r>
          </a:p>
          <a:p>
            <a:r>
              <a:rPr lang="en-US" dirty="0" smtClean="0"/>
              <a:t>Randomness also affects the results.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791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Things We Tried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7A0019"/>
                </a:solidFill>
              </a:rPr>
              <a:t>Probabilistically</a:t>
            </a:r>
            <a:r>
              <a:rPr lang="en-US" dirty="0" smtClean="0"/>
              <a:t> chose gate variables</a:t>
            </a:r>
          </a:p>
          <a:p>
            <a:r>
              <a:rPr lang="en-US" dirty="0" smtClean="0"/>
              <a:t>Used </a:t>
            </a:r>
            <a:r>
              <a:rPr lang="en-US" dirty="0" smtClean="0">
                <a:solidFill>
                  <a:srgbClr val="7A0019"/>
                </a:solidFill>
              </a:rPr>
              <a:t>simulated annealing </a:t>
            </a:r>
            <a:r>
              <a:rPr lang="en-US" dirty="0" smtClean="0"/>
              <a:t>type approach that gradually changed from </a:t>
            </a:r>
            <a:r>
              <a:rPr lang="en-US" dirty="0" smtClean="0">
                <a:solidFill>
                  <a:srgbClr val="7A0019"/>
                </a:solidFill>
              </a:rPr>
              <a:t>gate cubes </a:t>
            </a:r>
            <a:r>
              <a:rPr lang="en-US" dirty="0" smtClean="0"/>
              <a:t>to </a:t>
            </a:r>
            <a:r>
              <a:rPr lang="en-US" dirty="0" smtClean="0">
                <a:solidFill>
                  <a:srgbClr val="7A0019"/>
                </a:solidFill>
              </a:rPr>
              <a:t>state cubes</a:t>
            </a:r>
          </a:p>
          <a:p>
            <a:r>
              <a:rPr lang="en-US" dirty="0" smtClean="0"/>
              <a:t>Placed limits on max height of </a:t>
            </a:r>
            <a:r>
              <a:rPr lang="en-US" dirty="0" smtClean="0">
                <a:solidFill>
                  <a:srgbClr val="7A0019"/>
                </a:solidFill>
              </a:rPr>
              <a:t>logic level</a:t>
            </a:r>
            <a:r>
              <a:rPr lang="en-US" dirty="0" smtClean="0"/>
              <a:t> used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304800"/>
            <a:ext cx="8001000" cy="1143000"/>
          </a:xfrm>
        </p:spPr>
        <p:txBody>
          <a:bodyPr/>
          <a:lstStyle/>
          <a:p>
            <a:r>
              <a:rPr lang="en-US" sz="4000" dirty="0"/>
              <a:t>Synthesizing Cyclic Dependencies with Craig Interpolation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218796"/>
              </p:ext>
            </p:extLst>
          </p:nvPr>
        </p:nvGraphicFramePr>
        <p:xfrm>
          <a:off x="1752600" y="1981200"/>
          <a:ext cx="567680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2218" name="Visio" r:id="rId3" imgW="3053524" imgH="1967684" progId="Visio.Drawing.11">
                  <p:embed/>
                </p:oleObj>
              </mc:Choice>
              <mc:Fallback>
                <p:oleObj name="Visio" r:id="rId3" imgW="3053524" imgH="19676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981200"/>
                        <a:ext cx="5676808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1676400" y="2057400"/>
            <a:ext cx="1905000" cy="12192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25919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Topics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9379555"/>
              </p:ext>
            </p:extLst>
          </p:nvPr>
        </p:nvGraphicFramePr>
        <p:xfrm>
          <a:off x="1752600" y="1676400"/>
          <a:ext cx="567680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186" name="Visio" r:id="rId3" imgW="3053524" imgH="1967684" progId="Visio.Drawing.11">
                  <p:embed/>
                </p:oleObj>
              </mc:Choice>
              <mc:Fallback>
                <p:oleObj name="Visio" r:id="rId3" imgW="3053524" imgH="1967684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76400"/>
                        <a:ext cx="5676808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87708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Craig Interpolation</a:t>
            </a:r>
          </a:p>
        </p:txBody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formulas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b="1" i="1" dirty="0"/>
              <a:t> </a:t>
            </a:r>
            <a:r>
              <a:rPr lang="en-US" dirty="0"/>
              <a:t>and 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b="1" i="1" dirty="0"/>
              <a:t> </a:t>
            </a:r>
            <a:r>
              <a:rPr lang="en-US" dirty="0"/>
              <a:t>such that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b="1" i="1" dirty="0"/>
              <a:t> </a:t>
            </a:r>
            <a:r>
              <a:rPr lang="en-US" b="1" dirty="0">
                <a:cs typeface="Arial" charset="0"/>
              </a:rPr>
              <a:t>→</a:t>
            </a:r>
            <a:r>
              <a:rPr lang="en-US" b="1" i="1" dirty="0"/>
              <a:t> </a:t>
            </a:r>
            <a:r>
              <a:rPr lang="en-US" b="1" i="1" dirty="0" smtClean="0">
                <a:cs typeface="Arial" charset="0"/>
              </a:rPr>
              <a:t>¬</a:t>
            </a:r>
            <a:r>
              <a:rPr lang="en-US" b="1" i="1" dirty="0" smtClean="0">
                <a:solidFill>
                  <a:schemeClr val="accent2"/>
                </a:solidFill>
              </a:rPr>
              <a:t>B</a:t>
            </a:r>
            <a:r>
              <a:rPr lang="en-US" dirty="0" smtClean="0"/>
              <a:t>, </a:t>
            </a:r>
            <a:r>
              <a:rPr lang="en-US" dirty="0"/>
              <a:t>there exists </a:t>
            </a:r>
            <a:r>
              <a:rPr lang="en-US" b="1" i="1" dirty="0"/>
              <a:t>I </a:t>
            </a:r>
            <a:r>
              <a:rPr lang="en-US" dirty="0"/>
              <a:t>such that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b="1" i="1" dirty="0"/>
              <a:t> </a:t>
            </a:r>
            <a:r>
              <a:rPr lang="en-US" b="1" dirty="0">
                <a:cs typeface="Arial" charset="0"/>
              </a:rPr>
              <a:t>→</a:t>
            </a:r>
            <a:r>
              <a:rPr lang="en-US" b="1" i="1" dirty="0"/>
              <a:t> I </a:t>
            </a:r>
            <a:r>
              <a:rPr lang="en-US" b="1" dirty="0">
                <a:cs typeface="Arial" charset="0"/>
              </a:rPr>
              <a:t>→</a:t>
            </a:r>
            <a:r>
              <a:rPr lang="en-US" b="1" i="1" dirty="0"/>
              <a:t> </a:t>
            </a:r>
            <a:r>
              <a:rPr lang="en-US" b="1" i="1" dirty="0" smtClean="0">
                <a:cs typeface="Arial" charset="0"/>
              </a:rPr>
              <a:t>¬</a:t>
            </a:r>
            <a:r>
              <a:rPr lang="en-US" b="1" i="1" dirty="0" smtClean="0">
                <a:solidFill>
                  <a:schemeClr val="accent2"/>
                </a:solidFill>
              </a:rPr>
              <a:t>B</a:t>
            </a:r>
            <a:endParaRPr lang="en-US" dirty="0">
              <a:solidFill>
                <a:schemeClr val="accent2"/>
              </a:solidFill>
            </a:endParaRPr>
          </a:p>
          <a:p>
            <a:pPr lvl="1"/>
            <a:r>
              <a:rPr lang="en-US" b="1" i="1" dirty="0"/>
              <a:t>I </a:t>
            </a:r>
            <a:r>
              <a:rPr lang="en-US" dirty="0"/>
              <a:t> only contains variables that are                              present in both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b="1" i="1" dirty="0"/>
              <a:t> </a:t>
            </a:r>
            <a:r>
              <a:rPr lang="en-US" dirty="0"/>
              <a:t>and 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.</a:t>
            </a:r>
          </a:p>
        </p:txBody>
      </p:sp>
      <p:sp>
        <p:nvSpPr>
          <p:cNvPr id="8199" name="Rectangle 7"/>
          <p:cNvSpPr>
            <a:spLocks noChangeArrowheads="1"/>
          </p:cNvSpPr>
          <p:nvPr/>
        </p:nvSpPr>
        <p:spPr bwMode="auto">
          <a:xfrm>
            <a:off x="5486400" y="3810000"/>
            <a:ext cx="3200400" cy="2057400"/>
          </a:xfrm>
          <a:prstGeom prst="rect">
            <a:avLst/>
          </a:prstGeom>
          <a:solidFill>
            <a:schemeClr val="bg1"/>
          </a:solidFill>
          <a:ln w="25400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200" name="Oval 8"/>
          <p:cNvSpPr>
            <a:spLocks noChangeArrowheads="1"/>
          </p:cNvSpPr>
          <p:nvPr/>
        </p:nvSpPr>
        <p:spPr bwMode="auto">
          <a:xfrm>
            <a:off x="5638800" y="4038600"/>
            <a:ext cx="1295400" cy="16764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201" name="Oval 9"/>
          <p:cNvSpPr>
            <a:spLocks noChangeArrowheads="1"/>
          </p:cNvSpPr>
          <p:nvPr/>
        </p:nvSpPr>
        <p:spPr bwMode="auto">
          <a:xfrm>
            <a:off x="5867400" y="4648200"/>
            <a:ext cx="914400" cy="990600"/>
          </a:xfrm>
          <a:prstGeom prst="ellipse">
            <a:avLst/>
          </a:prstGeom>
          <a:solidFill>
            <a:schemeClr val="folHlink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202" name="Oval 10"/>
          <p:cNvSpPr>
            <a:spLocks noChangeArrowheads="1"/>
          </p:cNvSpPr>
          <p:nvPr/>
        </p:nvSpPr>
        <p:spPr bwMode="auto">
          <a:xfrm>
            <a:off x="7391400" y="4267200"/>
            <a:ext cx="1066800" cy="1371600"/>
          </a:xfrm>
          <a:prstGeom prst="ellipse">
            <a:avLst/>
          </a:prstGeom>
          <a:solidFill>
            <a:srgbClr val="FFFF00"/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8203" name="Text Box 11"/>
          <p:cNvSpPr txBox="1">
            <a:spLocks noChangeArrowheads="1"/>
          </p:cNvSpPr>
          <p:nvPr/>
        </p:nvSpPr>
        <p:spPr bwMode="auto">
          <a:xfrm>
            <a:off x="6096000" y="49530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A</a:t>
            </a:r>
          </a:p>
        </p:txBody>
      </p:sp>
      <p:sp>
        <p:nvSpPr>
          <p:cNvPr id="8204" name="Text Box 12"/>
          <p:cNvSpPr txBox="1">
            <a:spLocks noChangeArrowheads="1"/>
          </p:cNvSpPr>
          <p:nvPr/>
        </p:nvSpPr>
        <p:spPr bwMode="auto">
          <a:xfrm>
            <a:off x="6096000" y="4114800"/>
            <a:ext cx="304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I</a:t>
            </a:r>
          </a:p>
        </p:txBody>
      </p:sp>
      <p:sp>
        <p:nvSpPr>
          <p:cNvPr id="8205" name="Text Box 13"/>
          <p:cNvSpPr txBox="1">
            <a:spLocks noChangeArrowheads="1"/>
          </p:cNvSpPr>
          <p:nvPr/>
        </p:nvSpPr>
        <p:spPr bwMode="auto">
          <a:xfrm>
            <a:off x="7756525" y="4724400"/>
            <a:ext cx="39687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b="1" i="1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3221041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Craig Interpolation Cont.</a:t>
            </a: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 an instance of unsatisfiablity, if the clauses are divided into sets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b="1" i="1" dirty="0"/>
              <a:t> </a:t>
            </a:r>
            <a:r>
              <a:rPr lang="en-US" dirty="0"/>
              <a:t>and 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 then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b="1" i="1" dirty="0"/>
              <a:t> </a:t>
            </a:r>
            <a:r>
              <a:rPr lang="en-US" b="1" dirty="0">
                <a:cs typeface="Arial" charset="0"/>
              </a:rPr>
              <a:t>→ </a:t>
            </a:r>
            <a:r>
              <a:rPr lang="en-US" b="1" i="1" dirty="0">
                <a:cs typeface="Arial" charset="0"/>
              </a:rPr>
              <a:t>¬</a:t>
            </a:r>
            <a:r>
              <a:rPr lang="en-US" b="1" i="1" dirty="0">
                <a:solidFill>
                  <a:schemeClr val="accent2"/>
                </a:solidFill>
              </a:rPr>
              <a:t>B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An interpolant </a:t>
            </a:r>
            <a:r>
              <a:rPr lang="en-US" b="1" i="1" dirty="0"/>
              <a:t>I</a:t>
            </a:r>
            <a:r>
              <a:rPr lang="en-US" dirty="0"/>
              <a:t> can be generated from a proof of unsatisfiability of </a:t>
            </a:r>
            <a:r>
              <a:rPr lang="en-US" b="1" i="1" dirty="0">
                <a:solidFill>
                  <a:srgbClr val="FF0000"/>
                </a:solidFill>
              </a:rPr>
              <a:t>A</a:t>
            </a:r>
            <a:r>
              <a:rPr lang="en-US" b="1" i="1" dirty="0"/>
              <a:t> </a:t>
            </a:r>
            <a:r>
              <a:rPr lang="en-US" dirty="0">
                <a:cs typeface="Arial" charset="0"/>
              </a:rPr>
              <a:t>and </a:t>
            </a:r>
            <a:r>
              <a:rPr lang="en-US" b="1" i="1" dirty="0">
                <a:solidFill>
                  <a:schemeClr val="accent2"/>
                </a:solidFill>
                <a:cs typeface="Arial" charset="0"/>
              </a:rPr>
              <a:t>B</a:t>
            </a:r>
            <a:r>
              <a:rPr lang="en-US" dirty="0">
                <a:cs typeface="Arial" charset="0"/>
              </a:rPr>
              <a:t>.</a:t>
            </a:r>
          </a:p>
          <a:p>
            <a:pPr lvl="1"/>
            <a:r>
              <a:rPr lang="en-US" dirty="0">
                <a:cs typeface="Arial" charset="0"/>
              </a:rPr>
              <a:t>The structure of this proof influences the structure of </a:t>
            </a:r>
            <a:r>
              <a:rPr lang="en-US" b="1" i="1" dirty="0">
                <a:cs typeface="Arial" charset="0"/>
              </a:rPr>
              <a:t>I</a:t>
            </a:r>
            <a:r>
              <a:rPr lang="en-US" b="1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06400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b="1" i="1" dirty="0">
                <a:solidFill>
                  <a:schemeClr val="tx1"/>
                </a:solidFill>
              </a:rPr>
              <a:t>I</a:t>
            </a:r>
            <a:r>
              <a:rPr lang="en-US" dirty="0"/>
              <a:t> Example</a:t>
            </a:r>
          </a:p>
        </p:txBody>
      </p:sp>
      <p:sp>
        <p:nvSpPr>
          <p:cNvPr id="83974" name="AutoShape 6"/>
          <p:cNvSpPr>
            <a:spLocks noChangeAspect="1" noChangeArrowheads="1" noTextEdit="1"/>
          </p:cNvSpPr>
          <p:nvPr/>
        </p:nvSpPr>
        <p:spPr bwMode="auto">
          <a:xfrm>
            <a:off x="762000" y="2133600"/>
            <a:ext cx="7239000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803275" y="219551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885825" y="2216150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1111250" y="2216150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1357313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543050" y="2216150"/>
            <a:ext cx="2111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83981" name="Rectangle 13"/>
          <p:cNvSpPr>
            <a:spLocks noChangeArrowheads="1"/>
          </p:cNvSpPr>
          <p:nvPr/>
        </p:nvSpPr>
        <p:spPr bwMode="auto">
          <a:xfrm>
            <a:off x="1747838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1993900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2159000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2363788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2528888" y="2216150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2754313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3021013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3186113" y="2216150"/>
            <a:ext cx="2111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3411538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90" name="Rectangle 22"/>
          <p:cNvSpPr>
            <a:spLocks noChangeArrowheads="1"/>
          </p:cNvSpPr>
          <p:nvPr/>
        </p:nvSpPr>
        <p:spPr bwMode="auto">
          <a:xfrm>
            <a:off x="3657600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83991" name="Rectangle 23"/>
          <p:cNvSpPr>
            <a:spLocks noChangeArrowheads="1"/>
          </p:cNvSpPr>
          <p:nvPr/>
        </p:nvSpPr>
        <p:spPr bwMode="auto">
          <a:xfrm>
            <a:off x="3802063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3992" name="Rectangle 24"/>
          <p:cNvSpPr>
            <a:spLocks noChangeArrowheads="1"/>
          </p:cNvSpPr>
          <p:nvPr/>
        </p:nvSpPr>
        <p:spPr bwMode="auto">
          <a:xfrm>
            <a:off x="4006850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83993" name="Rectangle 25"/>
          <p:cNvSpPr>
            <a:spLocks noChangeArrowheads="1"/>
          </p:cNvSpPr>
          <p:nvPr/>
        </p:nvSpPr>
        <p:spPr bwMode="auto">
          <a:xfrm>
            <a:off x="4151313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94" name="Rectangle 26"/>
          <p:cNvSpPr>
            <a:spLocks noChangeArrowheads="1"/>
          </p:cNvSpPr>
          <p:nvPr/>
        </p:nvSpPr>
        <p:spPr bwMode="auto">
          <a:xfrm>
            <a:off x="4397375" y="2216150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3995" name="Rectangle 27"/>
          <p:cNvSpPr>
            <a:spLocks noChangeArrowheads="1"/>
          </p:cNvSpPr>
          <p:nvPr/>
        </p:nvSpPr>
        <p:spPr bwMode="auto">
          <a:xfrm>
            <a:off x="4541838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3996" name="Rectangle 28"/>
          <p:cNvSpPr>
            <a:spLocks noChangeArrowheads="1"/>
          </p:cNvSpPr>
          <p:nvPr/>
        </p:nvSpPr>
        <p:spPr bwMode="auto">
          <a:xfrm>
            <a:off x="4725988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3997" name="Rectangle 29"/>
          <p:cNvSpPr>
            <a:spLocks noChangeArrowheads="1"/>
          </p:cNvSpPr>
          <p:nvPr/>
        </p:nvSpPr>
        <p:spPr bwMode="auto">
          <a:xfrm>
            <a:off x="4911725" y="2216150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83998" name="Rectangle 30"/>
          <p:cNvSpPr>
            <a:spLocks noChangeArrowheads="1"/>
          </p:cNvSpPr>
          <p:nvPr/>
        </p:nvSpPr>
        <p:spPr bwMode="auto">
          <a:xfrm>
            <a:off x="5137150" y="2216150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99" name="Rectangle 31"/>
          <p:cNvSpPr>
            <a:spLocks noChangeArrowheads="1"/>
          </p:cNvSpPr>
          <p:nvPr/>
        </p:nvSpPr>
        <p:spPr bwMode="auto">
          <a:xfrm>
            <a:off x="5383213" y="2216150"/>
            <a:ext cx="134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4000" name="Rectangle 32"/>
          <p:cNvSpPr>
            <a:spLocks noChangeArrowheads="1"/>
          </p:cNvSpPr>
          <p:nvPr/>
        </p:nvSpPr>
        <p:spPr bwMode="auto">
          <a:xfrm>
            <a:off x="5527675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4001" name="Rectangle 33"/>
          <p:cNvSpPr>
            <a:spLocks noChangeArrowheads="1"/>
          </p:cNvSpPr>
          <p:nvPr/>
        </p:nvSpPr>
        <p:spPr bwMode="auto">
          <a:xfrm>
            <a:off x="5732463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4002" name="Rectangle 34"/>
          <p:cNvSpPr>
            <a:spLocks noChangeArrowheads="1"/>
          </p:cNvSpPr>
          <p:nvPr/>
        </p:nvSpPr>
        <p:spPr bwMode="auto">
          <a:xfrm>
            <a:off x="5897563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84003" name="Rectangle 35"/>
          <p:cNvSpPr>
            <a:spLocks noChangeArrowheads="1"/>
          </p:cNvSpPr>
          <p:nvPr/>
        </p:nvSpPr>
        <p:spPr bwMode="auto">
          <a:xfrm>
            <a:off x="6061075" y="219551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84004" name="Rectangle 36"/>
          <p:cNvSpPr>
            <a:spLocks noChangeArrowheads="1"/>
          </p:cNvSpPr>
          <p:nvPr/>
        </p:nvSpPr>
        <p:spPr bwMode="auto">
          <a:xfrm>
            <a:off x="6164263" y="219551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5" name="Rectangle 37"/>
          <p:cNvSpPr>
            <a:spLocks noChangeArrowheads="1"/>
          </p:cNvSpPr>
          <p:nvPr/>
        </p:nvSpPr>
        <p:spPr bwMode="auto">
          <a:xfrm>
            <a:off x="6265863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6492875" y="2216150"/>
            <a:ext cx="1730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6738938" y="2216150"/>
            <a:ext cx="3190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7046913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7253288" y="2216150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7478713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7724775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7869238" y="219551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4622800" y="338613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4725988" y="3406775"/>
            <a:ext cx="134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4870450" y="3386138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                (</a:t>
            </a:r>
            <a:endParaRPr lang="en-US" dirty="0"/>
          </a:p>
        </p:txBody>
      </p:sp>
      <p:sp>
        <p:nvSpPr>
          <p:cNvPr id="84016" name="Rectangle 48"/>
          <p:cNvSpPr>
            <a:spLocks noChangeArrowheads="1"/>
          </p:cNvSpPr>
          <p:nvPr/>
        </p:nvSpPr>
        <p:spPr bwMode="auto">
          <a:xfrm>
            <a:off x="6265863" y="3406775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4017" name="Rectangle 49"/>
          <p:cNvSpPr>
            <a:spLocks noChangeArrowheads="1"/>
          </p:cNvSpPr>
          <p:nvPr/>
        </p:nvSpPr>
        <p:spPr bwMode="auto">
          <a:xfrm>
            <a:off x="6451600" y="3406775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4018" name="Rectangle 50"/>
          <p:cNvSpPr>
            <a:spLocks noChangeArrowheads="1"/>
          </p:cNvSpPr>
          <p:nvPr/>
        </p:nvSpPr>
        <p:spPr bwMode="auto">
          <a:xfrm>
            <a:off x="6575425" y="338613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84019" name="Rectangle 51"/>
          <p:cNvSpPr>
            <a:spLocks noChangeArrowheads="1"/>
          </p:cNvSpPr>
          <p:nvPr/>
        </p:nvSpPr>
        <p:spPr bwMode="auto">
          <a:xfrm>
            <a:off x="5527675" y="4349750"/>
            <a:ext cx="279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84020" name="Line 52"/>
          <p:cNvSpPr>
            <a:spLocks noChangeShapeType="1"/>
          </p:cNvSpPr>
          <p:nvPr/>
        </p:nvSpPr>
        <p:spPr bwMode="auto">
          <a:xfrm>
            <a:off x="4283075" y="2587625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1" name="Line 53"/>
          <p:cNvSpPr>
            <a:spLocks noChangeShapeType="1"/>
          </p:cNvSpPr>
          <p:nvPr/>
        </p:nvSpPr>
        <p:spPr bwMode="auto">
          <a:xfrm flipH="1">
            <a:off x="4875213" y="2587625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2" name="Line 54"/>
          <p:cNvSpPr>
            <a:spLocks noChangeShapeType="1"/>
          </p:cNvSpPr>
          <p:nvPr/>
        </p:nvSpPr>
        <p:spPr bwMode="auto">
          <a:xfrm flipH="1" flipV="1">
            <a:off x="6057900" y="2587625"/>
            <a:ext cx="19685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3" name="Line 55"/>
          <p:cNvSpPr>
            <a:spLocks noChangeShapeType="1"/>
          </p:cNvSpPr>
          <p:nvPr/>
        </p:nvSpPr>
        <p:spPr bwMode="auto">
          <a:xfrm flipH="1">
            <a:off x="6453188" y="2587625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4" name="Line 56"/>
          <p:cNvSpPr>
            <a:spLocks noChangeShapeType="1"/>
          </p:cNvSpPr>
          <p:nvPr/>
        </p:nvSpPr>
        <p:spPr bwMode="auto">
          <a:xfrm>
            <a:off x="4875213" y="3770313"/>
            <a:ext cx="592137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5" name="Line 57"/>
          <p:cNvSpPr>
            <a:spLocks noChangeShapeType="1"/>
          </p:cNvSpPr>
          <p:nvPr/>
        </p:nvSpPr>
        <p:spPr bwMode="auto">
          <a:xfrm flipH="1">
            <a:off x="5861050" y="3770313"/>
            <a:ext cx="592138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2790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b="1" i="1" dirty="0">
                <a:solidFill>
                  <a:schemeClr val="tx1"/>
                </a:solidFill>
              </a:rPr>
              <a:t>I</a:t>
            </a:r>
            <a:r>
              <a:rPr lang="en-US" dirty="0"/>
              <a:t> Example</a:t>
            </a:r>
          </a:p>
        </p:txBody>
      </p:sp>
      <p:sp>
        <p:nvSpPr>
          <p:cNvPr id="83974" name="AutoShape 6"/>
          <p:cNvSpPr>
            <a:spLocks noChangeAspect="1" noChangeArrowheads="1" noTextEdit="1"/>
          </p:cNvSpPr>
          <p:nvPr/>
        </p:nvSpPr>
        <p:spPr bwMode="auto">
          <a:xfrm>
            <a:off x="762000" y="2133600"/>
            <a:ext cx="7239000" cy="263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3976" name="Rectangle 8"/>
          <p:cNvSpPr>
            <a:spLocks noChangeArrowheads="1"/>
          </p:cNvSpPr>
          <p:nvPr/>
        </p:nvSpPr>
        <p:spPr bwMode="auto">
          <a:xfrm>
            <a:off x="803275" y="219551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83977" name="Rectangle 9"/>
          <p:cNvSpPr>
            <a:spLocks noChangeArrowheads="1"/>
          </p:cNvSpPr>
          <p:nvPr/>
        </p:nvSpPr>
        <p:spPr bwMode="auto">
          <a:xfrm>
            <a:off x="885825" y="2216150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83978" name="Rectangle 10"/>
          <p:cNvSpPr>
            <a:spLocks noChangeArrowheads="1"/>
          </p:cNvSpPr>
          <p:nvPr/>
        </p:nvSpPr>
        <p:spPr bwMode="auto">
          <a:xfrm>
            <a:off x="1111250" y="2216150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79" name="Rectangle 11"/>
          <p:cNvSpPr>
            <a:spLocks noChangeArrowheads="1"/>
          </p:cNvSpPr>
          <p:nvPr/>
        </p:nvSpPr>
        <p:spPr bwMode="auto">
          <a:xfrm>
            <a:off x="1357313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3980" name="Rectangle 12"/>
          <p:cNvSpPr>
            <a:spLocks noChangeArrowheads="1"/>
          </p:cNvSpPr>
          <p:nvPr/>
        </p:nvSpPr>
        <p:spPr bwMode="auto">
          <a:xfrm>
            <a:off x="1543050" y="2216150"/>
            <a:ext cx="2111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83981" name="Rectangle 13"/>
          <p:cNvSpPr>
            <a:spLocks noChangeArrowheads="1"/>
          </p:cNvSpPr>
          <p:nvPr/>
        </p:nvSpPr>
        <p:spPr bwMode="auto">
          <a:xfrm>
            <a:off x="1747838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82" name="Rectangle 14"/>
          <p:cNvSpPr>
            <a:spLocks noChangeArrowheads="1"/>
          </p:cNvSpPr>
          <p:nvPr/>
        </p:nvSpPr>
        <p:spPr bwMode="auto">
          <a:xfrm>
            <a:off x="1993900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83983" name="Rectangle 15"/>
          <p:cNvSpPr>
            <a:spLocks noChangeArrowheads="1"/>
          </p:cNvSpPr>
          <p:nvPr/>
        </p:nvSpPr>
        <p:spPr bwMode="auto">
          <a:xfrm>
            <a:off x="2159000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3984" name="Rectangle 16"/>
          <p:cNvSpPr>
            <a:spLocks noChangeArrowheads="1"/>
          </p:cNvSpPr>
          <p:nvPr/>
        </p:nvSpPr>
        <p:spPr bwMode="auto">
          <a:xfrm>
            <a:off x="2363788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3985" name="Rectangle 17"/>
          <p:cNvSpPr>
            <a:spLocks noChangeArrowheads="1"/>
          </p:cNvSpPr>
          <p:nvPr/>
        </p:nvSpPr>
        <p:spPr bwMode="auto">
          <a:xfrm>
            <a:off x="2528888" y="2216150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83986" name="Rectangle 18"/>
          <p:cNvSpPr>
            <a:spLocks noChangeArrowheads="1"/>
          </p:cNvSpPr>
          <p:nvPr/>
        </p:nvSpPr>
        <p:spPr bwMode="auto">
          <a:xfrm>
            <a:off x="2754313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87" name="Rectangle 19"/>
          <p:cNvSpPr>
            <a:spLocks noChangeArrowheads="1"/>
          </p:cNvSpPr>
          <p:nvPr/>
        </p:nvSpPr>
        <p:spPr bwMode="auto">
          <a:xfrm>
            <a:off x="3021013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3988" name="Rectangle 20"/>
          <p:cNvSpPr>
            <a:spLocks noChangeArrowheads="1"/>
          </p:cNvSpPr>
          <p:nvPr/>
        </p:nvSpPr>
        <p:spPr bwMode="auto">
          <a:xfrm>
            <a:off x="3186113" y="2216150"/>
            <a:ext cx="2111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 </a:t>
            </a:r>
            <a:endParaRPr lang="en-US" dirty="0"/>
          </a:p>
        </p:txBody>
      </p:sp>
      <p:sp>
        <p:nvSpPr>
          <p:cNvPr id="83989" name="Rectangle 21"/>
          <p:cNvSpPr>
            <a:spLocks noChangeArrowheads="1"/>
          </p:cNvSpPr>
          <p:nvPr/>
        </p:nvSpPr>
        <p:spPr bwMode="auto">
          <a:xfrm>
            <a:off x="3411538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90" name="Rectangle 22"/>
          <p:cNvSpPr>
            <a:spLocks noChangeArrowheads="1"/>
          </p:cNvSpPr>
          <p:nvPr/>
        </p:nvSpPr>
        <p:spPr bwMode="auto">
          <a:xfrm>
            <a:off x="3657600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83991" name="Rectangle 23"/>
          <p:cNvSpPr>
            <a:spLocks noChangeArrowheads="1"/>
          </p:cNvSpPr>
          <p:nvPr/>
        </p:nvSpPr>
        <p:spPr bwMode="auto">
          <a:xfrm>
            <a:off x="3802063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3992" name="Rectangle 24"/>
          <p:cNvSpPr>
            <a:spLocks noChangeArrowheads="1"/>
          </p:cNvSpPr>
          <p:nvPr/>
        </p:nvSpPr>
        <p:spPr bwMode="auto">
          <a:xfrm>
            <a:off x="4006850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83993" name="Rectangle 25"/>
          <p:cNvSpPr>
            <a:spLocks noChangeArrowheads="1"/>
          </p:cNvSpPr>
          <p:nvPr/>
        </p:nvSpPr>
        <p:spPr bwMode="auto">
          <a:xfrm>
            <a:off x="4151313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94" name="Rectangle 26"/>
          <p:cNvSpPr>
            <a:spLocks noChangeArrowheads="1"/>
          </p:cNvSpPr>
          <p:nvPr/>
        </p:nvSpPr>
        <p:spPr bwMode="auto">
          <a:xfrm>
            <a:off x="4397375" y="2216150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3995" name="Rectangle 27"/>
          <p:cNvSpPr>
            <a:spLocks noChangeArrowheads="1"/>
          </p:cNvSpPr>
          <p:nvPr/>
        </p:nvSpPr>
        <p:spPr bwMode="auto">
          <a:xfrm>
            <a:off x="4541838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3996" name="Rectangle 28"/>
          <p:cNvSpPr>
            <a:spLocks noChangeArrowheads="1"/>
          </p:cNvSpPr>
          <p:nvPr/>
        </p:nvSpPr>
        <p:spPr bwMode="auto">
          <a:xfrm>
            <a:off x="4725988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3997" name="Rectangle 29"/>
          <p:cNvSpPr>
            <a:spLocks noChangeArrowheads="1"/>
          </p:cNvSpPr>
          <p:nvPr/>
        </p:nvSpPr>
        <p:spPr bwMode="auto">
          <a:xfrm>
            <a:off x="4911725" y="2216150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83998" name="Rectangle 30"/>
          <p:cNvSpPr>
            <a:spLocks noChangeArrowheads="1"/>
          </p:cNvSpPr>
          <p:nvPr/>
        </p:nvSpPr>
        <p:spPr bwMode="auto">
          <a:xfrm>
            <a:off x="5137150" y="2216150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3999" name="Rectangle 31"/>
          <p:cNvSpPr>
            <a:spLocks noChangeArrowheads="1"/>
          </p:cNvSpPr>
          <p:nvPr/>
        </p:nvSpPr>
        <p:spPr bwMode="auto">
          <a:xfrm>
            <a:off x="5383213" y="2216150"/>
            <a:ext cx="134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4000" name="Rectangle 32"/>
          <p:cNvSpPr>
            <a:spLocks noChangeArrowheads="1"/>
          </p:cNvSpPr>
          <p:nvPr/>
        </p:nvSpPr>
        <p:spPr bwMode="auto">
          <a:xfrm>
            <a:off x="5527675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4001" name="Rectangle 33"/>
          <p:cNvSpPr>
            <a:spLocks noChangeArrowheads="1"/>
          </p:cNvSpPr>
          <p:nvPr/>
        </p:nvSpPr>
        <p:spPr bwMode="auto">
          <a:xfrm>
            <a:off x="5732463" y="2216150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4002" name="Rectangle 34"/>
          <p:cNvSpPr>
            <a:spLocks noChangeArrowheads="1"/>
          </p:cNvSpPr>
          <p:nvPr/>
        </p:nvSpPr>
        <p:spPr bwMode="auto">
          <a:xfrm>
            <a:off x="5897563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84003" name="Rectangle 35"/>
          <p:cNvSpPr>
            <a:spLocks noChangeArrowheads="1"/>
          </p:cNvSpPr>
          <p:nvPr/>
        </p:nvSpPr>
        <p:spPr bwMode="auto">
          <a:xfrm>
            <a:off x="6061075" y="219551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84004" name="Rectangle 36"/>
          <p:cNvSpPr>
            <a:spLocks noChangeArrowheads="1"/>
          </p:cNvSpPr>
          <p:nvPr/>
        </p:nvSpPr>
        <p:spPr bwMode="auto">
          <a:xfrm>
            <a:off x="6164263" y="219551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5" name="Rectangle 37"/>
          <p:cNvSpPr>
            <a:spLocks noChangeArrowheads="1"/>
          </p:cNvSpPr>
          <p:nvPr/>
        </p:nvSpPr>
        <p:spPr bwMode="auto">
          <a:xfrm>
            <a:off x="6265863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6" name="Rectangle 38"/>
          <p:cNvSpPr>
            <a:spLocks noChangeArrowheads="1"/>
          </p:cNvSpPr>
          <p:nvPr/>
        </p:nvSpPr>
        <p:spPr bwMode="auto">
          <a:xfrm>
            <a:off x="6492875" y="2216150"/>
            <a:ext cx="1730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7" name="Rectangle 39"/>
          <p:cNvSpPr>
            <a:spLocks noChangeArrowheads="1"/>
          </p:cNvSpPr>
          <p:nvPr/>
        </p:nvSpPr>
        <p:spPr bwMode="auto">
          <a:xfrm>
            <a:off x="6738938" y="2216150"/>
            <a:ext cx="31908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8" name="Rectangle 40"/>
          <p:cNvSpPr>
            <a:spLocks noChangeArrowheads="1"/>
          </p:cNvSpPr>
          <p:nvPr/>
        </p:nvSpPr>
        <p:spPr bwMode="auto">
          <a:xfrm>
            <a:off x="7046913" y="2195513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)(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09" name="Rectangle 41"/>
          <p:cNvSpPr>
            <a:spLocks noChangeArrowheads="1"/>
          </p:cNvSpPr>
          <p:nvPr/>
        </p:nvSpPr>
        <p:spPr bwMode="auto">
          <a:xfrm>
            <a:off x="7253288" y="2216150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a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10" name="Rectangle 42"/>
          <p:cNvSpPr>
            <a:spLocks noChangeArrowheads="1"/>
          </p:cNvSpPr>
          <p:nvPr/>
        </p:nvSpPr>
        <p:spPr bwMode="auto">
          <a:xfrm>
            <a:off x="7478713" y="2216150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+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11" name="Rectangle 43"/>
          <p:cNvSpPr>
            <a:spLocks noChangeArrowheads="1"/>
          </p:cNvSpPr>
          <p:nvPr/>
        </p:nvSpPr>
        <p:spPr bwMode="auto">
          <a:xfrm>
            <a:off x="7724775" y="2216150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b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12" name="Rectangle 44"/>
          <p:cNvSpPr>
            <a:spLocks noChangeArrowheads="1"/>
          </p:cNvSpPr>
          <p:nvPr/>
        </p:nvSpPr>
        <p:spPr bwMode="auto">
          <a:xfrm>
            <a:off x="7869238" y="2195513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)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4013" name="Rectangle 45"/>
          <p:cNvSpPr>
            <a:spLocks noChangeArrowheads="1"/>
          </p:cNvSpPr>
          <p:nvPr/>
        </p:nvSpPr>
        <p:spPr bwMode="auto">
          <a:xfrm>
            <a:off x="4622800" y="338613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84014" name="Rectangle 46"/>
          <p:cNvSpPr>
            <a:spLocks noChangeArrowheads="1"/>
          </p:cNvSpPr>
          <p:nvPr/>
        </p:nvSpPr>
        <p:spPr bwMode="auto">
          <a:xfrm>
            <a:off x="4725988" y="3406775"/>
            <a:ext cx="134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4015" name="Rectangle 47"/>
          <p:cNvSpPr>
            <a:spLocks noChangeArrowheads="1"/>
          </p:cNvSpPr>
          <p:nvPr/>
        </p:nvSpPr>
        <p:spPr bwMode="auto">
          <a:xfrm>
            <a:off x="4870450" y="3386138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                (</a:t>
            </a:r>
            <a:endParaRPr lang="en-US" dirty="0"/>
          </a:p>
        </p:txBody>
      </p:sp>
      <p:sp>
        <p:nvSpPr>
          <p:cNvPr id="84016" name="Rectangle 48"/>
          <p:cNvSpPr>
            <a:spLocks noChangeArrowheads="1"/>
          </p:cNvSpPr>
          <p:nvPr/>
        </p:nvSpPr>
        <p:spPr bwMode="auto">
          <a:xfrm>
            <a:off x="6265863" y="3406775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4017" name="Rectangle 49"/>
          <p:cNvSpPr>
            <a:spLocks noChangeArrowheads="1"/>
          </p:cNvSpPr>
          <p:nvPr/>
        </p:nvSpPr>
        <p:spPr bwMode="auto">
          <a:xfrm>
            <a:off x="6451600" y="3406775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4018" name="Rectangle 50"/>
          <p:cNvSpPr>
            <a:spLocks noChangeArrowheads="1"/>
          </p:cNvSpPr>
          <p:nvPr/>
        </p:nvSpPr>
        <p:spPr bwMode="auto">
          <a:xfrm>
            <a:off x="6575425" y="3386138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84019" name="Rectangle 51"/>
          <p:cNvSpPr>
            <a:spLocks noChangeArrowheads="1"/>
          </p:cNvSpPr>
          <p:nvPr/>
        </p:nvSpPr>
        <p:spPr bwMode="auto">
          <a:xfrm>
            <a:off x="5527675" y="4349750"/>
            <a:ext cx="279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84020" name="Line 52"/>
          <p:cNvSpPr>
            <a:spLocks noChangeShapeType="1"/>
          </p:cNvSpPr>
          <p:nvPr/>
        </p:nvSpPr>
        <p:spPr bwMode="auto">
          <a:xfrm>
            <a:off x="4283075" y="2587625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1" name="Line 53"/>
          <p:cNvSpPr>
            <a:spLocks noChangeShapeType="1"/>
          </p:cNvSpPr>
          <p:nvPr/>
        </p:nvSpPr>
        <p:spPr bwMode="auto">
          <a:xfrm flipH="1">
            <a:off x="4875213" y="2587625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2" name="Line 54"/>
          <p:cNvSpPr>
            <a:spLocks noChangeShapeType="1"/>
          </p:cNvSpPr>
          <p:nvPr/>
        </p:nvSpPr>
        <p:spPr bwMode="auto">
          <a:xfrm flipH="1" flipV="1">
            <a:off x="6057900" y="2587625"/>
            <a:ext cx="19685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3" name="Line 55"/>
          <p:cNvSpPr>
            <a:spLocks noChangeShapeType="1"/>
          </p:cNvSpPr>
          <p:nvPr/>
        </p:nvSpPr>
        <p:spPr bwMode="auto">
          <a:xfrm flipH="1">
            <a:off x="6453188" y="2587625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4" name="Line 56"/>
          <p:cNvSpPr>
            <a:spLocks noChangeShapeType="1"/>
          </p:cNvSpPr>
          <p:nvPr/>
        </p:nvSpPr>
        <p:spPr bwMode="auto">
          <a:xfrm>
            <a:off x="4875213" y="3770313"/>
            <a:ext cx="592137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4025" name="Line 57"/>
          <p:cNvSpPr>
            <a:spLocks noChangeShapeType="1"/>
          </p:cNvSpPr>
          <p:nvPr/>
        </p:nvSpPr>
        <p:spPr bwMode="auto">
          <a:xfrm flipH="1">
            <a:off x="5861050" y="3770313"/>
            <a:ext cx="592138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581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39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39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39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39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39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39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39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39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39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839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839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39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39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39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839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40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840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840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840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6" grpId="0"/>
      <p:bldP spid="83977" grpId="0"/>
      <p:bldP spid="83978" grpId="0"/>
      <p:bldP spid="83979" grpId="0"/>
      <p:bldP spid="83980" grpId="0"/>
      <p:bldP spid="83981" grpId="0"/>
      <p:bldP spid="83982" grpId="0"/>
      <p:bldP spid="83983" grpId="0"/>
      <p:bldP spid="83984" grpId="0"/>
      <p:bldP spid="83985" grpId="0"/>
      <p:bldP spid="83986" grpId="0"/>
      <p:bldP spid="83987" grpId="0"/>
      <p:bldP spid="83988" grpId="0"/>
      <p:bldP spid="83989" grpId="0"/>
      <p:bldP spid="83990" grpId="0"/>
      <p:bldP spid="84009" grpId="0"/>
      <p:bldP spid="84010" grpId="0"/>
      <p:bldP spid="84011" grpId="0"/>
      <p:bldP spid="840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b="1" i="1" dirty="0">
                <a:solidFill>
                  <a:schemeClr val="tx1"/>
                </a:solidFill>
              </a:rPr>
              <a:t>I</a:t>
            </a:r>
            <a:r>
              <a:rPr lang="en-US" dirty="0"/>
              <a:t> Example</a:t>
            </a:r>
          </a:p>
        </p:txBody>
      </p:sp>
      <p:grpSp>
        <p:nvGrpSpPr>
          <p:cNvPr id="2" name="Group 91"/>
          <p:cNvGrpSpPr>
            <a:grpSpLocks/>
          </p:cNvGrpSpPr>
          <p:nvPr/>
        </p:nvGrpSpPr>
        <p:grpSpPr bwMode="auto">
          <a:xfrm>
            <a:off x="3835400" y="2195513"/>
            <a:ext cx="3389313" cy="2519362"/>
            <a:chOff x="2416" y="1383"/>
            <a:chExt cx="2135" cy="1587"/>
          </a:xfrm>
        </p:grpSpPr>
        <p:sp>
          <p:nvSpPr>
            <p:cNvPr id="83000" name="Rectangle 56"/>
            <p:cNvSpPr>
              <a:spLocks noChangeArrowheads="1"/>
            </p:cNvSpPr>
            <p:nvPr/>
          </p:nvSpPr>
          <p:spPr bwMode="auto">
            <a:xfrm>
              <a:off x="2416" y="1383"/>
              <a:ext cx="11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 (</a:t>
              </a:r>
              <a:endParaRPr lang="en-US" dirty="0"/>
            </a:p>
          </p:txBody>
        </p:sp>
        <p:sp>
          <p:nvSpPr>
            <p:cNvPr id="83001" name="Rectangle 57"/>
            <p:cNvSpPr>
              <a:spLocks noChangeArrowheads="1"/>
            </p:cNvSpPr>
            <p:nvPr/>
          </p:nvSpPr>
          <p:spPr bwMode="auto">
            <a:xfrm>
              <a:off x="2524" y="1396"/>
              <a:ext cx="9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a</a:t>
              </a:r>
              <a:endParaRPr lang="en-US" dirty="0"/>
            </a:p>
          </p:txBody>
        </p:sp>
        <p:sp>
          <p:nvSpPr>
            <p:cNvPr id="83002" name="Rectangle 58"/>
            <p:cNvSpPr>
              <a:spLocks noChangeArrowheads="1"/>
            </p:cNvSpPr>
            <p:nvPr/>
          </p:nvSpPr>
          <p:spPr bwMode="auto">
            <a:xfrm>
              <a:off x="2615" y="1396"/>
              <a:ext cx="15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83003" name="Rectangle 59"/>
            <p:cNvSpPr>
              <a:spLocks noChangeArrowheads="1"/>
            </p:cNvSpPr>
            <p:nvPr/>
          </p:nvSpPr>
          <p:spPr bwMode="auto">
            <a:xfrm>
              <a:off x="2770" y="1396"/>
              <a:ext cx="85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83004" name="Rectangle 60"/>
            <p:cNvSpPr>
              <a:spLocks noChangeArrowheads="1"/>
            </p:cNvSpPr>
            <p:nvPr/>
          </p:nvSpPr>
          <p:spPr bwMode="auto">
            <a:xfrm>
              <a:off x="2861" y="1383"/>
              <a:ext cx="12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83005" name="Rectangle 61"/>
            <p:cNvSpPr>
              <a:spLocks noChangeArrowheads="1"/>
            </p:cNvSpPr>
            <p:nvPr/>
          </p:nvSpPr>
          <p:spPr bwMode="auto">
            <a:xfrm>
              <a:off x="2977" y="1396"/>
              <a:ext cx="11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3006" name="Rectangle 62"/>
            <p:cNvSpPr>
              <a:spLocks noChangeArrowheads="1"/>
            </p:cNvSpPr>
            <p:nvPr/>
          </p:nvSpPr>
          <p:spPr bwMode="auto">
            <a:xfrm>
              <a:off x="3094" y="1396"/>
              <a:ext cx="14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a </a:t>
              </a:r>
              <a:endParaRPr lang="en-US" dirty="0"/>
            </a:p>
          </p:txBody>
        </p:sp>
        <p:sp>
          <p:nvSpPr>
            <p:cNvPr id="83007" name="Rectangle 63"/>
            <p:cNvSpPr>
              <a:spLocks noChangeArrowheads="1"/>
            </p:cNvSpPr>
            <p:nvPr/>
          </p:nvSpPr>
          <p:spPr bwMode="auto">
            <a:xfrm>
              <a:off x="3236" y="1396"/>
              <a:ext cx="157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+ </a:t>
              </a:r>
              <a:endParaRPr lang="en-US" dirty="0"/>
            </a:p>
          </p:txBody>
        </p:sp>
        <p:sp>
          <p:nvSpPr>
            <p:cNvPr id="83008" name="Rectangle 64"/>
            <p:cNvSpPr>
              <a:spLocks noChangeArrowheads="1"/>
            </p:cNvSpPr>
            <p:nvPr/>
          </p:nvSpPr>
          <p:spPr bwMode="auto">
            <a:xfrm>
              <a:off x="3391" y="1396"/>
              <a:ext cx="85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83009" name="Rectangle 65"/>
            <p:cNvSpPr>
              <a:spLocks noChangeArrowheads="1"/>
            </p:cNvSpPr>
            <p:nvPr/>
          </p:nvSpPr>
          <p:spPr bwMode="auto">
            <a:xfrm>
              <a:off x="3482" y="1383"/>
              <a:ext cx="128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)(</a:t>
              </a:r>
              <a:endParaRPr lang="en-US" dirty="0"/>
            </a:p>
          </p:txBody>
        </p:sp>
        <p:sp>
          <p:nvSpPr>
            <p:cNvPr id="83010" name="Rectangle 66"/>
            <p:cNvSpPr>
              <a:spLocks noChangeArrowheads="1"/>
            </p:cNvSpPr>
            <p:nvPr/>
          </p:nvSpPr>
          <p:spPr bwMode="auto">
            <a:xfrm>
              <a:off x="3611" y="1396"/>
              <a:ext cx="11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3011" name="Rectangle 67"/>
            <p:cNvSpPr>
              <a:spLocks noChangeArrowheads="1"/>
            </p:cNvSpPr>
            <p:nvPr/>
          </p:nvSpPr>
          <p:spPr bwMode="auto">
            <a:xfrm>
              <a:off x="3715" y="1396"/>
              <a:ext cx="9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FF0000"/>
                  </a:solidFill>
                  <a:latin typeface="Times New Roman" pitchFamily="18" charset="0"/>
                </a:rPr>
                <a:t>d</a:t>
              </a:r>
              <a:endParaRPr lang="en-US" dirty="0"/>
            </a:p>
          </p:txBody>
        </p:sp>
        <p:sp>
          <p:nvSpPr>
            <p:cNvPr id="83012" name="Rectangle 68"/>
            <p:cNvSpPr>
              <a:spLocks noChangeArrowheads="1"/>
            </p:cNvSpPr>
            <p:nvPr/>
          </p:nvSpPr>
          <p:spPr bwMode="auto">
            <a:xfrm>
              <a:off x="3818" y="1383"/>
              <a:ext cx="6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83013" name="Rectangle 69"/>
            <p:cNvSpPr>
              <a:spLocks noChangeArrowheads="1"/>
            </p:cNvSpPr>
            <p:nvPr/>
          </p:nvSpPr>
          <p:spPr bwMode="auto">
            <a:xfrm>
              <a:off x="3883" y="1383"/>
              <a:ext cx="6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Times New Roman" pitchFamily="18" charset="0"/>
                </a:rPr>
                <a:t>(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3014" name="Rectangle 70"/>
            <p:cNvSpPr>
              <a:spLocks noChangeArrowheads="1"/>
            </p:cNvSpPr>
            <p:nvPr/>
          </p:nvSpPr>
          <p:spPr bwMode="auto">
            <a:xfrm>
              <a:off x="3947" y="1396"/>
              <a:ext cx="9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  <a:latin typeface="Times New Roman" pitchFamily="18" charset="0"/>
                </a:rPr>
                <a:t>d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3015" name="Rectangle 71"/>
            <p:cNvSpPr>
              <a:spLocks noChangeArrowheads="1"/>
            </p:cNvSpPr>
            <p:nvPr/>
          </p:nvSpPr>
          <p:spPr bwMode="auto">
            <a:xfrm>
              <a:off x="4090" y="1396"/>
              <a:ext cx="109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  <a:latin typeface="Times New Roman" pitchFamily="18" charset="0"/>
                </a:rPr>
                <a:t>+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3016" name="Rectangle 72"/>
            <p:cNvSpPr>
              <a:spLocks noChangeArrowheads="1"/>
            </p:cNvSpPr>
            <p:nvPr/>
          </p:nvSpPr>
          <p:spPr bwMode="auto">
            <a:xfrm>
              <a:off x="4245" y="1396"/>
              <a:ext cx="201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chemeClr val="accent2"/>
                  </a:solidFill>
                  <a:latin typeface="Times New Roman" pitchFamily="18" charset="0"/>
                </a:rPr>
                <a:t>¬c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3017" name="Rectangle 73"/>
            <p:cNvSpPr>
              <a:spLocks noChangeArrowheads="1"/>
            </p:cNvSpPr>
            <p:nvPr/>
          </p:nvSpPr>
          <p:spPr bwMode="auto">
            <a:xfrm>
              <a:off x="4439" y="1383"/>
              <a:ext cx="11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chemeClr val="accent2"/>
                  </a:solidFill>
                  <a:latin typeface="Times New Roman" pitchFamily="18" charset="0"/>
                </a:rPr>
                <a:t>) 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83022" name="Rectangle 78"/>
            <p:cNvSpPr>
              <a:spLocks noChangeArrowheads="1"/>
            </p:cNvSpPr>
            <p:nvPr/>
          </p:nvSpPr>
          <p:spPr bwMode="auto">
            <a:xfrm>
              <a:off x="2912" y="2133"/>
              <a:ext cx="6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Times New Roman" pitchFamily="18" charset="0"/>
                </a:rPr>
                <a:t>(</a:t>
              </a:r>
              <a:endParaRPr lang="en-US" dirty="0"/>
            </a:p>
          </p:txBody>
        </p:sp>
        <p:sp>
          <p:nvSpPr>
            <p:cNvPr id="83023" name="Rectangle 79"/>
            <p:cNvSpPr>
              <a:spLocks noChangeArrowheads="1"/>
            </p:cNvSpPr>
            <p:nvPr/>
          </p:nvSpPr>
          <p:spPr bwMode="auto">
            <a:xfrm>
              <a:off x="2977" y="2146"/>
              <a:ext cx="85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83024" name="Rectangle 80"/>
            <p:cNvSpPr>
              <a:spLocks noChangeArrowheads="1"/>
            </p:cNvSpPr>
            <p:nvPr/>
          </p:nvSpPr>
          <p:spPr bwMode="auto">
            <a:xfrm>
              <a:off x="3068" y="2133"/>
              <a:ext cx="89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Times New Roman" pitchFamily="18" charset="0"/>
                </a:rPr>
                <a:t>)                (</a:t>
              </a:r>
              <a:endParaRPr lang="en-US" dirty="0"/>
            </a:p>
          </p:txBody>
        </p:sp>
        <p:sp>
          <p:nvSpPr>
            <p:cNvPr id="83025" name="Rectangle 81"/>
            <p:cNvSpPr>
              <a:spLocks noChangeArrowheads="1"/>
            </p:cNvSpPr>
            <p:nvPr/>
          </p:nvSpPr>
          <p:spPr bwMode="auto">
            <a:xfrm>
              <a:off x="3947" y="2146"/>
              <a:ext cx="11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000000"/>
                  </a:solidFill>
                  <a:latin typeface="Times New Roman" pitchFamily="18" charset="0"/>
                </a:rPr>
                <a:t>¬</a:t>
              </a:r>
              <a:endParaRPr lang="en-US" dirty="0"/>
            </a:p>
          </p:txBody>
        </p:sp>
        <p:sp>
          <p:nvSpPr>
            <p:cNvPr id="83026" name="Rectangle 82"/>
            <p:cNvSpPr>
              <a:spLocks noChangeArrowheads="1"/>
            </p:cNvSpPr>
            <p:nvPr/>
          </p:nvSpPr>
          <p:spPr bwMode="auto">
            <a:xfrm>
              <a:off x="4064" y="2146"/>
              <a:ext cx="85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i="1" dirty="0">
                  <a:solidFill>
                    <a:srgbClr val="000000"/>
                  </a:solidFill>
                  <a:latin typeface="Times New Roman" pitchFamily="18" charset="0"/>
                </a:rPr>
                <a:t>c</a:t>
              </a:r>
              <a:endParaRPr lang="en-US" dirty="0"/>
            </a:p>
          </p:txBody>
        </p:sp>
        <p:sp>
          <p:nvSpPr>
            <p:cNvPr id="83027" name="Rectangle 83"/>
            <p:cNvSpPr>
              <a:spLocks noChangeArrowheads="1"/>
            </p:cNvSpPr>
            <p:nvPr/>
          </p:nvSpPr>
          <p:spPr bwMode="auto">
            <a:xfrm>
              <a:off x="4142" y="2133"/>
              <a:ext cx="64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Times New Roman" pitchFamily="18" charset="0"/>
                </a:rPr>
                <a:t>)</a:t>
              </a:r>
              <a:endParaRPr lang="en-US" dirty="0"/>
            </a:p>
          </p:txBody>
        </p:sp>
        <p:sp>
          <p:nvSpPr>
            <p:cNvPr id="83028" name="Rectangle 84"/>
            <p:cNvSpPr>
              <a:spLocks noChangeArrowheads="1"/>
            </p:cNvSpPr>
            <p:nvPr/>
          </p:nvSpPr>
          <p:spPr bwMode="auto">
            <a:xfrm>
              <a:off x="3482" y="2740"/>
              <a:ext cx="176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000000"/>
                  </a:solidFill>
                  <a:latin typeface="Times New Roman" pitchFamily="18" charset="0"/>
                </a:rPr>
                <a:t>( )</a:t>
              </a:r>
              <a:endParaRPr lang="en-US" dirty="0"/>
            </a:p>
          </p:txBody>
        </p:sp>
        <p:sp>
          <p:nvSpPr>
            <p:cNvPr id="83029" name="Line 85"/>
            <p:cNvSpPr>
              <a:spLocks noChangeShapeType="1"/>
            </p:cNvSpPr>
            <p:nvPr/>
          </p:nvSpPr>
          <p:spPr bwMode="auto">
            <a:xfrm>
              <a:off x="2698" y="1630"/>
              <a:ext cx="248" cy="496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030" name="Line 86"/>
            <p:cNvSpPr>
              <a:spLocks noChangeShapeType="1"/>
            </p:cNvSpPr>
            <p:nvPr/>
          </p:nvSpPr>
          <p:spPr bwMode="auto">
            <a:xfrm flipH="1">
              <a:off x="3071" y="1630"/>
              <a:ext cx="248" cy="496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031" name="Line 87"/>
            <p:cNvSpPr>
              <a:spLocks noChangeShapeType="1"/>
            </p:cNvSpPr>
            <p:nvPr/>
          </p:nvSpPr>
          <p:spPr bwMode="auto">
            <a:xfrm flipH="1" flipV="1">
              <a:off x="3816" y="1630"/>
              <a:ext cx="124" cy="496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032" name="Line 88"/>
            <p:cNvSpPr>
              <a:spLocks noChangeShapeType="1"/>
            </p:cNvSpPr>
            <p:nvPr/>
          </p:nvSpPr>
          <p:spPr bwMode="auto">
            <a:xfrm flipH="1">
              <a:off x="4065" y="1630"/>
              <a:ext cx="248" cy="496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033" name="Line 89"/>
            <p:cNvSpPr>
              <a:spLocks noChangeShapeType="1"/>
            </p:cNvSpPr>
            <p:nvPr/>
          </p:nvSpPr>
          <p:spPr bwMode="auto">
            <a:xfrm>
              <a:off x="3071" y="2375"/>
              <a:ext cx="373" cy="372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3034" name="Line 90"/>
            <p:cNvSpPr>
              <a:spLocks noChangeShapeType="1"/>
            </p:cNvSpPr>
            <p:nvPr/>
          </p:nvSpPr>
          <p:spPr bwMode="auto">
            <a:xfrm flipH="1">
              <a:off x="3692" y="2375"/>
              <a:ext cx="373" cy="372"/>
            </a:xfrm>
            <a:prstGeom prst="line">
              <a:avLst/>
            </a:prstGeom>
            <a:noFill/>
            <a:ln w="33338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536431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2.25717E-6 L -0.11302 -0.0037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00" y="-2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b="1" i="1" dirty="0">
                <a:solidFill>
                  <a:schemeClr val="tx1"/>
                </a:solidFill>
              </a:rPr>
              <a:t>I</a:t>
            </a:r>
            <a:r>
              <a:rPr lang="en-US" dirty="0"/>
              <a:t> Example</a:t>
            </a:r>
          </a:p>
        </p:txBody>
      </p:sp>
      <p:sp>
        <p:nvSpPr>
          <p:cNvPr id="86052" name="Rectangle 36"/>
          <p:cNvSpPr>
            <a:spLocks noChangeArrowheads="1"/>
          </p:cNvSpPr>
          <p:nvPr/>
        </p:nvSpPr>
        <p:spPr bwMode="auto">
          <a:xfrm>
            <a:off x="2782888" y="2133600"/>
            <a:ext cx="177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 (</a:t>
            </a:r>
            <a:endParaRPr lang="en-US" dirty="0"/>
          </a:p>
        </p:txBody>
      </p:sp>
      <p:sp>
        <p:nvSpPr>
          <p:cNvPr id="86053" name="Rectangle 37"/>
          <p:cNvSpPr>
            <a:spLocks noChangeArrowheads="1"/>
          </p:cNvSpPr>
          <p:nvPr/>
        </p:nvSpPr>
        <p:spPr bwMode="auto">
          <a:xfrm>
            <a:off x="2954338" y="21542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</a:t>
            </a:r>
            <a:endParaRPr lang="en-US" dirty="0"/>
          </a:p>
        </p:txBody>
      </p:sp>
      <p:sp>
        <p:nvSpPr>
          <p:cNvPr id="86054" name="Rectangle 38"/>
          <p:cNvSpPr>
            <a:spLocks noChangeArrowheads="1"/>
          </p:cNvSpPr>
          <p:nvPr/>
        </p:nvSpPr>
        <p:spPr bwMode="auto">
          <a:xfrm>
            <a:off x="3098800" y="2154238"/>
            <a:ext cx="2492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6055" name="Rectangle 39"/>
          <p:cNvSpPr>
            <a:spLocks noChangeArrowheads="1"/>
          </p:cNvSpPr>
          <p:nvPr/>
        </p:nvSpPr>
        <p:spPr bwMode="auto">
          <a:xfrm>
            <a:off x="3344863" y="2154238"/>
            <a:ext cx="134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6056" name="Rectangle 40"/>
          <p:cNvSpPr>
            <a:spLocks noChangeArrowheads="1"/>
          </p:cNvSpPr>
          <p:nvPr/>
        </p:nvSpPr>
        <p:spPr bwMode="auto">
          <a:xfrm>
            <a:off x="3489325" y="2133600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6057" name="Rectangle 41"/>
          <p:cNvSpPr>
            <a:spLocks noChangeArrowheads="1"/>
          </p:cNvSpPr>
          <p:nvPr/>
        </p:nvSpPr>
        <p:spPr bwMode="auto">
          <a:xfrm>
            <a:off x="3673475" y="2154238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6058" name="Rectangle 42"/>
          <p:cNvSpPr>
            <a:spLocks noChangeArrowheads="1"/>
          </p:cNvSpPr>
          <p:nvPr/>
        </p:nvSpPr>
        <p:spPr bwMode="auto">
          <a:xfrm>
            <a:off x="3859213" y="2154238"/>
            <a:ext cx="228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a </a:t>
            </a:r>
            <a:endParaRPr lang="en-US" dirty="0"/>
          </a:p>
        </p:txBody>
      </p:sp>
      <p:sp>
        <p:nvSpPr>
          <p:cNvPr id="86059" name="Rectangle 43"/>
          <p:cNvSpPr>
            <a:spLocks noChangeArrowheads="1"/>
          </p:cNvSpPr>
          <p:nvPr/>
        </p:nvSpPr>
        <p:spPr bwMode="auto">
          <a:xfrm>
            <a:off x="4084638" y="2154238"/>
            <a:ext cx="2492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+ </a:t>
            </a:r>
            <a:endParaRPr lang="en-US" dirty="0"/>
          </a:p>
        </p:txBody>
      </p:sp>
      <p:sp>
        <p:nvSpPr>
          <p:cNvPr id="86060" name="Rectangle 44"/>
          <p:cNvSpPr>
            <a:spLocks noChangeArrowheads="1"/>
          </p:cNvSpPr>
          <p:nvPr/>
        </p:nvSpPr>
        <p:spPr bwMode="auto">
          <a:xfrm>
            <a:off x="4330700" y="2154238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6061" name="Rectangle 45"/>
          <p:cNvSpPr>
            <a:spLocks noChangeArrowheads="1"/>
          </p:cNvSpPr>
          <p:nvPr/>
        </p:nvSpPr>
        <p:spPr bwMode="auto">
          <a:xfrm>
            <a:off x="4475163" y="2133600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6062" name="Rectangle 46"/>
          <p:cNvSpPr>
            <a:spLocks noChangeArrowheads="1"/>
          </p:cNvSpPr>
          <p:nvPr/>
        </p:nvSpPr>
        <p:spPr bwMode="auto">
          <a:xfrm>
            <a:off x="4679950" y="2154238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6063" name="Rectangle 47"/>
          <p:cNvSpPr>
            <a:spLocks noChangeArrowheads="1"/>
          </p:cNvSpPr>
          <p:nvPr/>
        </p:nvSpPr>
        <p:spPr bwMode="auto">
          <a:xfrm>
            <a:off x="4845050" y="21542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86064" name="Rectangle 48"/>
          <p:cNvSpPr>
            <a:spLocks noChangeArrowheads="1"/>
          </p:cNvSpPr>
          <p:nvPr/>
        </p:nvSpPr>
        <p:spPr bwMode="auto">
          <a:xfrm>
            <a:off x="5008563" y="2133600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86065" name="Rectangle 49"/>
          <p:cNvSpPr>
            <a:spLocks noChangeArrowheads="1"/>
          </p:cNvSpPr>
          <p:nvPr/>
        </p:nvSpPr>
        <p:spPr bwMode="auto">
          <a:xfrm>
            <a:off x="5111750" y="2133600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6066" name="Rectangle 50"/>
          <p:cNvSpPr>
            <a:spLocks noChangeArrowheads="1"/>
          </p:cNvSpPr>
          <p:nvPr/>
        </p:nvSpPr>
        <p:spPr bwMode="auto">
          <a:xfrm>
            <a:off x="5213350" y="21542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6067" name="Rectangle 51"/>
          <p:cNvSpPr>
            <a:spLocks noChangeArrowheads="1"/>
          </p:cNvSpPr>
          <p:nvPr/>
        </p:nvSpPr>
        <p:spPr bwMode="auto">
          <a:xfrm>
            <a:off x="5440363" y="2154238"/>
            <a:ext cx="1730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6068" name="Rectangle 52"/>
          <p:cNvSpPr>
            <a:spLocks noChangeArrowheads="1"/>
          </p:cNvSpPr>
          <p:nvPr/>
        </p:nvSpPr>
        <p:spPr bwMode="auto">
          <a:xfrm>
            <a:off x="5686425" y="2154238"/>
            <a:ext cx="3190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6069" name="Rectangle 53"/>
          <p:cNvSpPr>
            <a:spLocks noChangeArrowheads="1"/>
          </p:cNvSpPr>
          <p:nvPr/>
        </p:nvSpPr>
        <p:spPr bwMode="auto">
          <a:xfrm>
            <a:off x="5994400" y="2133600"/>
            <a:ext cx="177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)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6070" name="Rectangle 54"/>
          <p:cNvSpPr>
            <a:spLocks noChangeArrowheads="1"/>
          </p:cNvSpPr>
          <p:nvPr/>
        </p:nvSpPr>
        <p:spPr bwMode="auto">
          <a:xfrm>
            <a:off x="3570288" y="3324225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86071" name="Rectangle 55"/>
          <p:cNvSpPr>
            <a:spLocks noChangeArrowheads="1"/>
          </p:cNvSpPr>
          <p:nvPr/>
        </p:nvSpPr>
        <p:spPr bwMode="auto">
          <a:xfrm>
            <a:off x="3673475" y="3344863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6072" name="Rectangle 56"/>
          <p:cNvSpPr>
            <a:spLocks noChangeArrowheads="1"/>
          </p:cNvSpPr>
          <p:nvPr/>
        </p:nvSpPr>
        <p:spPr bwMode="auto">
          <a:xfrm>
            <a:off x="3817938" y="3324225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                (</a:t>
            </a:r>
            <a:endParaRPr lang="en-US" dirty="0"/>
          </a:p>
        </p:txBody>
      </p:sp>
      <p:sp>
        <p:nvSpPr>
          <p:cNvPr id="86073" name="Rectangle 57"/>
          <p:cNvSpPr>
            <a:spLocks noChangeArrowheads="1"/>
          </p:cNvSpPr>
          <p:nvPr/>
        </p:nvSpPr>
        <p:spPr bwMode="auto">
          <a:xfrm>
            <a:off x="5213350" y="3344863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6074" name="Rectangle 58"/>
          <p:cNvSpPr>
            <a:spLocks noChangeArrowheads="1"/>
          </p:cNvSpPr>
          <p:nvPr/>
        </p:nvSpPr>
        <p:spPr bwMode="auto">
          <a:xfrm>
            <a:off x="5399088" y="3344863"/>
            <a:ext cx="134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6075" name="Rectangle 59"/>
          <p:cNvSpPr>
            <a:spLocks noChangeArrowheads="1"/>
          </p:cNvSpPr>
          <p:nvPr/>
        </p:nvSpPr>
        <p:spPr bwMode="auto">
          <a:xfrm>
            <a:off x="5522913" y="3324225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86076" name="Rectangle 60"/>
          <p:cNvSpPr>
            <a:spLocks noChangeArrowheads="1"/>
          </p:cNvSpPr>
          <p:nvPr/>
        </p:nvSpPr>
        <p:spPr bwMode="auto">
          <a:xfrm>
            <a:off x="4475163" y="4287838"/>
            <a:ext cx="279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86077" name="Line 61"/>
          <p:cNvSpPr>
            <a:spLocks noChangeShapeType="1"/>
          </p:cNvSpPr>
          <p:nvPr/>
        </p:nvSpPr>
        <p:spPr bwMode="auto">
          <a:xfrm>
            <a:off x="3230563" y="2525713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6078" name="Line 62"/>
          <p:cNvSpPr>
            <a:spLocks noChangeShapeType="1"/>
          </p:cNvSpPr>
          <p:nvPr/>
        </p:nvSpPr>
        <p:spPr bwMode="auto">
          <a:xfrm flipH="1">
            <a:off x="3822700" y="2525713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6079" name="Line 63"/>
          <p:cNvSpPr>
            <a:spLocks noChangeShapeType="1"/>
          </p:cNvSpPr>
          <p:nvPr/>
        </p:nvSpPr>
        <p:spPr bwMode="auto">
          <a:xfrm flipH="1" flipV="1">
            <a:off x="5005388" y="2525713"/>
            <a:ext cx="19685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6080" name="Line 64"/>
          <p:cNvSpPr>
            <a:spLocks noChangeShapeType="1"/>
          </p:cNvSpPr>
          <p:nvPr/>
        </p:nvSpPr>
        <p:spPr bwMode="auto">
          <a:xfrm flipH="1">
            <a:off x="5400675" y="2525713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6081" name="Line 65"/>
          <p:cNvSpPr>
            <a:spLocks noChangeShapeType="1"/>
          </p:cNvSpPr>
          <p:nvPr/>
        </p:nvSpPr>
        <p:spPr bwMode="auto">
          <a:xfrm>
            <a:off x="3822700" y="3708400"/>
            <a:ext cx="592138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6082" name="Line 66"/>
          <p:cNvSpPr>
            <a:spLocks noChangeShapeType="1"/>
          </p:cNvSpPr>
          <p:nvPr/>
        </p:nvSpPr>
        <p:spPr bwMode="auto">
          <a:xfrm flipH="1">
            <a:off x="4808538" y="3708400"/>
            <a:ext cx="592137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" name="Group 98"/>
          <p:cNvGrpSpPr>
            <a:grpSpLocks/>
          </p:cNvGrpSpPr>
          <p:nvPr/>
        </p:nvGrpSpPr>
        <p:grpSpPr bwMode="auto">
          <a:xfrm>
            <a:off x="3005138" y="1239838"/>
            <a:ext cx="1566862" cy="1655762"/>
            <a:chOff x="748" y="1458"/>
            <a:chExt cx="987" cy="1043"/>
          </a:xfrm>
        </p:grpSpPr>
        <p:sp>
          <p:nvSpPr>
            <p:cNvPr id="86096" name="Freeform 80"/>
            <p:cNvSpPr>
              <a:spLocks noEditPoints="1"/>
            </p:cNvSpPr>
            <p:nvPr/>
          </p:nvSpPr>
          <p:spPr bwMode="auto">
            <a:xfrm>
              <a:off x="831" y="1843"/>
              <a:ext cx="165" cy="658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165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2" y="658"/>
                </a:cxn>
                <a:cxn ang="0">
                  <a:pos x="82" y="329"/>
                </a:cxn>
              </a:cxnLst>
              <a:rect l="0" t="0" r="r" b="b"/>
              <a:pathLst>
                <a:path w="165" h="658">
                  <a:moveTo>
                    <a:pt x="165" y="0"/>
                  </a:moveTo>
                  <a:lnTo>
                    <a:pt x="165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2" y="658"/>
                  </a:moveTo>
                  <a:lnTo>
                    <a:pt x="82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097" name="Freeform 81"/>
            <p:cNvSpPr>
              <a:spLocks/>
            </p:cNvSpPr>
            <p:nvPr/>
          </p:nvSpPr>
          <p:spPr bwMode="auto">
            <a:xfrm>
              <a:off x="748" y="1958"/>
              <a:ext cx="329" cy="428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2" y="417"/>
                    <a:pt x="182" y="472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098" name="Freeform 82"/>
            <p:cNvSpPr>
              <a:spLocks/>
            </p:cNvSpPr>
            <p:nvPr/>
          </p:nvSpPr>
          <p:spPr bwMode="auto">
            <a:xfrm>
              <a:off x="748" y="1958"/>
              <a:ext cx="329" cy="428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2" y="417"/>
                    <a:pt x="182" y="472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099" name="Freeform 83"/>
            <p:cNvSpPr>
              <a:spLocks noEditPoints="1"/>
            </p:cNvSpPr>
            <p:nvPr/>
          </p:nvSpPr>
          <p:spPr bwMode="auto">
            <a:xfrm>
              <a:off x="1488" y="1843"/>
              <a:ext cx="165" cy="658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165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3" y="658"/>
                </a:cxn>
                <a:cxn ang="0">
                  <a:pos x="83" y="329"/>
                </a:cxn>
              </a:cxnLst>
              <a:rect l="0" t="0" r="r" b="b"/>
              <a:pathLst>
                <a:path w="165" h="658">
                  <a:moveTo>
                    <a:pt x="165" y="0"/>
                  </a:moveTo>
                  <a:lnTo>
                    <a:pt x="165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3" y="658"/>
                  </a:moveTo>
                  <a:lnTo>
                    <a:pt x="83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100" name="Freeform 84"/>
            <p:cNvSpPr>
              <a:spLocks/>
            </p:cNvSpPr>
            <p:nvPr/>
          </p:nvSpPr>
          <p:spPr bwMode="auto">
            <a:xfrm>
              <a:off x="1406" y="1958"/>
              <a:ext cx="329" cy="428"/>
            </a:xfrm>
            <a:custGeom>
              <a:avLst/>
              <a:gdLst/>
              <a:ahLst/>
              <a:cxnLst>
                <a:cxn ang="0">
                  <a:pos x="181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1" y="472"/>
                </a:cxn>
              </a:cxnLst>
              <a:rect l="0" t="0" r="r" b="b"/>
              <a:pathLst>
                <a:path w="363" h="472">
                  <a:moveTo>
                    <a:pt x="181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1" y="417"/>
                    <a:pt x="181" y="472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101" name="Freeform 85"/>
            <p:cNvSpPr>
              <a:spLocks/>
            </p:cNvSpPr>
            <p:nvPr/>
          </p:nvSpPr>
          <p:spPr bwMode="auto">
            <a:xfrm>
              <a:off x="1406" y="1958"/>
              <a:ext cx="329" cy="428"/>
            </a:xfrm>
            <a:custGeom>
              <a:avLst/>
              <a:gdLst/>
              <a:ahLst/>
              <a:cxnLst>
                <a:cxn ang="0">
                  <a:pos x="181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1" y="472"/>
                </a:cxn>
              </a:cxnLst>
              <a:rect l="0" t="0" r="r" b="b"/>
              <a:pathLst>
                <a:path w="363" h="472">
                  <a:moveTo>
                    <a:pt x="181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1" y="417"/>
                    <a:pt x="181" y="472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102" name="Rectangle 86"/>
            <p:cNvSpPr>
              <a:spLocks noChangeArrowheads="1"/>
            </p:cNvSpPr>
            <p:nvPr/>
          </p:nvSpPr>
          <p:spPr bwMode="auto">
            <a:xfrm>
              <a:off x="755" y="1458"/>
              <a:ext cx="971" cy="2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700" b="1" i="1" dirty="0">
                  <a:solidFill>
                    <a:srgbClr val="000000"/>
                  </a:solidFill>
                  <a:latin typeface="Times New Roman" pitchFamily="18" charset="0"/>
                </a:rPr>
                <a:t>a  c     ¬a c</a:t>
              </a:r>
              <a:endParaRPr lang="en-US" dirty="0"/>
            </a:p>
          </p:txBody>
        </p:sp>
        <p:sp>
          <p:nvSpPr>
            <p:cNvPr id="86103" name="Line 87"/>
            <p:cNvSpPr>
              <a:spLocks noChangeShapeType="1"/>
            </p:cNvSpPr>
            <p:nvPr/>
          </p:nvSpPr>
          <p:spPr bwMode="auto">
            <a:xfrm>
              <a:off x="803" y="1679"/>
              <a:ext cx="28" cy="164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104" name="Line 88"/>
            <p:cNvSpPr>
              <a:spLocks noChangeShapeType="1"/>
            </p:cNvSpPr>
            <p:nvPr/>
          </p:nvSpPr>
          <p:spPr bwMode="auto">
            <a:xfrm flipV="1">
              <a:off x="996" y="1679"/>
              <a:ext cx="27" cy="164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105" name="Line 89"/>
            <p:cNvSpPr>
              <a:spLocks noChangeShapeType="1"/>
            </p:cNvSpPr>
            <p:nvPr/>
          </p:nvSpPr>
          <p:spPr bwMode="auto">
            <a:xfrm flipV="1">
              <a:off x="1488" y="1679"/>
              <a:ext cx="28" cy="164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6106" name="Line 90"/>
            <p:cNvSpPr>
              <a:spLocks noChangeShapeType="1"/>
            </p:cNvSpPr>
            <p:nvPr/>
          </p:nvSpPr>
          <p:spPr bwMode="auto">
            <a:xfrm flipV="1">
              <a:off x="1653" y="1679"/>
              <a:ext cx="27" cy="164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678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60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60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60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60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6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6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86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86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86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52" grpId="0"/>
      <p:bldP spid="86053" grpId="0"/>
      <p:bldP spid="86054" grpId="0"/>
      <p:bldP spid="86055" grpId="0"/>
      <p:bldP spid="86056" grpId="0"/>
      <p:bldP spid="86057" grpId="0"/>
      <p:bldP spid="86058" grpId="0"/>
      <p:bldP spid="86059" grpId="0"/>
      <p:bldP spid="8606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b="1" i="1" dirty="0">
                <a:solidFill>
                  <a:schemeClr val="tx1"/>
                </a:solidFill>
              </a:rPr>
              <a:t>I</a:t>
            </a:r>
            <a:r>
              <a:rPr lang="en-US" dirty="0"/>
              <a:t> Example</a:t>
            </a:r>
          </a:p>
        </p:txBody>
      </p:sp>
      <p:sp>
        <p:nvSpPr>
          <p:cNvPr id="87052" name="Rectangle 12"/>
          <p:cNvSpPr>
            <a:spLocks noChangeArrowheads="1"/>
          </p:cNvSpPr>
          <p:nvPr/>
        </p:nvSpPr>
        <p:spPr bwMode="auto">
          <a:xfrm>
            <a:off x="4475163" y="2133600"/>
            <a:ext cx="2032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)(</a:t>
            </a:r>
            <a:endParaRPr lang="en-US" dirty="0"/>
          </a:p>
        </p:txBody>
      </p:sp>
      <p:sp>
        <p:nvSpPr>
          <p:cNvPr id="87053" name="Rectangle 13"/>
          <p:cNvSpPr>
            <a:spLocks noChangeArrowheads="1"/>
          </p:cNvSpPr>
          <p:nvPr/>
        </p:nvSpPr>
        <p:spPr bwMode="auto">
          <a:xfrm>
            <a:off x="4679950" y="2154238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7054" name="Rectangle 14"/>
          <p:cNvSpPr>
            <a:spLocks noChangeArrowheads="1"/>
          </p:cNvSpPr>
          <p:nvPr/>
        </p:nvSpPr>
        <p:spPr bwMode="auto">
          <a:xfrm>
            <a:off x="4845050" y="21542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FF0000"/>
                </a:solidFill>
                <a:latin typeface="Times New Roman" pitchFamily="18" charset="0"/>
              </a:rPr>
              <a:t>d</a:t>
            </a:r>
            <a:endParaRPr lang="en-US" dirty="0"/>
          </a:p>
        </p:txBody>
      </p:sp>
      <p:sp>
        <p:nvSpPr>
          <p:cNvPr id="87055" name="Rectangle 15"/>
          <p:cNvSpPr>
            <a:spLocks noChangeArrowheads="1"/>
          </p:cNvSpPr>
          <p:nvPr/>
        </p:nvSpPr>
        <p:spPr bwMode="auto">
          <a:xfrm>
            <a:off x="5008563" y="2133600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87056" name="Rectangle 16"/>
          <p:cNvSpPr>
            <a:spLocks noChangeArrowheads="1"/>
          </p:cNvSpPr>
          <p:nvPr/>
        </p:nvSpPr>
        <p:spPr bwMode="auto">
          <a:xfrm>
            <a:off x="5105400" y="2133600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(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7057" name="Rectangle 17"/>
          <p:cNvSpPr>
            <a:spLocks noChangeArrowheads="1"/>
          </p:cNvSpPr>
          <p:nvPr/>
        </p:nvSpPr>
        <p:spPr bwMode="auto">
          <a:xfrm>
            <a:off x="5213350" y="2154238"/>
            <a:ext cx="15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d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7058" name="Rectangle 18"/>
          <p:cNvSpPr>
            <a:spLocks noChangeArrowheads="1"/>
          </p:cNvSpPr>
          <p:nvPr/>
        </p:nvSpPr>
        <p:spPr bwMode="auto">
          <a:xfrm>
            <a:off x="5440363" y="2154238"/>
            <a:ext cx="1730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+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7059" name="Rectangle 19"/>
          <p:cNvSpPr>
            <a:spLocks noChangeArrowheads="1"/>
          </p:cNvSpPr>
          <p:nvPr/>
        </p:nvSpPr>
        <p:spPr bwMode="auto">
          <a:xfrm>
            <a:off x="5686425" y="2154238"/>
            <a:ext cx="31908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chemeClr val="accent2"/>
                </a:solidFill>
                <a:latin typeface="Times New Roman" pitchFamily="18" charset="0"/>
              </a:rPr>
              <a:t>¬c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7060" name="Rectangle 20"/>
          <p:cNvSpPr>
            <a:spLocks noChangeArrowheads="1"/>
          </p:cNvSpPr>
          <p:nvPr/>
        </p:nvSpPr>
        <p:spPr bwMode="auto">
          <a:xfrm>
            <a:off x="5994400" y="2133600"/>
            <a:ext cx="1778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Times New Roman" pitchFamily="18" charset="0"/>
              </a:rPr>
              <a:t>) 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7061" name="Rectangle 21"/>
          <p:cNvSpPr>
            <a:spLocks noChangeArrowheads="1"/>
          </p:cNvSpPr>
          <p:nvPr/>
        </p:nvSpPr>
        <p:spPr bwMode="auto">
          <a:xfrm>
            <a:off x="3570288" y="3324225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87062" name="Rectangle 22"/>
          <p:cNvSpPr>
            <a:spLocks noChangeArrowheads="1"/>
          </p:cNvSpPr>
          <p:nvPr/>
        </p:nvSpPr>
        <p:spPr bwMode="auto">
          <a:xfrm>
            <a:off x="3673475" y="3344863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7063" name="Rectangle 23"/>
          <p:cNvSpPr>
            <a:spLocks noChangeArrowheads="1"/>
          </p:cNvSpPr>
          <p:nvPr/>
        </p:nvSpPr>
        <p:spPr bwMode="auto">
          <a:xfrm>
            <a:off x="3817938" y="3324225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                (</a:t>
            </a:r>
            <a:endParaRPr lang="en-US" dirty="0"/>
          </a:p>
        </p:txBody>
      </p:sp>
      <p:sp>
        <p:nvSpPr>
          <p:cNvPr id="87064" name="Rectangle 24"/>
          <p:cNvSpPr>
            <a:spLocks noChangeArrowheads="1"/>
          </p:cNvSpPr>
          <p:nvPr/>
        </p:nvSpPr>
        <p:spPr bwMode="auto">
          <a:xfrm>
            <a:off x="5213350" y="3344863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7065" name="Rectangle 25"/>
          <p:cNvSpPr>
            <a:spLocks noChangeArrowheads="1"/>
          </p:cNvSpPr>
          <p:nvPr/>
        </p:nvSpPr>
        <p:spPr bwMode="auto">
          <a:xfrm>
            <a:off x="5399088" y="3344863"/>
            <a:ext cx="134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7066" name="Rectangle 26"/>
          <p:cNvSpPr>
            <a:spLocks noChangeArrowheads="1"/>
          </p:cNvSpPr>
          <p:nvPr/>
        </p:nvSpPr>
        <p:spPr bwMode="auto">
          <a:xfrm>
            <a:off x="5522913" y="3324225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87067" name="Rectangle 27"/>
          <p:cNvSpPr>
            <a:spLocks noChangeArrowheads="1"/>
          </p:cNvSpPr>
          <p:nvPr/>
        </p:nvSpPr>
        <p:spPr bwMode="auto">
          <a:xfrm>
            <a:off x="4475163" y="4287838"/>
            <a:ext cx="279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87068" name="Line 28"/>
          <p:cNvSpPr>
            <a:spLocks noChangeShapeType="1"/>
          </p:cNvSpPr>
          <p:nvPr/>
        </p:nvSpPr>
        <p:spPr bwMode="auto">
          <a:xfrm>
            <a:off x="3230563" y="2525713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69" name="Line 29"/>
          <p:cNvSpPr>
            <a:spLocks noChangeShapeType="1"/>
          </p:cNvSpPr>
          <p:nvPr/>
        </p:nvSpPr>
        <p:spPr bwMode="auto">
          <a:xfrm flipH="1">
            <a:off x="3822700" y="2525713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70" name="Line 30"/>
          <p:cNvSpPr>
            <a:spLocks noChangeShapeType="1"/>
          </p:cNvSpPr>
          <p:nvPr/>
        </p:nvSpPr>
        <p:spPr bwMode="auto">
          <a:xfrm flipH="1" flipV="1">
            <a:off x="5005388" y="2525713"/>
            <a:ext cx="19685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71" name="Line 31"/>
          <p:cNvSpPr>
            <a:spLocks noChangeShapeType="1"/>
          </p:cNvSpPr>
          <p:nvPr/>
        </p:nvSpPr>
        <p:spPr bwMode="auto">
          <a:xfrm flipH="1">
            <a:off x="5400675" y="2525713"/>
            <a:ext cx="39370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72" name="Line 32"/>
          <p:cNvSpPr>
            <a:spLocks noChangeShapeType="1"/>
          </p:cNvSpPr>
          <p:nvPr/>
        </p:nvSpPr>
        <p:spPr bwMode="auto">
          <a:xfrm>
            <a:off x="3822700" y="3708400"/>
            <a:ext cx="592138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73" name="Line 33"/>
          <p:cNvSpPr>
            <a:spLocks noChangeShapeType="1"/>
          </p:cNvSpPr>
          <p:nvPr/>
        </p:nvSpPr>
        <p:spPr bwMode="auto">
          <a:xfrm flipH="1">
            <a:off x="4808538" y="3708400"/>
            <a:ext cx="592137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89" name="Freeform 49"/>
          <p:cNvSpPr>
            <a:spLocks noEditPoints="1"/>
          </p:cNvSpPr>
          <p:nvPr/>
        </p:nvSpPr>
        <p:spPr bwMode="auto">
          <a:xfrm>
            <a:off x="3686175" y="2989263"/>
            <a:ext cx="260350" cy="1044575"/>
          </a:xfrm>
          <a:custGeom>
            <a:avLst/>
            <a:gdLst/>
            <a:ahLst/>
            <a:cxnLst>
              <a:cxn ang="0">
                <a:pos x="164" y="0"/>
              </a:cxn>
              <a:cxn ang="0">
                <a:pos x="164" y="329"/>
              </a:cxn>
              <a:cxn ang="0">
                <a:pos x="0" y="0"/>
              </a:cxn>
              <a:cxn ang="0">
                <a:pos x="0" y="329"/>
              </a:cxn>
              <a:cxn ang="0">
                <a:pos x="83" y="658"/>
              </a:cxn>
              <a:cxn ang="0">
                <a:pos x="83" y="329"/>
              </a:cxn>
            </a:cxnLst>
            <a:rect l="0" t="0" r="r" b="b"/>
            <a:pathLst>
              <a:path w="164" h="658">
                <a:moveTo>
                  <a:pt x="164" y="0"/>
                </a:moveTo>
                <a:lnTo>
                  <a:pt x="164" y="329"/>
                </a:lnTo>
                <a:moveTo>
                  <a:pt x="0" y="0"/>
                </a:moveTo>
                <a:lnTo>
                  <a:pt x="0" y="329"/>
                </a:lnTo>
                <a:moveTo>
                  <a:pt x="83" y="658"/>
                </a:moveTo>
                <a:lnTo>
                  <a:pt x="83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90" name="Freeform 50"/>
          <p:cNvSpPr>
            <a:spLocks/>
          </p:cNvSpPr>
          <p:nvPr/>
        </p:nvSpPr>
        <p:spPr bwMode="auto">
          <a:xfrm>
            <a:off x="3556000" y="31718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4"/>
                  <a:pt x="272" y="417"/>
                  <a:pt x="182" y="472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91" name="Freeform 51"/>
          <p:cNvSpPr>
            <a:spLocks/>
          </p:cNvSpPr>
          <p:nvPr/>
        </p:nvSpPr>
        <p:spPr bwMode="auto">
          <a:xfrm>
            <a:off x="3556000" y="31718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4"/>
                  <a:pt x="272" y="417"/>
                  <a:pt x="182" y="472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92" name="Freeform 52"/>
          <p:cNvSpPr>
            <a:spLocks/>
          </p:cNvSpPr>
          <p:nvPr/>
        </p:nvSpPr>
        <p:spPr bwMode="auto">
          <a:xfrm>
            <a:off x="3556000" y="3171825"/>
            <a:ext cx="522288" cy="679450"/>
          </a:xfrm>
          <a:custGeom>
            <a:avLst/>
            <a:gdLst/>
            <a:ahLst/>
            <a:cxnLst>
              <a:cxn ang="0">
                <a:pos x="0" y="291"/>
              </a:cxn>
              <a:cxn ang="0">
                <a:pos x="0" y="0"/>
              </a:cxn>
              <a:cxn ang="0">
                <a:pos x="363" y="0"/>
              </a:cxn>
              <a:cxn ang="0">
                <a:pos x="363" y="291"/>
              </a:cxn>
              <a:cxn ang="0">
                <a:pos x="182" y="472"/>
              </a:cxn>
              <a:cxn ang="0">
                <a:pos x="0" y="291"/>
              </a:cxn>
              <a:cxn ang="0">
                <a:pos x="0" y="291"/>
              </a:cxn>
            </a:cxnLst>
            <a:rect l="0" t="0" r="r" b="b"/>
            <a:pathLst>
              <a:path w="363" h="472">
                <a:moveTo>
                  <a:pt x="0" y="291"/>
                </a:moveTo>
                <a:lnTo>
                  <a:pt x="0" y="0"/>
                </a:lnTo>
                <a:lnTo>
                  <a:pt x="363" y="0"/>
                </a:lnTo>
                <a:lnTo>
                  <a:pt x="363" y="291"/>
                </a:lnTo>
                <a:cubicBezTo>
                  <a:pt x="363" y="391"/>
                  <a:pt x="282" y="472"/>
                  <a:pt x="182" y="472"/>
                </a:cubicBezTo>
                <a:cubicBezTo>
                  <a:pt x="82" y="472"/>
                  <a:pt x="0" y="391"/>
                  <a:pt x="0" y="291"/>
                </a:cubicBezTo>
                <a:cubicBezTo>
                  <a:pt x="0" y="291"/>
                  <a:pt x="0" y="291"/>
                  <a:pt x="0" y="291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93" name="Freeform 53"/>
          <p:cNvSpPr>
            <a:spLocks/>
          </p:cNvSpPr>
          <p:nvPr/>
        </p:nvSpPr>
        <p:spPr bwMode="auto">
          <a:xfrm>
            <a:off x="3556000" y="3171825"/>
            <a:ext cx="522288" cy="679450"/>
          </a:xfrm>
          <a:custGeom>
            <a:avLst/>
            <a:gdLst/>
            <a:ahLst/>
            <a:cxnLst>
              <a:cxn ang="0">
                <a:pos x="0" y="291"/>
              </a:cxn>
              <a:cxn ang="0">
                <a:pos x="0" y="0"/>
              </a:cxn>
              <a:cxn ang="0">
                <a:pos x="363" y="0"/>
              </a:cxn>
              <a:cxn ang="0">
                <a:pos x="363" y="291"/>
              </a:cxn>
              <a:cxn ang="0">
                <a:pos x="182" y="472"/>
              </a:cxn>
              <a:cxn ang="0">
                <a:pos x="0" y="291"/>
              </a:cxn>
              <a:cxn ang="0">
                <a:pos x="0" y="291"/>
              </a:cxn>
            </a:cxnLst>
            <a:rect l="0" t="0" r="r" b="b"/>
            <a:pathLst>
              <a:path w="363" h="472">
                <a:moveTo>
                  <a:pt x="0" y="291"/>
                </a:moveTo>
                <a:lnTo>
                  <a:pt x="0" y="0"/>
                </a:lnTo>
                <a:lnTo>
                  <a:pt x="363" y="0"/>
                </a:lnTo>
                <a:lnTo>
                  <a:pt x="363" y="291"/>
                </a:lnTo>
                <a:cubicBezTo>
                  <a:pt x="363" y="391"/>
                  <a:pt x="282" y="472"/>
                  <a:pt x="182" y="472"/>
                </a:cubicBezTo>
                <a:cubicBezTo>
                  <a:pt x="82" y="472"/>
                  <a:pt x="0" y="391"/>
                  <a:pt x="0" y="291"/>
                </a:cubicBezTo>
                <a:cubicBezTo>
                  <a:pt x="0" y="291"/>
                  <a:pt x="0" y="291"/>
                  <a:pt x="0" y="291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099" name="Freeform 59"/>
          <p:cNvSpPr>
            <a:spLocks noEditPoints="1"/>
          </p:cNvSpPr>
          <p:nvPr/>
        </p:nvSpPr>
        <p:spPr bwMode="auto">
          <a:xfrm>
            <a:off x="3148013" y="1858963"/>
            <a:ext cx="261937" cy="1044575"/>
          </a:xfrm>
          <a:custGeom>
            <a:avLst/>
            <a:gdLst/>
            <a:ahLst/>
            <a:cxnLst>
              <a:cxn ang="0">
                <a:pos x="165" y="0"/>
              </a:cxn>
              <a:cxn ang="0">
                <a:pos x="165" y="329"/>
              </a:cxn>
              <a:cxn ang="0">
                <a:pos x="0" y="0"/>
              </a:cxn>
              <a:cxn ang="0">
                <a:pos x="0" y="329"/>
              </a:cxn>
              <a:cxn ang="0">
                <a:pos x="82" y="658"/>
              </a:cxn>
              <a:cxn ang="0">
                <a:pos x="82" y="329"/>
              </a:cxn>
            </a:cxnLst>
            <a:rect l="0" t="0" r="r" b="b"/>
            <a:pathLst>
              <a:path w="165" h="658">
                <a:moveTo>
                  <a:pt x="165" y="0"/>
                </a:moveTo>
                <a:lnTo>
                  <a:pt x="165" y="329"/>
                </a:lnTo>
                <a:moveTo>
                  <a:pt x="0" y="0"/>
                </a:moveTo>
                <a:lnTo>
                  <a:pt x="0" y="329"/>
                </a:lnTo>
                <a:moveTo>
                  <a:pt x="82" y="658"/>
                </a:moveTo>
                <a:lnTo>
                  <a:pt x="82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00" name="Freeform 60"/>
          <p:cNvSpPr>
            <a:spLocks/>
          </p:cNvSpPr>
          <p:nvPr/>
        </p:nvSpPr>
        <p:spPr bwMode="auto">
          <a:xfrm>
            <a:off x="3016250" y="20415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2" y="417"/>
                  <a:pt x="182" y="472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01" name="Freeform 61"/>
          <p:cNvSpPr>
            <a:spLocks/>
          </p:cNvSpPr>
          <p:nvPr/>
        </p:nvSpPr>
        <p:spPr bwMode="auto">
          <a:xfrm>
            <a:off x="3016250" y="20415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2" y="417"/>
                  <a:pt x="182" y="472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02" name="Freeform 62"/>
          <p:cNvSpPr>
            <a:spLocks noEditPoints="1"/>
          </p:cNvSpPr>
          <p:nvPr/>
        </p:nvSpPr>
        <p:spPr bwMode="auto">
          <a:xfrm>
            <a:off x="4191000" y="1858963"/>
            <a:ext cx="261938" cy="1044575"/>
          </a:xfrm>
          <a:custGeom>
            <a:avLst/>
            <a:gdLst/>
            <a:ahLst/>
            <a:cxnLst>
              <a:cxn ang="0">
                <a:pos x="165" y="0"/>
              </a:cxn>
              <a:cxn ang="0">
                <a:pos x="165" y="329"/>
              </a:cxn>
              <a:cxn ang="0">
                <a:pos x="0" y="0"/>
              </a:cxn>
              <a:cxn ang="0">
                <a:pos x="0" y="329"/>
              </a:cxn>
              <a:cxn ang="0">
                <a:pos x="83" y="658"/>
              </a:cxn>
              <a:cxn ang="0">
                <a:pos x="83" y="329"/>
              </a:cxn>
            </a:cxnLst>
            <a:rect l="0" t="0" r="r" b="b"/>
            <a:pathLst>
              <a:path w="165" h="658">
                <a:moveTo>
                  <a:pt x="165" y="0"/>
                </a:moveTo>
                <a:lnTo>
                  <a:pt x="165" y="329"/>
                </a:lnTo>
                <a:moveTo>
                  <a:pt x="0" y="0"/>
                </a:moveTo>
                <a:lnTo>
                  <a:pt x="0" y="329"/>
                </a:lnTo>
                <a:moveTo>
                  <a:pt x="83" y="658"/>
                </a:moveTo>
                <a:lnTo>
                  <a:pt x="83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03" name="Freeform 63"/>
          <p:cNvSpPr>
            <a:spLocks/>
          </p:cNvSpPr>
          <p:nvPr/>
        </p:nvSpPr>
        <p:spPr bwMode="auto">
          <a:xfrm>
            <a:off x="4060825" y="2041525"/>
            <a:ext cx="522288" cy="679450"/>
          </a:xfrm>
          <a:custGeom>
            <a:avLst/>
            <a:gdLst/>
            <a:ahLst/>
            <a:cxnLst>
              <a:cxn ang="0">
                <a:pos x="181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1" y="472"/>
              </a:cxn>
            </a:cxnLst>
            <a:rect l="0" t="0" r="r" b="b"/>
            <a:pathLst>
              <a:path w="363" h="472">
                <a:moveTo>
                  <a:pt x="181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1" y="417"/>
                  <a:pt x="181" y="472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04" name="Freeform 64"/>
          <p:cNvSpPr>
            <a:spLocks/>
          </p:cNvSpPr>
          <p:nvPr/>
        </p:nvSpPr>
        <p:spPr bwMode="auto">
          <a:xfrm>
            <a:off x="4060825" y="2041525"/>
            <a:ext cx="522288" cy="679450"/>
          </a:xfrm>
          <a:custGeom>
            <a:avLst/>
            <a:gdLst/>
            <a:ahLst/>
            <a:cxnLst>
              <a:cxn ang="0">
                <a:pos x="181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1" y="472"/>
              </a:cxn>
            </a:cxnLst>
            <a:rect l="0" t="0" r="r" b="b"/>
            <a:pathLst>
              <a:path w="363" h="472">
                <a:moveTo>
                  <a:pt x="181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1" y="417"/>
                  <a:pt x="181" y="472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05" name="Rectangle 65"/>
          <p:cNvSpPr>
            <a:spLocks noChangeArrowheads="1"/>
          </p:cNvSpPr>
          <p:nvPr/>
        </p:nvSpPr>
        <p:spPr bwMode="auto">
          <a:xfrm>
            <a:off x="3027363" y="1247775"/>
            <a:ext cx="1541462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000000"/>
                </a:solidFill>
                <a:latin typeface="Times New Roman" pitchFamily="18" charset="0"/>
              </a:rPr>
              <a:t>a  c     ¬a c</a:t>
            </a:r>
            <a:endParaRPr lang="en-US" dirty="0"/>
          </a:p>
        </p:txBody>
      </p:sp>
      <p:sp>
        <p:nvSpPr>
          <p:cNvPr id="87106" name="Line 66"/>
          <p:cNvSpPr>
            <a:spLocks noChangeShapeType="1"/>
          </p:cNvSpPr>
          <p:nvPr/>
        </p:nvSpPr>
        <p:spPr bwMode="auto">
          <a:xfrm>
            <a:off x="3103563" y="1598613"/>
            <a:ext cx="44450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07" name="Line 67"/>
          <p:cNvSpPr>
            <a:spLocks noChangeShapeType="1"/>
          </p:cNvSpPr>
          <p:nvPr/>
        </p:nvSpPr>
        <p:spPr bwMode="auto">
          <a:xfrm flipV="1">
            <a:off x="3409950" y="1598613"/>
            <a:ext cx="42863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08" name="Line 68"/>
          <p:cNvSpPr>
            <a:spLocks noChangeShapeType="1"/>
          </p:cNvSpPr>
          <p:nvPr/>
        </p:nvSpPr>
        <p:spPr bwMode="auto">
          <a:xfrm flipV="1">
            <a:off x="4191000" y="1598613"/>
            <a:ext cx="44450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09" name="Line 69"/>
          <p:cNvSpPr>
            <a:spLocks noChangeShapeType="1"/>
          </p:cNvSpPr>
          <p:nvPr/>
        </p:nvSpPr>
        <p:spPr bwMode="auto">
          <a:xfrm flipV="1">
            <a:off x="4452938" y="1598613"/>
            <a:ext cx="42862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10" name="Line 70"/>
          <p:cNvSpPr>
            <a:spLocks noChangeShapeType="1"/>
          </p:cNvSpPr>
          <p:nvPr/>
        </p:nvSpPr>
        <p:spPr bwMode="auto">
          <a:xfrm>
            <a:off x="3278188" y="2903538"/>
            <a:ext cx="407987" cy="85725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7111" name="Line 71"/>
          <p:cNvSpPr>
            <a:spLocks noChangeShapeType="1"/>
          </p:cNvSpPr>
          <p:nvPr/>
        </p:nvSpPr>
        <p:spPr bwMode="auto">
          <a:xfrm flipH="1">
            <a:off x="3946525" y="2903538"/>
            <a:ext cx="376238" cy="85725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72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1000"/>
    </mc:Choice>
    <mc:Fallback xmlns="">
      <p:transition spd="slow" advClick="0" advTm="1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70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70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70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70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70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870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70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870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870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870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0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70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70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70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7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87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7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056" grpId="0"/>
      <p:bldP spid="87057" grpId="0"/>
      <p:bldP spid="87058" grpId="0"/>
      <p:bldP spid="87059" grpId="0"/>
      <p:bldP spid="87060" grpId="0"/>
      <p:bldP spid="87061" grpId="0"/>
      <p:bldP spid="87062" grpId="0"/>
      <p:bldP spid="87068" grpId="0" animBg="1"/>
      <p:bldP spid="87069" grpId="0" animBg="1"/>
      <p:bldP spid="87071" grpId="0" animBg="1"/>
      <p:bldP spid="87089" grpId="0" animBg="1"/>
      <p:bldP spid="87090" grpId="0" animBg="1"/>
      <p:bldP spid="87091" grpId="0" animBg="1"/>
      <p:bldP spid="87092" grpId="0" animBg="1"/>
      <p:bldP spid="87093" grpId="0" animBg="1"/>
      <p:bldP spid="87110" grpId="0" animBg="1"/>
      <p:bldP spid="87111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b="1" i="1" dirty="0">
                <a:solidFill>
                  <a:schemeClr val="tx1"/>
                </a:solidFill>
              </a:rPr>
              <a:t>I</a:t>
            </a:r>
            <a:r>
              <a:rPr lang="en-US" dirty="0"/>
              <a:t> Example</a:t>
            </a:r>
          </a:p>
        </p:txBody>
      </p: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4475163" y="2133600"/>
            <a:ext cx="635000" cy="385763"/>
            <a:chOff x="2819" y="1344"/>
            <a:chExt cx="400" cy="243"/>
          </a:xfrm>
        </p:grpSpPr>
        <p:sp>
          <p:nvSpPr>
            <p:cNvPr id="88067" name="Rectangle 3"/>
            <p:cNvSpPr>
              <a:spLocks noChangeArrowheads="1"/>
            </p:cNvSpPr>
            <p:nvPr/>
          </p:nvSpPr>
          <p:spPr bwMode="auto">
            <a:xfrm>
              <a:off x="2819" y="1344"/>
              <a:ext cx="11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 (</a:t>
              </a:r>
              <a:endParaRPr lang="en-US" dirty="0"/>
            </a:p>
          </p:txBody>
        </p:sp>
        <p:grpSp>
          <p:nvGrpSpPr>
            <p:cNvPr id="3" name="Group 44"/>
            <p:cNvGrpSpPr>
              <a:grpSpLocks/>
            </p:cNvGrpSpPr>
            <p:nvPr/>
          </p:nvGrpSpPr>
          <p:grpSpPr bwMode="auto">
            <a:xfrm>
              <a:off x="2948" y="1344"/>
              <a:ext cx="271" cy="243"/>
              <a:chOff x="2948" y="1344"/>
              <a:chExt cx="271" cy="243"/>
            </a:xfrm>
          </p:grpSpPr>
          <p:grpSp>
            <p:nvGrpSpPr>
              <p:cNvPr id="4" name="Group 43"/>
              <p:cNvGrpSpPr>
                <a:grpSpLocks/>
              </p:cNvGrpSpPr>
              <p:nvPr/>
            </p:nvGrpSpPr>
            <p:grpSpPr bwMode="auto">
              <a:xfrm>
                <a:off x="2948" y="1357"/>
                <a:ext cx="200" cy="230"/>
                <a:chOff x="2948" y="1357"/>
                <a:chExt cx="200" cy="230"/>
              </a:xfrm>
            </p:grpSpPr>
            <p:sp>
              <p:nvSpPr>
                <p:cNvPr id="88068" name="Rectangle 4"/>
                <p:cNvSpPr>
                  <a:spLocks noChangeArrowheads="1"/>
                </p:cNvSpPr>
                <p:nvPr/>
              </p:nvSpPr>
              <p:spPr bwMode="auto">
                <a:xfrm>
                  <a:off x="2948" y="1357"/>
                  <a:ext cx="116" cy="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b="1" i="1" dirty="0">
                      <a:solidFill>
                        <a:srgbClr val="FF0000"/>
                      </a:solidFill>
                      <a:latin typeface="Times New Roman" pitchFamily="18" charset="0"/>
                    </a:rPr>
                    <a:t>¬</a:t>
                  </a:r>
                  <a:endParaRPr lang="en-US" dirty="0"/>
                </a:p>
              </p:txBody>
            </p:sp>
            <p:sp>
              <p:nvSpPr>
                <p:cNvPr id="88069" name="Rectangle 5"/>
                <p:cNvSpPr>
                  <a:spLocks noChangeArrowheads="1"/>
                </p:cNvSpPr>
                <p:nvPr/>
              </p:nvSpPr>
              <p:spPr bwMode="auto">
                <a:xfrm>
                  <a:off x="3052" y="1357"/>
                  <a:ext cx="96" cy="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b="1" i="1" dirty="0">
                      <a:solidFill>
                        <a:srgbClr val="FF0000"/>
                      </a:solidFill>
                      <a:latin typeface="Times New Roman" pitchFamily="18" charset="0"/>
                    </a:rPr>
                    <a:t>d</a:t>
                  </a:r>
                  <a:endParaRPr lang="en-US" dirty="0"/>
                </a:p>
              </p:txBody>
            </p:sp>
          </p:grpSp>
          <p:sp>
            <p:nvSpPr>
              <p:cNvPr id="88070" name="Rectangle 6"/>
              <p:cNvSpPr>
                <a:spLocks noChangeArrowheads="1"/>
              </p:cNvSpPr>
              <p:nvPr/>
            </p:nvSpPr>
            <p:spPr bwMode="auto">
              <a:xfrm>
                <a:off x="3155" y="1344"/>
                <a:ext cx="64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Times New Roman" pitchFamily="18" charset="0"/>
                  </a:rPr>
                  <a:t>)</a:t>
                </a:r>
                <a:endParaRPr lang="en-US" dirty="0"/>
              </a:p>
            </p:txBody>
          </p:sp>
        </p:grpSp>
      </p:grpSp>
      <p:sp>
        <p:nvSpPr>
          <p:cNvPr id="88076" name="Rectangle 12"/>
          <p:cNvSpPr>
            <a:spLocks noChangeArrowheads="1"/>
          </p:cNvSpPr>
          <p:nvPr/>
        </p:nvSpPr>
        <p:spPr bwMode="auto">
          <a:xfrm>
            <a:off x="3570288" y="3324225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</a:t>
            </a:r>
            <a:endParaRPr lang="en-US" dirty="0"/>
          </a:p>
        </p:txBody>
      </p:sp>
      <p:sp>
        <p:nvSpPr>
          <p:cNvPr id="88077" name="Rectangle 13"/>
          <p:cNvSpPr>
            <a:spLocks noChangeArrowheads="1"/>
          </p:cNvSpPr>
          <p:nvPr/>
        </p:nvSpPr>
        <p:spPr bwMode="auto">
          <a:xfrm>
            <a:off x="3673475" y="3344863"/>
            <a:ext cx="1349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8078" name="Rectangle 14"/>
          <p:cNvSpPr>
            <a:spLocks noChangeArrowheads="1"/>
          </p:cNvSpPr>
          <p:nvPr/>
        </p:nvSpPr>
        <p:spPr bwMode="auto">
          <a:xfrm>
            <a:off x="3817938" y="3324225"/>
            <a:ext cx="1422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                (</a:t>
            </a:r>
            <a:endParaRPr lang="en-US" dirty="0"/>
          </a:p>
        </p:txBody>
      </p:sp>
      <p:sp>
        <p:nvSpPr>
          <p:cNvPr id="88079" name="Rectangle 15"/>
          <p:cNvSpPr>
            <a:spLocks noChangeArrowheads="1"/>
          </p:cNvSpPr>
          <p:nvPr/>
        </p:nvSpPr>
        <p:spPr bwMode="auto">
          <a:xfrm>
            <a:off x="5213350" y="3344863"/>
            <a:ext cx="1841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¬</a:t>
            </a:r>
            <a:endParaRPr lang="en-US" dirty="0"/>
          </a:p>
        </p:txBody>
      </p:sp>
      <p:sp>
        <p:nvSpPr>
          <p:cNvPr id="88080" name="Rectangle 16"/>
          <p:cNvSpPr>
            <a:spLocks noChangeArrowheads="1"/>
          </p:cNvSpPr>
          <p:nvPr/>
        </p:nvSpPr>
        <p:spPr bwMode="auto">
          <a:xfrm>
            <a:off x="5399088" y="3344863"/>
            <a:ext cx="134937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i="1" dirty="0">
                <a:solidFill>
                  <a:srgbClr val="000000"/>
                </a:solidFill>
                <a:latin typeface="Times New Roman" pitchFamily="18" charset="0"/>
              </a:rPr>
              <a:t>c</a:t>
            </a:r>
            <a:endParaRPr lang="en-US" dirty="0"/>
          </a:p>
        </p:txBody>
      </p:sp>
      <p:sp>
        <p:nvSpPr>
          <p:cNvPr id="88081" name="Rectangle 17"/>
          <p:cNvSpPr>
            <a:spLocks noChangeArrowheads="1"/>
          </p:cNvSpPr>
          <p:nvPr/>
        </p:nvSpPr>
        <p:spPr bwMode="auto">
          <a:xfrm>
            <a:off x="5522913" y="3324225"/>
            <a:ext cx="1016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)</a:t>
            </a:r>
            <a:endParaRPr lang="en-US" dirty="0"/>
          </a:p>
        </p:txBody>
      </p:sp>
      <p:sp>
        <p:nvSpPr>
          <p:cNvPr id="88082" name="Rectangle 18"/>
          <p:cNvSpPr>
            <a:spLocks noChangeArrowheads="1"/>
          </p:cNvSpPr>
          <p:nvPr/>
        </p:nvSpPr>
        <p:spPr bwMode="auto">
          <a:xfrm>
            <a:off x="4475163" y="4287838"/>
            <a:ext cx="279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88085" name="Line 21"/>
          <p:cNvSpPr>
            <a:spLocks noChangeShapeType="1"/>
          </p:cNvSpPr>
          <p:nvPr/>
        </p:nvSpPr>
        <p:spPr bwMode="auto">
          <a:xfrm flipH="1" flipV="1">
            <a:off x="5005388" y="2525713"/>
            <a:ext cx="196850" cy="78740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87" name="Line 23"/>
          <p:cNvSpPr>
            <a:spLocks noChangeShapeType="1"/>
          </p:cNvSpPr>
          <p:nvPr/>
        </p:nvSpPr>
        <p:spPr bwMode="auto">
          <a:xfrm>
            <a:off x="3822700" y="3708400"/>
            <a:ext cx="592138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88" name="Line 24"/>
          <p:cNvSpPr>
            <a:spLocks noChangeShapeType="1"/>
          </p:cNvSpPr>
          <p:nvPr/>
        </p:nvSpPr>
        <p:spPr bwMode="auto">
          <a:xfrm flipH="1">
            <a:off x="4808538" y="3708400"/>
            <a:ext cx="592137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89" name="Freeform 25"/>
          <p:cNvSpPr>
            <a:spLocks noEditPoints="1"/>
          </p:cNvSpPr>
          <p:nvPr/>
        </p:nvSpPr>
        <p:spPr bwMode="auto">
          <a:xfrm>
            <a:off x="3686175" y="2989263"/>
            <a:ext cx="260350" cy="1044575"/>
          </a:xfrm>
          <a:custGeom>
            <a:avLst/>
            <a:gdLst/>
            <a:ahLst/>
            <a:cxnLst>
              <a:cxn ang="0">
                <a:pos x="164" y="0"/>
              </a:cxn>
              <a:cxn ang="0">
                <a:pos x="164" y="329"/>
              </a:cxn>
              <a:cxn ang="0">
                <a:pos x="0" y="0"/>
              </a:cxn>
              <a:cxn ang="0">
                <a:pos x="0" y="329"/>
              </a:cxn>
              <a:cxn ang="0">
                <a:pos x="83" y="658"/>
              </a:cxn>
              <a:cxn ang="0">
                <a:pos x="83" y="329"/>
              </a:cxn>
            </a:cxnLst>
            <a:rect l="0" t="0" r="r" b="b"/>
            <a:pathLst>
              <a:path w="164" h="658">
                <a:moveTo>
                  <a:pt x="164" y="0"/>
                </a:moveTo>
                <a:lnTo>
                  <a:pt x="164" y="329"/>
                </a:lnTo>
                <a:moveTo>
                  <a:pt x="0" y="0"/>
                </a:moveTo>
                <a:lnTo>
                  <a:pt x="0" y="329"/>
                </a:lnTo>
                <a:moveTo>
                  <a:pt x="83" y="658"/>
                </a:moveTo>
                <a:lnTo>
                  <a:pt x="83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0" name="Freeform 26"/>
          <p:cNvSpPr>
            <a:spLocks/>
          </p:cNvSpPr>
          <p:nvPr/>
        </p:nvSpPr>
        <p:spPr bwMode="auto">
          <a:xfrm>
            <a:off x="3556000" y="31718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4"/>
                  <a:pt x="272" y="417"/>
                  <a:pt x="182" y="472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1" name="Freeform 27"/>
          <p:cNvSpPr>
            <a:spLocks/>
          </p:cNvSpPr>
          <p:nvPr/>
        </p:nvSpPr>
        <p:spPr bwMode="auto">
          <a:xfrm>
            <a:off x="3556000" y="31718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4"/>
                  <a:pt x="272" y="417"/>
                  <a:pt x="182" y="472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2" name="Freeform 28"/>
          <p:cNvSpPr>
            <a:spLocks/>
          </p:cNvSpPr>
          <p:nvPr/>
        </p:nvSpPr>
        <p:spPr bwMode="auto">
          <a:xfrm>
            <a:off x="3556000" y="3171825"/>
            <a:ext cx="522288" cy="679450"/>
          </a:xfrm>
          <a:custGeom>
            <a:avLst/>
            <a:gdLst/>
            <a:ahLst/>
            <a:cxnLst>
              <a:cxn ang="0">
                <a:pos x="0" y="291"/>
              </a:cxn>
              <a:cxn ang="0">
                <a:pos x="0" y="0"/>
              </a:cxn>
              <a:cxn ang="0">
                <a:pos x="363" y="0"/>
              </a:cxn>
              <a:cxn ang="0">
                <a:pos x="363" y="291"/>
              </a:cxn>
              <a:cxn ang="0">
                <a:pos x="182" y="472"/>
              </a:cxn>
              <a:cxn ang="0">
                <a:pos x="0" y="291"/>
              </a:cxn>
              <a:cxn ang="0">
                <a:pos x="0" y="291"/>
              </a:cxn>
            </a:cxnLst>
            <a:rect l="0" t="0" r="r" b="b"/>
            <a:pathLst>
              <a:path w="363" h="472">
                <a:moveTo>
                  <a:pt x="0" y="291"/>
                </a:moveTo>
                <a:lnTo>
                  <a:pt x="0" y="0"/>
                </a:lnTo>
                <a:lnTo>
                  <a:pt x="363" y="0"/>
                </a:lnTo>
                <a:lnTo>
                  <a:pt x="363" y="291"/>
                </a:lnTo>
                <a:cubicBezTo>
                  <a:pt x="363" y="391"/>
                  <a:pt x="282" y="472"/>
                  <a:pt x="182" y="472"/>
                </a:cubicBezTo>
                <a:cubicBezTo>
                  <a:pt x="82" y="472"/>
                  <a:pt x="0" y="391"/>
                  <a:pt x="0" y="291"/>
                </a:cubicBezTo>
                <a:cubicBezTo>
                  <a:pt x="0" y="291"/>
                  <a:pt x="0" y="291"/>
                  <a:pt x="0" y="291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3" name="Freeform 29"/>
          <p:cNvSpPr>
            <a:spLocks/>
          </p:cNvSpPr>
          <p:nvPr/>
        </p:nvSpPr>
        <p:spPr bwMode="auto">
          <a:xfrm>
            <a:off x="3556000" y="3171825"/>
            <a:ext cx="522288" cy="679450"/>
          </a:xfrm>
          <a:custGeom>
            <a:avLst/>
            <a:gdLst/>
            <a:ahLst/>
            <a:cxnLst>
              <a:cxn ang="0">
                <a:pos x="0" y="291"/>
              </a:cxn>
              <a:cxn ang="0">
                <a:pos x="0" y="0"/>
              </a:cxn>
              <a:cxn ang="0">
                <a:pos x="363" y="0"/>
              </a:cxn>
              <a:cxn ang="0">
                <a:pos x="363" y="291"/>
              </a:cxn>
              <a:cxn ang="0">
                <a:pos x="182" y="472"/>
              </a:cxn>
              <a:cxn ang="0">
                <a:pos x="0" y="291"/>
              </a:cxn>
              <a:cxn ang="0">
                <a:pos x="0" y="291"/>
              </a:cxn>
            </a:cxnLst>
            <a:rect l="0" t="0" r="r" b="b"/>
            <a:pathLst>
              <a:path w="363" h="472">
                <a:moveTo>
                  <a:pt x="0" y="291"/>
                </a:moveTo>
                <a:lnTo>
                  <a:pt x="0" y="0"/>
                </a:lnTo>
                <a:lnTo>
                  <a:pt x="363" y="0"/>
                </a:lnTo>
                <a:lnTo>
                  <a:pt x="363" y="291"/>
                </a:lnTo>
                <a:cubicBezTo>
                  <a:pt x="363" y="391"/>
                  <a:pt x="282" y="472"/>
                  <a:pt x="182" y="472"/>
                </a:cubicBezTo>
                <a:cubicBezTo>
                  <a:pt x="82" y="472"/>
                  <a:pt x="0" y="391"/>
                  <a:pt x="0" y="291"/>
                </a:cubicBezTo>
                <a:cubicBezTo>
                  <a:pt x="0" y="291"/>
                  <a:pt x="0" y="291"/>
                  <a:pt x="0" y="291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4" name="Freeform 30"/>
          <p:cNvSpPr>
            <a:spLocks noEditPoints="1"/>
          </p:cNvSpPr>
          <p:nvPr/>
        </p:nvSpPr>
        <p:spPr bwMode="auto">
          <a:xfrm>
            <a:off x="3148013" y="1858963"/>
            <a:ext cx="261937" cy="1044575"/>
          </a:xfrm>
          <a:custGeom>
            <a:avLst/>
            <a:gdLst/>
            <a:ahLst/>
            <a:cxnLst>
              <a:cxn ang="0">
                <a:pos x="165" y="0"/>
              </a:cxn>
              <a:cxn ang="0">
                <a:pos x="165" y="329"/>
              </a:cxn>
              <a:cxn ang="0">
                <a:pos x="0" y="0"/>
              </a:cxn>
              <a:cxn ang="0">
                <a:pos x="0" y="329"/>
              </a:cxn>
              <a:cxn ang="0">
                <a:pos x="82" y="658"/>
              </a:cxn>
              <a:cxn ang="0">
                <a:pos x="82" y="329"/>
              </a:cxn>
            </a:cxnLst>
            <a:rect l="0" t="0" r="r" b="b"/>
            <a:pathLst>
              <a:path w="165" h="658">
                <a:moveTo>
                  <a:pt x="165" y="0"/>
                </a:moveTo>
                <a:lnTo>
                  <a:pt x="165" y="329"/>
                </a:lnTo>
                <a:moveTo>
                  <a:pt x="0" y="0"/>
                </a:moveTo>
                <a:lnTo>
                  <a:pt x="0" y="329"/>
                </a:lnTo>
                <a:moveTo>
                  <a:pt x="82" y="658"/>
                </a:moveTo>
                <a:lnTo>
                  <a:pt x="82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5" name="Freeform 31"/>
          <p:cNvSpPr>
            <a:spLocks/>
          </p:cNvSpPr>
          <p:nvPr/>
        </p:nvSpPr>
        <p:spPr bwMode="auto">
          <a:xfrm>
            <a:off x="3016250" y="20415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2" y="417"/>
                  <a:pt x="182" y="472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6" name="Freeform 32"/>
          <p:cNvSpPr>
            <a:spLocks/>
          </p:cNvSpPr>
          <p:nvPr/>
        </p:nvSpPr>
        <p:spPr bwMode="auto">
          <a:xfrm>
            <a:off x="3016250" y="20415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2" y="417"/>
                  <a:pt x="182" y="472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7" name="Freeform 33"/>
          <p:cNvSpPr>
            <a:spLocks noEditPoints="1"/>
          </p:cNvSpPr>
          <p:nvPr/>
        </p:nvSpPr>
        <p:spPr bwMode="auto">
          <a:xfrm>
            <a:off x="4191000" y="1858963"/>
            <a:ext cx="261938" cy="1044575"/>
          </a:xfrm>
          <a:custGeom>
            <a:avLst/>
            <a:gdLst/>
            <a:ahLst/>
            <a:cxnLst>
              <a:cxn ang="0">
                <a:pos x="165" y="0"/>
              </a:cxn>
              <a:cxn ang="0">
                <a:pos x="165" y="329"/>
              </a:cxn>
              <a:cxn ang="0">
                <a:pos x="0" y="0"/>
              </a:cxn>
              <a:cxn ang="0">
                <a:pos x="0" y="329"/>
              </a:cxn>
              <a:cxn ang="0">
                <a:pos x="83" y="658"/>
              </a:cxn>
              <a:cxn ang="0">
                <a:pos x="83" y="329"/>
              </a:cxn>
            </a:cxnLst>
            <a:rect l="0" t="0" r="r" b="b"/>
            <a:pathLst>
              <a:path w="165" h="658">
                <a:moveTo>
                  <a:pt x="165" y="0"/>
                </a:moveTo>
                <a:lnTo>
                  <a:pt x="165" y="329"/>
                </a:lnTo>
                <a:moveTo>
                  <a:pt x="0" y="0"/>
                </a:moveTo>
                <a:lnTo>
                  <a:pt x="0" y="329"/>
                </a:lnTo>
                <a:moveTo>
                  <a:pt x="83" y="658"/>
                </a:moveTo>
                <a:lnTo>
                  <a:pt x="83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8" name="Freeform 34"/>
          <p:cNvSpPr>
            <a:spLocks/>
          </p:cNvSpPr>
          <p:nvPr/>
        </p:nvSpPr>
        <p:spPr bwMode="auto">
          <a:xfrm>
            <a:off x="4060825" y="2041525"/>
            <a:ext cx="522288" cy="679450"/>
          </a:xfrm>
          <a:custGeom>
            <a:avLst/>
            <a:gdLst/>
            <a:ahLst/>
            <a:cxnLst>
              <a:cxn ang="0">
                <a:pos x="181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1" y="472"/>
              </a:cxn>
            </a:cxnLst>
            <a:rect l="0" t="0" r="r" b="b"/>
            <a:pathLst>
              <a:path w="363" h="472">
                <a:moveTo>
                  <a:pt x="181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1" y="417"/>
                  <a:pt x="181" y="472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099" name="Freeform 35"/>
          <p:cNvSpPr>
            <a:spLocks/>
          </p:cNvSpPr>
          <p:nvPr/>
        </p:nvSpPr>
        <p:spPr bwMode="auto">
          <a:xfrm>
            <a:off x="4060825" y="2041525"/>
            <a:ext cx="522288" cy="679450"/>
          </a:xfrm>
          <a:custGeom>
            <a:avLst/>
            <a:gdLst/>
            <a:ahLst/>
            <a:cxnLst>
              <a:cxn ang="0">
                <a:pos x="181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1" y="472"/>
              </a:cxn>
            </a:cxnLst>
            <a:rect l="0" t="0" r="r" b="b"/>
            <a:pathLst>
              <a:path w="363" h="472">
                <a:moveTo>
                  <a:pt x="181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1" y="417"/>
                  <a:pt x="181" y="472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100" name="Rectangle 36"/>
          <p:cNvSpPr>
            <a:spLocks noChangeArrowheads="1"/>
          </p:cNvSpPr>
          <p:nvPr/>
        </p:nvSpPr>
        <p:spPr bwMode="auto">
          <a:xfrm>
            <a:off x="3027363" y="1247775"/>
            <a:ext cx="1541462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000000"/>
                </a:solidFill>
                <a:latin typeface="Times New Roman" pitchFamily="18" charset="0"/>
              </a:rPr>
              <a:t>a  c     ¬a c</a:t>
            </a:r>
            <a:endParaRPr lang="en-US" dirty="0"/>
          </a:p>
        </p:txBody>
      </p:sp>
      <p:sp>
        <p:nvSpPr>
          <p:cNvPr id="88101" name="Line 37"/>
          <p:cNvSpPr>
            <a:spLocks noChangeShapeType="1"/>
          </p:cNvSpPr>
          <p:nvPr/>
        </p:nvSpPr>
        <p:spPr bwMode="auto">
          <a:xfrm>
            <a:off x="3103563" y="1598613"/>
            <a:ext cx="44450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102" name="Line 38"/>
          <p:cNvSpPr>
            <a:spLocks noChangeShapeType="1"/>
          </p:cNvSpPr>
          <p:nvPr/>
        </p:nvSpPr>
        <p:spPr bwMode="auto">
          <a:xfrm flipV="1">
            <a:off x="3409950" y="1598613"/>
            <a:ext cx="42863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103" name="Line 39"/>
          <p:cNvSpPr>
            <a:spLocks noChangeShapeType="1"/>
          </p:cNvSpPr>
          <p:nvPr/>
        </p:nvSpPr>
        <p:spPr bwMode="auto">
          <a:xfrm flipV="1">
            <a:off x="4191000" y="1598613"/>
            <a:ext cx="44450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104" name="Line 40"/>
          <p:cNvSpPr>
            <a:spLocks noChangeShapeType="1"/>
          </p:cNvSpPr>
          <p:nvPr/>
        </p:nvSpPr>
        <p:spPr bwMode="auto">
          <a:xfrm flipV="1">
            <a:off x="4452938" y="1598613"/>
            <a:ext cx="42862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105" name="Line 41"/>
          <p:cNvSpPr>
            <a:spLocks noChangeShapeType="1"/>
          </p:cNvSpPr>
          <p:nvPr/>
        </p:nvSpPr>
        <p:spPr bwMode="auto">
          <a:xfrm>
            <a:off x="3278188" y="2903538"/>
            <a:ext cx="407987" cy="85725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8106" name="Line 42"/>
          <p:cNvSpPr>
            <a:spLocks noChangeShapeType="1"/>
          </p:cNvSpPr>
          <p:nvPr/>
        </p:nvSpPr>
        <p:spPr bwMode="auto">
          <a:xfrm flipH="1">
            <a:off x="3946525" y="2903538"/>
            <a:ext cx="376238" cy="85725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4293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80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880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80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880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880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6 8.51064E-7 L 0.05833 0.17761 " pathEditMode="relative" ptsTypes="AA">
                                      <p:cBhvr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078" grpId="0"/>
      <p:bldP spid="88079" grpId="0"/>
      <p:bldP spid="88080" grpId="0"/>
      <p:bldP spid="88081" grpId="0"/>
      <p:bldP spid="8808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b="1" i="1" dirty="0">
                <a:solidFill>
                  <a:schemeClr val="tx1"/>
                </a:solidFill>
              </a:rPr>
              <a:t>I</a:t>
            </a:r>
            <a:r>
              <a:rPr lang="en-US" dirty="0"/>
              <a:t> Example</a:t>
            </a:r>
          </a:p>
        </p:txBody>
      </p:sp>
      <p:sp>
        <p:nvSpPr>
          <p:cNvPr id="89128" name="AutoShape 40"/>
          <p:cNvSpPr>
            <a:spLocks noChangeAspect="1" noChangeArrowheads="1" noTextEdit="1"/>
          </p:cNvSpPr>
          <p:nvPr/>
        </p:nvSpPr>
        <p:spPr bwMode="auto">
          <a:xfrm>
            <a:off x="393700" y="1179513"/>
            <a:ext cx="4254500" cy="461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0" name="Freeform 42"/>
          <p:cNvSpPr>
            <a:spLocks noEditPoints="1"/>
          </p:cNvSpPr>
          <p:nvPr/>
        </p:nvSpPr>
        <p:spPr bwMode="auto">
          <a:xfrm>
            <a:off x="3698875" y="2989263"/>
            <a:ext cx="260350" cy="1044575"/>
          </a:xfrm>
          <a:custGeom>
            <a:avLst/>
            <a:gdLst/>
            <a:ahLst/>
            <a:cxnLst>
              <a:cxn ang="0">
                <a:pos x="164" y="0"/>
              </a:cxn>
              <a:cxn ang="0">
                <a:pos x="164" y="329"/>
              </a:cxn>
              <a:cxn ang="0">
                <a:pos x="0" y="0"/>
              </a:cxn>
              <a:cxn ang="0">
                <a:pos x="0" y="329"/>
              </a:cxn>
              <a:cxn ang="0">
                <a:pos x="83" y="658"/>
              </a:cxn>
              <a:cxn ang="0">
                <a:pos x="83" y="329"/>
              </a:cxn>
            </a:cxnLst>
            <a:rect l="0" t="0" r="r" b="b"/>
            <a:pathLst>
              <a:path w="164" h="658">
                <a:moveTo>
                  <a:pt x="164" y="0"/>
                </a:moveTo>
                <a:lnTo>
                  <a:pt x="164" y="329"/>
                </a:lnTo>
                <a:moveTo>
                  <a:pt x="0" y="0"/>
                </a:moveTo>
                <a:lnTo>
                  <a:pt x="0" y="329"/>
                </a:lnTo>
                <a:moveTo>
                  <a:pt x="83" y="658"/>
                </a:moveTo>
                <a:lnTo>
                  <a:pt x="83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1" name="Freeform 43"/>
          <p:cNvSpPr>
            <a:spLocks/>
          </p:cNvSpPr>
          <p:nvPr/>
        </p:nvSpPr>
        <p:spPr bwMode="auto">
          <a:xfrm>
            <a:off x="3568700" y="31718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4"/>
                  <a:pt x="272" y="417"/>
                  <a:pt x="182" y="472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2" name="Freeform 44"/>
          <p:cNvSpPr>
            <a:spLocks/>
          </p:cNvSpPr>
          <p:nvPr/>
        </p:nvSpPr>
        <p:spPr bwMode="auto">
          <a:xfrm>
            <a:off x="3568700" y="31718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4"/>
                  <a:pt x="272" y="417"/>
                  <a:pt x="182" y="472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3" name="Freeform 45"/>
          <p:cNvSpPr>
            <a:spLocks/>
          </p:cNvSpPr>
          <p:nvPr/>
        </p:nvSpPr>
        <p:spPr bwMode="auto">
          <a:xfrm>
            <a:off x="3568700" y="3171825"/>
            <a:ext cx="522288" cy="679450"/>
          </a:xfrm>
          <a:custGeom>
            <a:avLst/>
            <a:gdLst/>
            <a:ahLst/>
            <a:cxnLst>
              <a:cxn ang="0">
                <a:pos x="0" y="291"/>
              </a:cxn>
              <a:cxn ang="0">
                <a:pos x="0" y="0"/>
              </a:cxn>
              <a:cxn ang="0">
                <a:pos x="363" y="0"/>
              </a:cxn>
              <a:cxn ang="0">
                <a:pos x="363" y="291"/>
              </a:cxn>
              <a:cxn ang="0">
                <a:pos x="182" y="472"/>
              </a:cxn>
              <a:cxn ang="0">
                <a:pos x="0" y="291"/>
              </a:cxn>
              <a:cxn ang="0">
                <a:pos x="0" y="291"/>
              </a:cxn>
            </a:cxnLst>
            <a:rect l="0" t="0" r="r" b="b"/>
            <a:pathLst>
              <a:path w="363" h="472">
                <a:moveTo>
                  <a:pt x="0" y="291"/>
                </a:moveTo>
                <a:lnTo>
                  <a:pt x="0" y="0"/>
                </a:lnTo>
                <a:lnTo>
                  <a:pt x="363" y="0"/>
                </a:lnTo>
                <a:lnTo>
                  <a:pt x="363" y="291"/>
                </a:lnTo>
                <a:cubicBezTo>
                  <a:pt x="363" y="391"/>
                  <a:pt x="282" y="472"/>
                  <a:pt x="182" y="472"/>
                </a:cubicBezTo>
                <a:cubicBezTo>
                  <a:pt x="82" y="472"/>
                  <a:pt x="0" y="391"/>
                  <a:pt x="0" y="291"/>
                </a:cubicBezTo>
                <a:cubicBezTo>
                  <a:pt x="0" y="291"/>
                  <a:pt x="0" y="291"/>
                  <a:pt x="0" y="291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4" name="Freeform 46"/>
          <p:cNvSpPr>
            <a:spLocks/>
          </p:cNvSpPr>
          <p:nvPr/>
        </p:nvSpPr>
        <p:spPr bwMode="auto">
          <a:xfrm>
            <a:off x="3568700" y="3171825"/>
            <a:ext cx="522288" cy="679450"/>
          </a:xfrm>
          <a:custGeom>
            <a:avLst/>
            <a:gdLst/>
            <a:ahLst/>
            <a:cxnLst>
              <a:cxn ang="0">
                <a:pos x="0" y="291"/>
              </a:cxn>
              <a:cxn ang="0">
                <a:pos x="0" y="0"/>
              </a:cxn>
              <a:cxn ang="0">
                <a:pos x="363" y="0"/>
              </a:cxn>
              <a:cxn ang="0">
                <a:pos x="363" y="291"/>
              </a:cxn>
              <a:cxn ang="0">
                <a:pos x="182" y="472"/>
              </a:cxn>
              <a:cxn ang="0">
                <a:pos x="0" y="291"/>
              </a:cxn>
              <a:cxn ang="0">
                <a:pos x="0" y="291"/>
              </a:cxn>
            </a:cxnLst>
            <a:rect l="0" t="0" r="r" b="b"/>
            <a:pathLst>
              <a:path w="363" h="472">
                <a:moveTo>
                  <a:pt x="0" y="291"/>
                </a:moveTo>
                <a:lnTo>
                  <a:pt x="0" y="0"/>
                </a:lnTo>
                <a:lnTo>
                  <a:pt x="363" y="0"/>
                </a:lnTo>
                <a:lnTo>
                  <a:pt x="363" y="291"/>
                </a:lnTo>
                <a:cubicBezTo>
                  <a:pt x="363" y="391"/>
                  <a:pt x="282" y="472"/>
                  <a:pt x="182" y="472"/>
                </a:cubicBezTo>
                <a:cubicBezTo>
                  <a:pt x="82" y="472"/>
                  <a:pt x="0" y="391"/>
                  <a:pt x="0" y="291"/>
                </a:cubicBezTo>
                <a:cubicBezTo>
                  <a:pt x="0" y="291"/>
                  <a:pt x="0" y="291"/>
                  <a:pt x="0" y="291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5" name="Freeform 47"/>
          <p:cNvSpPr>
            <a:spLocks noEditPoints="1"/>
          </p:cNvSpPr>
          <p:nvPr/>
        </p:nvSpPr>
        <p:spPr bwMode="auto">
          <a:xfrm>
            <a:off x="3838575" y="4338638"/>
            <a:ext cx="260350" cy="1042987"/>
          </a:xfrm>
          <a:custGeom>
            <a:avLst/>
            <a:gdLst/>
            <a:ahLst/>
            <a:cxnLst>
              <a:cxn ang="0">
                <a:pos x="164" y="0"/>
              </a:cxn>
              <a:cxn ang="0">
                <a:pos x="164" y="329"/>
              </a:cxn>
              <a:cxn ang="0">
                <a:pos x="0" y="0"/>
              </a:cxn>
              <a:cxn ang="0">
                <a:pos x="0" y="329"/>
              </a:cxn>
              <a:cxn ang="0">
                <a:pos x="83" y="657"/>
              </a:cxn>
              <a:cxn ang="0">
                <a:pos x="83" y="329"/>
              </a:cxn>
            </a:cxnLst>
            <a:rect l="0" t="0" r="r" b="b"/>
            <a:pathLst>
              <a:path w="164" h="657">
                <a:moveTo>
                  <a:pt x="164" y="0"/>
                </a:moveTo>
                <a:lnTo>
                  <a:pt x="164" y="329"/>
                </a:lnTo>
                <a:moveTo>
                  <a:pt x="0" y="0"/>
                </a:moveTo>
                <a:lnTo>
                  <a:pt x="0" y="329"/>
                </a:lnTo>
                <a:moveTo>
                  <a:pt x="83" y="657"/>
                </a:moveTo>
                <a:lnTo>
                  <a:pt x="83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6" name="Freeform 48"/>
          <p:cNvSpPr>
            <a:spLocks/>
          </p:cNvSpPr>
          <p:nvPr/>
        </p:nvSpPr>
        <p:spPr bwMode="auto">
          <a:xfrm>
            <a:off x="3708400" y="4521200"/>
            <a:ext cx="522288" cy="677863"/>
          </a:xfrm>
          <a:custGeom>
            <a:avLst/>
            <a:gdLst/>
            <a:ahLst/>
            <a:cxnLst>
              <a:cxn ang="0">
                <a:pos x="182" y="471"/>
              </a:cxn>
              <a:cxn ang="0">
                <a:pos x="0" y="141"/>
              </a:cxn>
              <a:cxn ang="0">
                <a:pos x="0" y="141"/>
              </a:cxn>
              <a:cxn ang="0">
                <a:pos x="0" y="0"/>
              </a:cxn>
              <a:cxn ang="0">
                <a:pos x="363" y="0"/>
              </a:cxn>
              <a:cxn ang="0">
                <a:pos x="363" y="141"/>
              </a:cxn>
              <a:cxn ang="0">
                <a:pos x="182" y="471"/>
              </a:cxn>
            </a:cxnLst>
            <a:rect l="0" t="0" r="r" b="b"/>
            <a:pathLst>
              <a:path w="363" h="471">
                <a:moveTo>
                  <a:pt x="182" y="471"/>
                </a:moveTo>
                <a:cubicBezTo>
                  <a:pt x="92" y="415"/>
                  <a:pt x="25" y="292"/>
                  <a:pt x="0" y="141"/>
                </a:cubicBezTo>
                <a:lnTo>
                  <a:pt x="0" y="141"/>
                </a:lnTo>
                <a:lnTo>
                  <a:pt x="0" y="0"/>
                </a:lnTo>
                <a:cubicBezTo>
                  <a:pt x="115" y="87"/>
                  <a:pt x="248" y="87"/>
                  <a:pt x="363" y="0"/>
                </a:cubicBezTo>
                <a:lnTo>
                  <a:pt x="363" y="141"/>
                </a:lnTo>
                <a:cubicBezTo>
                  <a:pt x="339" y="293"/>
                  <a:pt x="271" y="416"/>
                  <a:pt x="182" y="471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7" name="Freeform 49"/>
          <p:cNvSpPr>
            <a:spLocks/>
          </p:cNvSpPr>
          <p:nvPr/>
        </p:nvSpPr>
        <p:spPr bwMode="auto">
          <a:xfrm>
            <a:off x="3708400" y="4521200"/>
            <a:ext cx="522288" cy="677863"/>
          </a:xfrm>
          <a:custGeom>
            <a:avLst/>
            <a:gdLst/>
            <a:ahLst/>
            <a:cxnLst>
              <a:cxn ang="0">
                <a:pos x="182" y="471"/>
              </a:cxn>
              <a:cxn ang="0">
                <a:pos x="0" y="141"/>
              </a:cxn>
              <a:cxn ang="0">
                <a:pos x="0" y="141"/>
              </a:cxn>
              <a:cxn ang="0">
                <a:pos x="0" y="0"/>
              </a:cxn>
              <a:cxn ang="0">
                <a:pos x="363" y="0"/>
              </a:cxn>
              <a:cxn ang="0">
                <a:pos x="363" y="141"/>
              </a:cxn>
              <a:cxn ang="0">
                <a:pos x="182" y="471"/>
              </a:cxn>
            </a:cxnLst>
            <a:rect l="0" t="0" r="r" b="b"/>
            <a:pathLst>
              <a:path w="363" h="471">
                <a:moveTo>
                  <a:pt x="182" y="471"/>
                </a:moveTo>
                <a:cubicBezTo>
                  <a:pt x="92" y="415"/>
                  <a:pt x="25" y="292"/>
                  <a:pt x="0" y="141"/>
                </a:cubicBezTo>
                <a:lnTo>
                  <a:pt x="0" y="141"/>
                </a:lnTo>
                <a:lnTo>
                  <a:pt x="0" y="0"/>
                </a:lnTo>
                <a:cubicBezTo>
                  <a:pt x="115" y="87"/>
                  <a:pt x="248" y="87"/>
                  <a:pt x="363" y="0"/>
                </a:cubicBezTo>
                <a:lnTo>
                  <a:pt x="363" y="141"/>
                </a:lnTo>
                <a:cubicBezTo>
                  <a:pt x="339" y="293"/>
                  <a:pt x="271" y="416"/>
                  <a:pt x="182" y="471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8" name="Freeform 50"/>
          <p:cNvSpPr>
            <a:spLocks/>
          </p:cNvSpPr>
          <p:nvPr/>
        </p:nvSpPr>
        <p:spPr bwMode="auto">
          <a:xfrm>
            <a:off x="3708400" y="4521200"/>
            <a:ext cx="522288" cy="677863"/>
          </a:xfrm>
          <a:custGeom>
            <a:avLst/>
            <a:gdLst/>
            <a:ahLst/>
            <a:cxnLst>
              <a:cxn ang="0">
                <a:pos x="0" y="290"/>
              </a:cxn>
              <a:cxn ang="0">
                <a:pos x="0" y="0"/>
              </a:cxn>
              <a:cxn ang="0">
                <a:pos x="363" y="0"/>
              </a:cxn>
              <a:cxn ang="0">
                <a:pos x="363" y="290"/>
              </a:cxn>
              <a:cxn ang="0">
                <a:pos x="182" y="471"/>
              </a:cxn>
              <a:cxn ang="0">
                <a:pos x="0" y="290"/>
              </a:cxn>
              <a:cxn ang="0">
                <a:pos x="0" y="290"/>
              </a:cxn>
            </a:cxnLst>
            <a:rect l="0" t="0" r="r" b="b"/>
            <a:pathLst>
              <a:path w="363" h="471">
                <a:moveTo>
                  <a:pt x="0" y="290"/>
                </a:moveTo>
                <a:lnTo>
                  <a:pt x="0" y="0"/>
                </a:lnTo>
                <a:lnTo>
                  <a:pt x="363" y="0"/>
                </a:lnTo>
                <a:lnTo>
                  <a:pt x="363" y="290"/>
                </a:lnTo>
                <a:cubicBezTo>
                  <a:pt x="363" y="390"/>
                  <a:pt x="282" y="471"/>
                  <a:pt x="182" y="471"/>
                </a:cubicBezTo>
                <a:cubicBezTo>
                  <a:pt x="81" y="471"/>
                  <a:pt x="0" y="390"/>
                  <a:pt x="0" y="290"/>
                </a:cubicBezTo>
                <a:cubicBezTo>
                  <a:pt x="0" y="290"/>
                  <a:pt x="0" y="290"/>
                  <a:pt x="0" y="290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39" name="Freeform 51"/>
          <p:cNvSpPr>
            <a:spLocks/>
          </p:cNvSpPr>
          <p:nvPr/>
        </p:nvSpPr>
        <p:spPr bwMode="auto">
          <a:xfrm>
            <a:off x="3708400" y="4521200"/>
            <a:ext cx="522288" cy="677863"/>
          </a:xfrm>
          <a:custGeom>
            <a:avLst/>
            <a:gdLst/>
            <a:ahLst/>
            <a:cxnLst>
              <a:cxn ang="0">
                <a:pos x="0" y="290"/>
              </a:cxn>
              <a:cxn ang="0">
                <a:pos x="0" y="0"/>
              </a:cxn>
              <a:cxn ang="0">
                <a:pos x="363" y="0"/>
              </a:cxn>
              <a:cxn ang="0">
                <a:pos x="363" y="290"/>
              </a:cxn>
              <a:cxn ang="0">
                <a:pos x="182" y="471"/>
              </a:cxn>
              <a:cxn ang="0">
                <a:pos x="0" y="290"/>
              </a:cxn>
              <a:cxn ang="0">
                <a:pos x="0" y="290"/>
              </a:cxn>
            </a:cxnLst>
            <a:rect l="0" t="0" r="r" b="b"/>
            <a:pathLst>
              <a:path w="363" h="471">
                <a:moveTo>
                  <a:pt x="0" y="290"/>
                </a:moveTo>
                <a:lnTo>
                  <a:pt x="0" y="0"/>
                </a:lnTo>
                <a:lnTo>
                  <a:pt x="363" y="0"/>
                </a:lnTo>
                <a:lnTo>
                  <a:pt x="363" y="290"/>
                </a:lnTo>
                <a:cubicBezTo>
                  <a:pt x="363" y="390"/>
                  <a:pt x="282" y="471"/>
                  <a:pt x="182" y="471"/>
                </a:cubicBezTo>
                <a:cubicBezTo>
                  <a:pt x="81" y="471"/>
                  <a:pt x="0" y="390"/>
                  <a:pt x="0" y="290"/>
                </a:cubicBezTo>
                <a:cubicBezTo>
                  <a:pt x="0" y="290"/>
                  <a:pt x="0" y="290"/>
                  <a:pt x="0" y="290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40" name="Freeform 52"/>
          <p:cNvSpPr>
            <a:spLocks noEditPoints="1"/>
          </p:cNvSpPr>
          <p:nvPr/>
        </p:nvSpPr>
        <p:spPr bwMode="auto">
          <a:xfrm>
            <a:off x="3160713" y="1858963"/>
            <a:ext cx="261937" cy="1044575"/>
          </a:xfrm>
          <a:custGeom>
            <a:avLst/>
            <a:gdLst/>
            <a:ahLst/>
            <a:cxnLst>
              <a:cxn ang="0">
                <a:pos x="165" y="0"/>
              </a:cxn>
              <a:cxn ang="0">
                <a:pos x="165" y="329"/>
              </a:cxn>
              <a:cxn ang="0">
                <a:pos x="0" y="0"/>
              </a:cxn>
              <a:cxn ang="0">
                <a:pos x="0" y="329"/>
              </a:cxn>
              <a:cxn ang="0">
                <a:pos x="82" y="658"/>
              </a:cxn>
              <a:cxn ang="0">
                <a:pos x="82" y="329"/>
              </a:cxn>
            </a:cxnLst>
            <a:rect l="0" t="0" r="r" b="b"/>
            <a:pathLst>
              <a:path w="165" h="658">
                <a:moveTo>
                  <a:pt x="165" y="0"/>
                </a:moveTo>
                <a:lnTo>
                  <a:pt x="165" y="329"/>
                </a:lnTo>
                <a:moveTo>
                  <a:pt x="0" y="0"/>
                </a:moveTo>
                <a:lnTo>
                  <a:pt x="0" y="329"/>
                </a:lnTo>
                <a:moveTo>
                  <a:pt x="82" y="658"/>
                </a:moveTo>
                <a:lnTo>
                  <a:pt x="82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41" name="Freeform 53"/>
          <p:cNvSpPr>
            <a:spLocks/>
          </p:cNvSpPr>
          <p:nvPr/>
        </p:nvSpPr>
        <p:spPr bwMode="auto">
          <a:xfrm>
            <a:off x="3028950" y="20415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2" y="417"/>
                  <a:pt x="182" y="472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42" name="Freeform 54"/>
          <p:cNvSpPr>
            <a:spLocks/>
          </p:cNvSpPr>
          <p:nvPr/>
        </p:nvSpPr>
        <p:spPr bwMode="auto">
          <a:xfrm>
            <a:off x="3028950" y="2041525"/>
            <a:ext cx="522288" cy="679450"/>
          </a:xfrm>
          <a:custGeom>
            <a:avLst/>
            <a:gdLst/>
            <a:ahLst/>
            <a:cxnLst>
              <a:cxn ang="0">
                <a:pos x="182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2" y="472"/>
              </a:cxn>
            </a:cxnLst>
            <a:rect l="0" t="0" r="r" b="b"/>
            <a:pathLst>
              <a:path w="363" h="472">
                <a:moveTo>
                  <a:pt x="182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2" y="417"/>
                  <a:pt x="182" y="472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43" name="Freeform 55"/>
          <p:cNvSpPr>
            <a:spLocks noEditPoints="1"/>
          </p:cNvSpPr>
          <p:nvPr/>
        </p:nvSpPr>
        <p:spPr bwMode="auto">
          <a:xfrm>
            <a:off x="4203700" y="1858963"/>
            <a:ext cx="261938" cy="1044575"/>
          </a:xfrm>
          <a:custGeom>
            <a:avLst/>
            <a:gdLst/>
            <a:ahLst/>
            <a:cxnLst>
              <a:cxn ang="0">
                <a:pos x="165" y="0"/>
              </a:cxn>
              <a:cxn ang="0">
                <a:pos x="165" y="329"/>
              </a:cxn>
              <a:cxn ang="0">
                <a:pos x="0" y="0"/>
              </a:cxn>
              <a:cxn ang="0">
                <a:pos x="0" y="329"/>
              </a:cxn>
              <a:cxn ang="0">
                <a:pos x="83" y="658"/>
              </a:cxn>
              <a:cxn ang="0">
                <a:pos x="83" y="329"/>
              </a:cxn>
            </a:cxnLst>
            <a:rect l="0" t="0" r="r" b="b"/>
            <a:pathLst>
              <a:path w="165" h="658">
                <a:moveTo>
                  <a:pt x="165" y="0"/>
                </a:moveTo>
                <a:lnTo>
                  <a:pt x="165" y="329"/>
                </a:lnTo>
                <a:moveTo>
                  <a:pt x="0" y="0"/>
                </a:moveTo>
                <a:lnTo>
                  <a:pt x="0" y="329"/>
                </a:lnTo>
                <a:moveTo>
                  <a:pt x="83" y="658"/>
                </a:moveTo>
                <a:lnTo>
                  <a:pt x="83" y="329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44" name="Freeform 56"/>
          <p:cNvSpPr>
            <a:spLocks/>
          </p:cNvSpPr>
          <p:nvPr/>
        </p:nvSpPr>
        <p:spPr bwMode="auto">
          <a:xfrm>
            <a:off x="4073525" y="2041525"/>
            <a:ext cx="522288" cy="679450"/>
          </a:xfrm>
          <a:custGeom>
            <a:avLst/>
            <a:gdLst/>
            <a:ahLst/>
            <a:cxnLst>
              <a:cxn ang="0">
                <a:pos x="181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1" y="472"/>
              </a:cxn>
            </a:cxnLst>
            <a:rect l="0" t="0" r="r" b="b"/>
            <a:pathLst>
              <a:path w="363" h="472">
                <a:moveTo>
                  <a:pt x="181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1" y="417"/>
                  <a:pt x="181" y="472"/>
                </a:cubicBezTo>
                <a:close/>
              </a:path>
            </a:pathLst>
          </a:custGeom>
          <a:solidFill>
            <a:srgbClr val="C000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45" name="Freeform 57"/>
          <p:cNvSpPr>
            <a:spLocks/>
          </p:cNvSpPr>
          <p:nvPr/>
        </p:nvSpPr>
        <p:spPr bwMode="auto">
          <a:xfrm>
            <a:off x="4073525" y="2041525"/>
            <a:ext cx="522288" cy="679450"/>
          </a:xfrm>
          <a:custGeom>
            <a:avLst/>
            <a:gdLst/>
            <a:ahLst/>
            <a:cxnLst>
              <a:cxn ang="0">
                <a:pos x="181" y="472"/>
              </a:cxn>
              <a:cxn ang="0">
                <a:pos x="0" y="142"/>
              </a:cxn>
              <a:cxn ang="0">
                <a:pos x="0" y="142"/>
              </a:cxn>
              <a:cxn ang="0">
                <a:pos x="0" y="0"/>
              </a:cxn>
              <a:cxn ang="0">
                <a:pos x="363" y="0"/>
              </a:cxn>
              <a:cxn ang="0">
                <a:pos x="363" y="0"/>
              </a:cxn>
              <a:cxn ang="0">
                <a:pos x="363" y="142"/>
              </a:cxn>
              <a:cxn ang="0">
                <a:pos x="181" y="472"/>
              </a:cxn>
            </a:cxnLst>
            <a:rect l="0" t="0" r="r" b="b"/>
            <a:pathLst>
              <a:path w="363" h="472">
                <a:moveTo>
                  <a:pt x="181" y="472"/>
                </a:moveTo>
                <a:cubicBezTo>
                  <a:pt x="92" y="416"/>
                  <a:pt x="25" y="293"/>
                  <a:pt x="0" y="142"/>
                </a:cubicBezTo>
                <a:lnTo>
                  <a:pt x="0" y="142"/>
                </a:lnTo>
                <a:lnTo>
                  <a:pt x="0" y="0"/>
                </a:lnTo>
                <a:cubicBezTo>
                  <a:pt x="115" y="88"/>
                  <a:pt x="248" y="88"/>
                  <a:pt x="363" y="0"/>
                </a:cubicBezTo>
                <a:lnTo>
                  <a:pt x="363" y="0"/>
                </a:lnTo>
                <a:lnTo>
                  <a:pt x="363" y="142"/>
                </a:lnTo>
                <a:cubicBezTo>
                  <a:pt x="339" y="293"/>
                  <a:pt x="271" y="417"/>
                  <a:pt x="181" y="472"/>
                </a:cubicBezTo>
                <a:close/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46" name="Rectangle 58"/>
          <p:cNvSpPr>
            <a:spLocks noChangeArrowheads="1"/>
          </p:cNvSpPr>
          <p:nvPr/>
        </p:nvSpPr>
        <p:spPr bwMode="auto">
          <a:xfrm>
            <a:off x="3040063" y="1247775"/>
            <a:ext cx="1541462" cy="411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000000"/>
                </a:solidFill>
                <a:latin typeface="Times New Roman" pitchFamily="18" charset="0"/>
              </a:rPr>
              <a:t>a  c     ¬a c</a:t>
            </a:r>
            <a:endParaRPr lang="en-US" dirty="0"/>
          </a:p>
        </p:txBody>
      </p:sp>
      <p:sp>
        <p:nvSpPr>
          <p:cNvPr id="89147" name="Line 59"/>
          <p:cNvSpPr>
            <a:spLocks noChangeShapeType="1"/>
          </p:cNvSpPr>
          <p:nvPr/>
        </p:nvSpPr>
        <p:spPr bwMode="auto">
          <a:xfrm>
            <a:off x="3116263" y="1598613"/>
            <a:ext cx="44450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48" name="Line 60"/>
          <p:cNvSpPr>
            <a:spLocks noChangeShapeType="1"/>
          </p:cNvSpPr>
          <p:nvPr/>
        </p:nvSpPr>
        <p:spPr bwMode="auto">
          <a:xfrm flipV="1">
            <a:off x="3422650" y="1598613"/>
            <a:ext cx="42863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49" name="Line 61"/>
          <p:cNvSpPr>
            <a:spLocks noChangeShapeType="1"/>
          </p:cNvSpPr>
          <p:nvPr/>
        </p:nvSpPr>
        <p:spPr bwMode="auto">
          <a:xfrm flipV="1">
            <a:off x="4203700" y="1598613"/>
            <a:ext cx="44450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50" name="Line 62"/>
          <p:cNvSpPr>
            <a:spLocks noChangeShapeType="1"/>
          </p:cNvSpPr>
          <p:nvPr/>
        </p:nvSpPr>
        <p:spPr bwMode="auto">
          <a:xfrm flipV="1">
            <a:off x="4465638" y="1598613"/>
            <a:ext cx="42862" cy="26035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51" name="Line 63"/>
          <p:cNvSpPr>
            <a:spLocks noChangeShapeType="1"/>
          </p:cNvSpPr>
          <p:nvPr/>
        </p:nvSpPr>
        <p:spPr bwMode="auto">
          <a:xfrm>
            <a:off x="3290888" y="2903538"/>
            <a:ext cx="407987" cy="85725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52" name="Line 64"/>
          <p:cNvSpPr>
            <a:spLocks noChangeShapeType="1"/>
          </p:cNvSpPr>
          <p:nvPr/>
        </p:nvSpPr>
        <p:spPr bwMode="auto">
          <a:xfrm flipH="1">
            <a:off x="3959225" y="2903538"/>
            <a:ext cx="376238" cy="85725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53" name="Rectangle 65"/>
          <p:cNvSpPr>
            <a:spLocks noChangeArrowheads="1"/>
          </p:cNvSpPr>
          <p:nvPr/>
        </p:nvSpPr>
        <p:spPr bwMode="auto">
          <a:xfrm>
            <a:off x="4237038" y="3687763"/>
            <a:ext cx="379412" cy="4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sz="2700" b="1" i="1" dirty="0">
                <a:solidFill>
                  <a:srgbClr val="000000"/>
                </a:solidFill>
                <a:latin typeface="Times New Roman" pitchFamily="18" charset="0"/>
              </a:rPr>
              <a:t>¬d</a:t>
            </a:r>
            <a:endParaRPr lang="en-US" dirty="0"/>
          </a:p>
        </p:txBody>
      </p:sp>
      <p:sp>
        <p:nvSpPr>
          <p:cNvPr id="89154" name="Freeform 66"/>
          <p:cNvSpPr>
            <a:spLocks noEditPoints="1"/>
          </p:cNvSpPr>
          <p:nvPr/>
        </p:nvSpPr>
        <p:spPr bwMode="auto">
          <a:xfrm>
            <a:off x="3883025" y="5434013"/>
            <a:ext cx="173038" cy="304800"/>
          </a:xfrm>
          <a:custGeom>
            <a:avLst/>
            <a:gdLst/>
            <a:ahLst/>
            <a:cxnLst>
              <a:cxn ang="0">
                <a:pos x="55" y="0"/>
              </a:cxn>
              <a:cxn ang="0">
                <a:pos x="55" y="192"/>
              </a:cxn>
              <a:cxn ang="0">
                <a:pos x="0" y="137"/>
              </a:cxn>
              <a:cxn ang="0">
                <a:pos x="55" y="192"/>
              </a:cxn>
              <a:cxn ang="0">
                <a:pos x="109" y="137"/>
              </a:cxn>
            </a:cxnLst>
            <a:rect l="0" t="0" r="r" b="b"/>
            <a:pathLst>
              <a:path w="109" h="192">
                <a:moveTo>
                  <a:pt x="55" y="0"/>
                </a:moveTo>
                <a:lnTo>
                  <a:pt x="55" y="192"/>
                </a:lnTo>
                <a:moveTo>
                  <a:pt x="0" y="137"/>
                </a:moveTo>
                <a:lnTo>
                  <a:pt x="55" y="192"/>
                </a:lnTo>
                <a:lnTo>
                  <a:pt x="109" y="137"/>
                </a:lnTo>
              </a:path>
            </a:pathLst>
          </a:custGeom>
          <a:noFill/>
          <a:ln w="38100" cap="rnd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55" name="Line 67"/>
          <p:cNvSpPr>
            <a:spLocks noChangeShapeType="1"/>
          </p:cNvSpPr>
          <p:nvPr/>
        </p:nvSpPr>
        <p:spPr bwMode="auto">
          <a:xfrm>
            <a:off x="3970338" y="5381625"/>
            <a:ext cx="1587" cy="52388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56" name="Line 68"/>
          <p:cNvSpPr>
            <a:spLocks noChangeShapeType="1"/>
          </p:cNvSpPr>
          <p:nvPr/>
        </p:nvSpPr>
        <p:spPr bwMode="auto">
          <a:xfrm>
            <a:off x="3830638" y="4033838"/>
            <a:ext cx="7937" cy="304800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57" name="Line 69"/>
          <p:cNvSpPr>
            <a:spLocks noChangeShapeType="1"/>
          </p:cNvSpPr>
          <p:nvPr/>
        </p:nvSpPr>
        <p:spPr bwMode="auto">
          <a:xfrm flipV="1">
            <a:off x="4098925" y="4076700"/>
            <a:ext cx="236538" cy="261938"/>
          </a:xfrm>
          <a:prstGeom prst="line">
            <a:avLst/>
          </a:prstGeom>
          <a:noFill/>
          <a:ln w="38100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68" name="Rectangle 80"/>
          <p:cNvSpPr>
            <a:spLocks noChangeArrowheads="1"/>
          </p:cNvSpPr>
          <p:nvPr/>
        </p:nvSpPr>
        <p:spPr bwMode="auto">
          <a:xfrm>
            <a:off x="4627563" y="4440238"/>
            <a:ext cx="27940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r>
              <a:rPr lang="en-US" b="1" dirty="0">
                <a:solidFill>
                  <a:srgbClr val="000000"/>
                </a:solidFill>
                <a:latin typeface="Times New Roman" pitchFamily="18" charset="0"/>
              </a:rPr>
              <a:t>( )</a:t>
            </a:r>
            <a:endParaRPr lang="en-US" dirty="0"/>
          </a:p>
        </p:txBody>
      </p:sp>
      <p:sp>
        <p:nvSpPr>
          <p:cNvPr id="89169" name="Line 81"/>
          <p:cNvSpPr>
            <a:spLocks noChangeShapeType="1"/>
          </p:cNvSpPr>
          <p:nvPr/>
        </p:nvSpPr>
        <p:spPr bwMode="auto">
          <a:xfrm>
            <a:off x="3975100" y="3860800"/>
            <a:ext cx="592138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89170" name="Line 82"/>
          <p:cNvSpPr>
            <a:spLocks noChangeShapeType="1"/>
          </p:cNvSpPr>
          <p:nvPr/>
        </p:nvSpPr>
        <p:spPr bwMode="auto">
          <a:xfrm flipH="1">
            <a:off x="4960938" y="3860800"/>
            <a:ext cx="592137" cy="590550"/>
          </a:xfrm>
          <a:prstGeom prst="line">
            <a:avLst/>
          </a:prstGeom>
          <a:noFill/>
          <a:ln w="33338" cap="rnd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5105400" y="3352800"/>
            <a:ext cx="635000" cy="385763"/>
            <a:chOff x="2819" y="1344"/>
            <a:chExt cx="400" cy="243"/>
          </a:xfrm>
        </p:grpSpPr>
        <p:sp>
          <p:nvSpPr>
            <p:cNvPr id="89172" name="Rectangle 84"/>
            <p:cNvSpPr>
              <a:spLocks noChangeArrowheads="1"/>
            </p:cNvSpPr>
            <p:nvPr/>
          </p:nvSpPr>
          <p:spPr bwMode="auto">
            <a:xfrm>
              <a:off x="2819" y="1344"/>
              <a:ext cx="112" cy="2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b="1" dirty="0">
                  <a:solidFill>
                    <a:srgbClr val="FF0000"/>
                  </a:solidFill>
                  <a:latin typeface="Times New Roman" pitchFamily="18" charset="0"/>
                </a:rPr>
                <a:t> (</a:t>
              </a:r>
              <a:endParaRPr lang="en-US" dirty="0"/>
            </a:p>
          </p:txBody>
        </p:sp>
        <p:grpSp>
          <p:nvGrpSpPr>
            <p:cNvPr id="3" name="Group 85"/>
            <p:cNvGrpSpPr>
              <a:grpSpLocks/>
            </p:cNvGrpSpPr>
            <p:nvPr/>
          </p:nvGrpSpPr>
          <p:grpSpPr bwMode="auto">
            <a:xfrm>
              <a:off x="2948" y="1344"/>
              <a:ext cx="271" cy="243"/>
              <a:chOff x="2948" y="1344"/>
              <a:chExt cx="271" cy="243"/>
            </a:xfrm>
          </p:grpSpPr>
          <p:grpSp>
            <p:nvGrpSpPr>
              <p:cNvPr id="4" name="Group 86"/>
              <p:cNvGrpSpPr>
                <a:grpSpLocks/>
              </p:cNvGrpSpPr>
              <p:nvPr/>
            </p:nvGrpSpPr>
            <p:grpSpPr bwMode="auto">
              <a:xfrm>
                <a:off x="2948" y="1357"/>
                <a:ext cx="200" cy="230"/>
                <a:chOff x="2948" y="1357"/>
                <a:chExt cx="200" cy="230"/>
              </a:xfrm>
            </p:grpSpPr>
            <p:sp>
              <p:nvSpPr>
                <p:cNvPr id="89175" name="Rectangle 87"/>
                <p:cNvSpPr>
                  <a:spLocks noChangeArrowheads="1"/>
                </p:cNvSpPr>
                <p:nvPr/>
              </p:nvSpPr>
              <p:spPr bwMode="auto">
                <a:xfrm>
                  <a:off x="2948" y="1357"/>
                  <a:ext cx="116" cy="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b="1" i="1" dirty="0">
                      <a:solidFill>
                        <a:srgbClr val="FF0000"/>
                      </a:solidFill>
                      <a:latin typeface="Times New Roman" pitchFamily="18" charset="0"/>
                    </a:rPr>
                    <a:t>¬</a:t>
                  </a:r>
                  <a:endParaRPr lang="en-US" dirty="0"/>
                </a:p>
              </p:txBody>
            </p:sp>
            <p:sp>
              <p:nvSpPr>
                <p:cNvPr id="89176" name="Rectangle 88"/>
                <p:cNvSpPr>
                  <a:spLocks noChangeArrowheads="1"/>
                </p:cNvSpPr>
                <p:nvPr/>
              </p:nvSpPr>
              <p:spPr bwMode="auto">
                <a:xfrm>
                  <a:off x="3052" y="1357"/>
                  <a:ext cx="96" cy="23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none" lIns="0" tIns="0" rIns="0" bIns="0">
                  <a:spAutoFit/>
                </a:bodyPr>
                <a:lstStyle/>
                <a:p>
                  <a:r>
                    <a:rPr lang="en-US" b="1" i="1" dirty="0">
                      <a:solidFill>
                        <a:srgbClr val="FF0000"/>
                      </a:solidFill>
                      <a:latin typeface="Times New Roman" pitchFamily="18" charset="0"/>
                    </a:rPr>
                    <a:t>d</a:t>
                  </a:r>
                  <a:endParaRPr lang="en-US" dirty="0"/>
                </a:p>
              </p:txBody>
            </p:sp>
          </p:grpSp>
          <p:sp>
            <p:nvSpPr>
              <p:cNvPr id="89177" name="Rectangle 89"/>
              <p:cNvSpPr>
                <a:spLocks noChangeArrowheads="1"/>
              </p:cNvSpPr>
              <p:nvPr/>
            </p:nvSpPr>
            <p:spPr bwMode="auto">
              <a:xfrm>
                <a:off x="3155" y="1344"/>
                <a:ext cx="64" cy="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 lIns="0" tIns="0" rIns="0" bIns="0">
                <a:spAutoFit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Times New Roman" pitchFamily="18" charset="0"/>
                  </a:rPr>
                  <a:t>)</a:t>
                </a:r>
                <a:endParaRPr 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2204630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500"/>
    </mc:Choice>
    <mc:Fallback xmlns="">
      <p:transition spd="slow" advClick="0" advTm="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9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9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9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9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9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9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89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89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891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135" grpId="0" animBg="1"/>
      <p:bldP spid="89136" grpId="0" animBg="1"/>
      <p:bldP spid="89137" grpId="0" animBg="1"/>
      <p:bldP spid="89138" grpId="0" animBg="1"/>
      <p:bldP spid="89139" grpId="0" animBg="1"/>
      <p:bldP spid="89153" grpId="0"/>
      <p:bldP spid="89154" grpId="0" animBg="1"/>
      <p:bldP spid="89155" grpId="0" animBg="1"/>
      <p:bldP spid="89156" grpId="0" animBg="1"/>
      <p:bldP spid="89157" grpId="0" animBg="1"/>
      <p:bldP spid="89168" grpId="0"/>
      <p:bldP spid="89169" grpId="0" animBg="1"/>
      <p:bldP spid="89170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Generating </a:t>
            </a:r>
            <a:r>
              <a:rPr lang="en-US" b="1" i="1" dirty="0">
                <a:solidFill>
                  <a:schemeClr val="tx1"/>
                </a:solidFill>
              </a:rPr>
              <a:t>I</a:t>
            </a:r>
            <a:r>
              <a:rPr lang="en-US" dirty="0"/>
              <a:t> Example</a:t>
            </a:r>
          </a:p>
        </p:txBody>
      </p:sp>
      <p:sp>
        <p:nvSpPr>
          <p:cNvPr id="89128" name="AutoShape 40"/>
          <p:cNvSpPr>
            <a:spLocks noChangeAspect="1" noChangeArrowheads="1" noTextEdit="1"/>
          </p:cNvSpPr>
          <p:nvPr/>
        </p:nvSpPr>
        <p:spPr bwMode="auto">
          <a:xfrm>
            <a:off x="393700" y="1179513"/>
            <a:ext cx="4254500" cy="4611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grpSp>
        <p:nvGrpSpPr>
          <p:cNvPr id="42" name="Group 41"/>
          <p:cNvGrpSpPr/>
          <p:nvPr/>
        </p:nvGrpSpPr>
        <p:grpSpPr>
          <a:xfrm>
            <a:off x="3028950" y="1247775"/>
            <a:ext cx="1587500" cy="4491038"/>
            <a:chOff x="3028950" y="1247775"/>
            <a:chExt cx="1587500" cy="4491038"/>
          </a:xfrm>
        </p:grpSpPr>
        <p:sp>
          <p:nvSpPr>
            <p:cNvPr id="89130" name="Freeform 42"/>
            <p:cNvSpPr>
              <a:spLocks noEditPoints="1"/>
            </p:cNvSpPr>
            <p:nvPr/>
          </p:nvSpPr>
          <p:spPr bwMode="auto">
            <a:xfrm>
              <a:off x="3698875" y="2989263"/>
              <a:ext cx="260350" cy="1044575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64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3" y="658"/>
                </a:cxn>
                <a:cxn ang="0">
                  <a:pos x="83" y="329"/>
                </a:cxn>
              </a:cxnLst>
              <a:rect l="0" t="0" r="r" b="b"/>
              <a:pathLst>
                <a:path w="164" h="658">
                  <a:moveTo>
                    <a:pt x="164" y="0"/>
                  </a:moveTo>
                  <a:lnTo>
                    <a:pt x="164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3" y="658"/>
                  </a:moveTo>
                  <a:lnTo>
                    <a:pt x="83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31" name="Freeform 43"/>
            <p:cNvSpPr>
              <a:spLocks/>
            </p:cNvSpPr>
            <p:nvPr/>
          </p:nvSpPr>
          <p:spPr bwMode="auto">
            <a:xfrm>
              <a:off x="3568700" y="3171825"/>
              <a:ext cx="522288" cy="679450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4"/>
                    <a:pt x="272" y="417"/>
                    <a:pt x="182" y="472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32" name="Freeform 44"/>
            <p:cNvSpPr>
              <a:spLocks/>
            </p:cNvSpPr>
            <p:nvPr/>
          </p:nvSpPr>
          <p:spPr bwMode="auto">
            <a:xfrm>
              <a:off x="3568700" y="3171825"/>
              <a:ext cx="522288" cy="679450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4"/>
                    <a:pt x="272" y="417"/>
                    <a:pt x="182" y="472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33" name="Freeform 45"/>
            <p:cNvSpPr>
              <a:spLocks/>
            </p:cNvSpPr>
            <p:nvPr/>
          </p:nvSpPr>
          <p:spPr bwMode="auto">
            <a:xfrm>
              <a:off x="3568700" y="3171825"/>
              <a:ext cx="522288" cy="679450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291"/>
                </a:cxn>
                <a:cxn ang="0">
                  <a:pos x="182" y="472"/>
                </a:cxn>
                <a:cxn ang="0">
                  <a:pos x="0" y="291"/>
                </a:cxn>
                <a:cxn ang="0">
                  <a:pos x="0" y="291"/>
                </a:cxn>
              </a:cxnLst>
              <a:rect l="0" t="0" r="r" b="b"/>
              <a:pathLst>
                <a:path w="363" h="472">
                  <a:moveTo>
                    <a:pt x="0" y="291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291"/>
                  </a:lnTo>
                  <a:cubicBezTo>
                    <a:pt x="363" y="391"/>
                    <a:pt x="282" y="472"/>
                    <a:pt x="182" y="472"/>
                  </a:cubicBezTo>
                  <a:cubicBezTo>
                    <a:pt x="82" y="472"/>
                    <a:pt x="0" y="3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34" name="Freeform 46"/>
            <p:cNvSpPr>
              <a:spLocks/>
            </p:cNvSpPr>
            <p:nvPr/>
          </p:nvSpPr>
          <p:spPr bwMode="auto">
            <a:xfrm>
              <a:off x="3568700" y="3171825"/>
              <a:ext cx="522288" cy="679450"/>
            </a:xfrm>
            <a:custGeom>
              <a:avLst/>
              <a:gdLst/>
              <a:ahLst/>
              <a:cxnLst>
                <a:cxn ang="0">
                  <a:pos x="0" y="291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291"/>
                </a:cxn>
                <a:cxn ang="0">
                  <a:pos x="182" y="472"/>
                </a:cxn>
                <a:cxn ang="0">
                  <a:pos x="0" y="291"/>
                </a:cxn>
                <a:cxn ang="0">
                  <a:pos x="0" y="291"/>
                </a:cxn>
              </a:cxnLst>
              <a:rect l="0" t="0" r="r" b="b"/>
              <a:pathLst>
                <a:path w="363" h="472">
                  <a:moveTo>
                    <a:pt x="0" y="291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291"/>
                  </a:lnTo>
                  <a:cubicBezTo>
                    <a:pt x="363" y="391"/>
                    <a:pt x="282" y="472"/>
                    <a:pt x="182" y="472"/>
                  </a:cubicBezTo>
                  <a:cubicBezTo>
                    <a:pt x="82" y="472"/>
                    <a:pt x="0" y="391"/>
                    <a:pt x="0" y="291"/>
                  </a:cubicBezTo>
                  <a:cubicBezTo>
                    <a:pt x="0" y="291"/>
                    <a:pt x="0" y="291"/>
                    <a:pt x="0" y="291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35" name="Freeform 47"/>
            <p:cNvSpPr>
              <a:spLocks noEditPoints="1"/>
            </p:cNvSpPr>
            <p:nvPr/>
          </p:nvSpPr>
          <p:spPr bwMode="auto">
            <a:xfrm>
              <a:off x="3838575" y="4338638"/>
              <a:ext cx="260350" cy="1042987"/>
            </a:xfrm>
            <a:custGeom>
              <a:avLst/>
              <a:gdLst/>
              <a:ahLst/>
              <a:cxnLst>
                <a:cxn ang="0">
                  <a:pos x="164" y="0"/>
                </a:cxn>
                <a:cxn ang="0">
                  <a:pos x="164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3" y="657"/>
                </a:cxn>
                <a:cxn ang="0">
                  <a:pos x="83" y="329"/>
                </a:cxn>
              </a:cxnLst>
              <a:rect l="0" t="0" r="r" b="b"/>
              <a:pathLst>
                <a:path w="164" h="657">
                  <a:moveTo>
                    <a:pt x="164" y="0"/>
                  </a:moveTo>
                  <a:lnTo>
                    <a:pt x="164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3" y="657"/>
                  </a:moveTo>
                  <a:lnTo>
                    <a:pt x="83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36" name="Freeform 48"/>
            <p:cNvSpPr>
              <a:spLocks/>
            </p:cNvSpPr>
            <p:nvPr/>
          </p:nvSpPr>
          <p:spPr bwMode="auto">
            <a:xfrm>
              <a:off x="3708400" y="4521200"/>
              <a:ext cx="522288" cy="677863"/>
            </a:xfrm>
            <a:custGeom>
              <a:avLst/>
              <a:gdLst/>
              <a:ahLst/>
              <a:cxnLst>
                <a:cxn ang="0">
                  <a:pos x="182" y="471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141"/>
                </a:cxn>
                <a:cxn ang="0">
                  <a:pos x="182" y="471"/>
                </a:cxn>
              </a:cxnLst>
              <a:rect l="0" t="0" r="r" b="b"/>
              <a:pathLst>
                <a:path w="363" h="471">
                  <a:moveTo>
                    <a:pt x="182" y="471"/>
                  </a:moveTo>
                  <a:cubicBezTo>
                    <a:pt x="92" y="415"/>
                    <a:pt x="25" y="292"/>
                    <a:pt x="0" y="141"/>
                  </a:cubicBezTo>
                  <a:lnTo>
                    <a:pt x="0" y="141"/>
                  </a:lnTo>
                  <a:lnTo>
                    <a:pt x="0" y="0"/>
                  </a:lnTo>
                  <a:cubicBezTo>
                    <a:pt x="115" y="87"/>
                    <a:pt x="248" y="87"/>
                    <a:pt x="363" y="0"/>
                  </a:cubicBezTo>
                  <a:lnTo>
                    <a:pt x="363" y="141"/>
                  </a:lnTo>
                  <a:cubicBezTo>
                    <a:pt x="339" y="293"/>
                    <a:pt x="271" y="416"/>
                    <a:pt x="182" y="471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37" name="Freeform 49"/>
            <p:cNvSpPr>
              <a:spLocks/>
            </p:cNvSpPr>
            <p:nvPr/>
          </p:nvSpPr>
          <p:spPr bwMode="auto">
            <a:xfrm>
              <a:off x="3708400" y="4521200"/>
              <a:ext cx="522288" cy="677863"/>
            </a:xfrm>
            <a:custGeom>
              <a:avLst/>
              <a:gdLst/>
              <a:ahLst/>
              <a:cxnLst>
                <a:cxn ang="0">
                  <a:pos x="182" y="471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141"/>
                </a:cxn>
                <a:cxn ang="0">
                  <a:pos x="182" y="471"/>
                </a:cxn>
              </a:cxnLst>
              <a:rect l="0" t="0" r="r" b="b"/>
              <a:pathLst>
                <a:path w="363" h="471">
                  <a:moveTo>
                    <a:pt x="182" y="471"/>
                  </a:moveTo>
                  <a:cubicBezTo>
                    <a:pt x="92" y="415"/>
                    <a:pt x="25" y="292"/>
                    <a:pt x="0" y="141"/>
                  </a:cubicBezTo>
                  <a:lnTo>
                    <a:pt x="0" y="141"/>
                  </a:lnTo>
                  <a:lnTo>
                    <a:pt x="0" y="0"/>
                  </a:lnTo>
                  <a:cubicBezTo>
                    <a:pt x="115" y="87"/>
                    <a:pt x="248" y="87"/>
                    <a:pt x="363" y="0"/>
                  </a:cubicBezTo>
                  <a:lnTo>
                    <a:pt x="363" y="141"/>
                  </a:lnTo>
                  <a:cubicBezTo>
                    <a:pt x="339" y="293"/>
                    <a:pt x="271" y="416"/>
                    <a:pt x="182" y="471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38" name="Freeform 50"/>
            <p:cNvSpPr>
              <a:spLocks/>
            </p:cNvSpPr>
            <p:nvPr/>
          </p:nvSpPr>
          <p:spPr bwMode="auto">
            <a:xfrm>
              <a:off x="3708400" y="4521200"/>
              <a:ext cx="522288" cy="677863"/>
            </a:xfrm>
            <a:custGeom>
              <a:avLst/>
              <a:gdLst/>
              <a:ahLst/>
              <a:cxnLst>
                <a:cxn ang="0">
                  <a:pos x="0" y="290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290"/>
                </a:cxn>
                <a:cxn ang="0">
                  <a:pos x="182" y="471"/>
                </a:cxn>
                <a:cxn ang="0">
                  <a:pos x="0" y="290"/>
                </a:cxn>
                <a:cxn ang="0">
                  <a:pos x="0" y="290"/>
                </a:cxn>
              </a:cxnLst>
              <a:rect l="0" t="0" r="r" b="b"/>
              <a:pathLst>
                <a:path w="363" h="471">
                  <a:moveTo>
                    <a:pt x="0" y="290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290"/>
                  </a:lnTo>
                  <a:cubicBezTo>
                    <a:pt x="363" y="390"/>
                    <a:pt x="282" y="471"/>
                    <a:pt x="182" y="471"/>
                  </a:cubicBezTo>
                  <a:cubicBezTo>
                    <a:pt x="81" y="471"/>
                    <a:pt x="0" y="3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39" name="Freeform 51"/>
            <p:cNvSpPr>
              <a:spLocks/>
            </p:cNvSpPr>
            <p:nvPr/>
          </p:nvSpPr>
          <p:spPr bwMode="auto">
            <a:xfrm>
              <a:off x="3708400" y="4521200"/>
              <a:ext cx="522288" cy="677863"/>
            </a:xfrm>
            <a:custGeom>
              <a:avLst/>
              <a:gdLst/>
              <a:ahLst/>
              <a:cxnLst>
                <a:cxn ang="0">
                  <a:pos x="0" y="290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290"/>
                </a:cxn>
                <a:cxn ang="0">
                  <a:pos x="182" y="471"/>
                </a:cxn>
                <a:cxn ang="0">
                  <a:pos x="0" y="290"/>
                </a:cxn>
                <a:cxn ang="0">
                  <a:pos x="0" y="290"/>
                </a:cxn>
              </a:cxnLst>
              <a:rect l="0" t="0" r="r" b="b"/>
              <a:pathLst>
                <a:path w="363" h="471">
                  <a:moveTo>
                    <a:pt x="0" y="290"/>
                  </a:moveTo>
                  <a:lnTo>
                    <a:pt x="0" y="0"/>
                  </a:lnTo>
                  <a:lnTo>
                    <a:pt x="363" y="0"/>
                  </a:lnTo>
                  <a:lnTo>
                    <a:pt x="363" y="290"/>
                  </a:lnTo>
                  <a:cubicBezTo>
                    <a:pt x="363" y="390"/>
                    <a:pt x="282" y="471"/>
                    <a:pt x="182" y="471"/>
                  </a:cubicBezTo>
                  <a:cubicBezTo>
                    <a:pt x="81" y="471"/>
                    <a:pt x="0" y="390"/>
                    <a:pt x="0" y="290"/>
                  </a:cubicBezTo>
                  <a:cubicBezTo>
                    <a:pt x="0" y="290"/>
                    <a:pt x="0" y="290"/>
                    <a:pt x="0" y="290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40" name="Freeform 52"/>
            <p:cNvSpPr>
              <a:spLocks noEditPoints="1"/>
            </p:cNvSpPr>
            <p:nvPr/>
          </p:nvSpPr>
          <p:spPr bwMode="auto">
            <a:xfrm>
              <a:off x="3160713" y="1858963"/>
              <a:ext cx="261937" cy="1044575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165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2" y="658"/>
                </a:cxn>
                <a:cxn ang="0">
                  <a:pos x="82" y="329"/>
                </a:cxn>
              </a:cxnLst>
              <a:rect l="0" t="0" r="r" b="b"/>
              <a:pathLst>
                <a:path w="165" h="658">
                  <a:moveTo>
                    <a:pt x="165" y="0"/>
                  </a:moveTo>
                  <a:lnTo>
                    <a:pt x="165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2" y="658"/>
                  </a:moveTo>
                  <a:lnTo>
                    <a:pt x="82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41" name="Freeform 53"/>
            <p:cNvSpPr>
              <a:spLocks/>
            </p:cNvSpPr>
            <p:nvPr/>
          </p:nvSpPr>
          <p:spPr bwMode="auto">
            <a:xfrm>
              <a:off x="3028950" y="2041525"/>
              <a:ext cx="522288" cy="679450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2" y="417"/>
                    <a:pt x="182" y="472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42" name="Freeform 54"/>
            <p:cNvSpPr>
              <a:spLocks/>
            </p:cNvSpPr>
            <p:nvPr/>
          </p:nvSpPr>
          <p:spPr bwMode="auto">
            <a:xfrm>
              <a:off x="3028950" y="2041525"/>
              <a:ext cx="522288" cy="679450"/>
            </a:xfrm>
            <a:custGeom>
              <a:avLst/>
              <a:gdLst/>
              <a:ahLst/>
              <a:cxnLst>
                <a:cxn ang="0">
                  <a:pos x="182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2" y="472"/>
                </a:cxn>
              </a:cxnLst>
              <a:rect l="0" t="0" r="r" b="b"/>
              <a:pathLst>
                <a:path w="363" h="472">
                  <a:moveTo>
                    <a:pt x="182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2" y="417"/>
                    <a:pt x="182" y="472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43" name="Freeform 55"/>
            <p:cNvSpPr>
              <a:spLocks noEditPoints="1"/>
            </p:cNvSpPr>
            <p:nvPr/>
          </p:nvSpPr>
          <p:spPr bwMode="auto">
            <a:xfrm>
              <a:off x="4203700" y="1858963"/>
              <a:ext cx="261938" cy="1044575"/>
            </a:xfrm>
            <a:custGeom>
              <a:avLst/>
              <a:gdLst/>
              <a:ahLst/>
              <a:cxnLst>
                <a:cxn ang="0">
                  <a:pos x="165" y="0"/>
                </a:cxn>
                <a:cxn ang="0">
                  <a:pos x="165" y="329"/>
                </a:cxn>
                <a:cxn ang="0">
                  <a:pos x="0" y="0"/>
                </a:cxn>
                <a:cxn ang="0">
                  <a:pos x="0" y="329"/>
                </a:cxn>
                <a:cxn ang="0">
                  <a:pos x="83" y="658"/>
                </a:cxn>
                <a:cxn ang="0">
                  <a:pos x="83" y="329"/>
                </a:cxn>
              </a:cxnLst>
              <a:rect l="0" t="0" r="r" b="b"/>
              <a:pathLst>
                <a:path w="165" h="658">
                  <a:moveTo>
                    <a:pt x="165" y="0"/>
                  </a:moveTo>
                  <a:lnTo>
                    <a:pt x="165" y="329"/>
                  </a:lnTo>
                  <a:moveTo>
                    <a:pt x="0" y="0"/>
                  </a:moveTo>
                  <a:lnTo>
                    <a:pt x="0" y="329"/>
                  </a:lnTo>
                  <a:moveTo>
                    <a:pt x="83" y="658"/>
                  </a:moveTo>
                  <a:lnTo>
                    <a:pt x="83" y="329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44" name="Freeform 56"/>
            <p:cNvSpPr>
              <a:spLocks/>
            </p:cNvSpPr>
            <p:nvPr/>
          </p:nvSpPr>
          <p:spPr bwMode="auto">
            <a:xfrm>
              <a:off x="4073525" y="2041525"/>
              <a:ext cx="522288" cy="679450"/>
            </a:xfrm>
            <a:custGeom>
              <a:avLst/>
              <a:gdLst/>
              <a:ahLst/>
              <a:cxnLst>
                <a:cxn ang="0">
                  <a:pos x="181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1" y="472"/>
                </a:cxn>
              </a:cxnLst>
              <a:rect l="0" t="0" r="r" b="b"/>
              <a:pathLst>
                <a:path w="363" h="472">
                  <a:moveTo>
                    <a:pt x="181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1" y="417"/>
                    <a:pt x="181" y="472"/>
                  </a:cubicBezTo>
                  <a:close/>
                </a:path>
              </a:pathLst>
            </a:custGeom>
            <a:solidFill>
              <a:srgbClr val="C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45" name="Freeform 57"/>
            <p:cNvSpPr>
              <a:spLocks/>
            </p:cNvSpPr>
            <p:nvPr/>
          </p:nvSpPr>
          <p:spPr bwMode="auto">
            <a:xfrm>
              <a:off x="4073525" y="2041525"/>
              <a:ext cx="522288" cy="679450"/>
            </a:xfrm>
            <a:custGeom>
              <a:avLst/>
              <a:gdLst/>
              <a:ahLst/>
              <a:cxnLst>
                <a:cxn ang="0">
                  <a:pos x="181" y="472"/>
                </a:cxn>
                <a:cxn ang="0">
                  <a:pos x="0" y="142"/>
                </a:cxn>
                <a:cxn ang="0">
                  <a:pos x="0" y="142"/>
                </a:cxn>
                <a:cxn ang="0">
                  <a:pos x="0" y="0"/>
                </a:cxn>
                <a:cxn ang="0">
                  <a:pos x="363" y="0"/>
                </a:cxn>
                <a:cxn ang="0">
                  <a:pos x="363" y="0"/>
                </a:cxn>
                <a:cxn ang="0">
                  <a:pos x="363" y="142"/>
                </a:cxn>
                <a:cxn ang="0">
                  <a:pos x="181" y="472"/>
                </a:cxn>
              </a:cxnLst>
              <a:rect l="0" t="0" r="r" b="b"/>
              <a:pathLst>
                <a:path w="363" h="472">
                  <a:moveTo>
                    <a:pt x="181" y="472"/>
                  </a:moveTo>
                  <a:cubicBezTo>
                    <a:pt x="92" y="416"/>
                    <a:pt x="25" y="293"/>
                    <a:pt x="0" y="142"/>
                  </a:cubicBezTo>
                  <a:lnTo>
                    <a:pt x="0" y="142"/>
                  </a:lnTo>
                  <a:lnTo>
                    <a:pt x="0" y="0"/>
                  </a:lnTo>
                  <a:cubicBezTo>
                    <a:pt x="115" y="88"/>
                    <a:pt x="248" y="88"/>
                    <a:pt x="363" y="0"/>
                  </a:cubicBezTo>
                  <a:lnTo>
                    <a:pt x="363" y="0"/>
                  </a:lnTo>
                  <a:lnTo>
                    <a:pt x="363" y="142"/>
                  </a:lnTo>
                  <a:cubicBezTo>
                    <a:pt x="339" y="293"/>
                    <a:pt x="271" y="417"/>
                    <a:pt x="181" y="472"/>
                  </a:cubicBezTo>
                  <a:close/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46" name="Rectangle 58"/>
            <p:cNvSpPr>
              <a:spLocks noChangeArrowheads="1"/>
            </p:cNvSpPr>
            <p:nvPr/>
          </p:nvSpPr>
          <p:spPr bwMode="auto">
            <a:xfrm>
              <a:off x="3040063" y="1247775"/>
              <a:ext cx="1541462" cy="4111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700" b="1" i="1" dirty="0">
                  <a:solidFill>
                    <a:srgbClr val="000000"/>
                  </a:solidFill>
                  <a:latin typeface="Times New Roman" pitchFamily="18" charset="0"/>
                </a:rPr>
                <a:t>a  c     ¬a c</a:t>
              </a:r>
              <a:endParaRPr lang="en-US" dirty="0"/>
            </a:p>
          </p:txBody>
        </p:sp>
        <p:sp>
          <p:nvSpPr>
            <p:cNvPr id="89147" name="Line 59"/>
            <p:cNvSpPr>
              <a:spLocks noChangeShapeType="1"/>
            </p:cNvSpPr>
            <p:nvPr/>
          </p:nvSpPr>
          <p:spPr bwMode="auto">
            <a:xfrm>
              <a:off x="3116263" y="1598613"/>
              <a:ext cx="44450" cy="26035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48" name="Line 60"/>
            <p:cNvSpPr>
              <a:spLocks noChangeShapeType="1"/>
            </p:cNvSpPr>
            <p:nvPr/>
          </p:nvSpPr>
          <p:spPr bwMode="auto">
            <a:xfrm flipV="1">
              <a:off x="3422650" y="1598613"/>
              <a:ext cx="42863" cy="26035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49" name="Line 61"/>
            <p:cNvSpPr>
              <a:spLocks noChangeShapeType="1"/>
            </p:cNvSpPr>
            <p:nvPr/>
          </p:nvSpPr>
          <p:spPr bwMode="auto">
            <a:xfrm flipV="1">
              <a:off x="4203700" y="1598613"/>
              <a:ext cx="44450" cy="26035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50" name="Line 62"/>
            <p:cNvSpPr>
              <a:spLocks noChangeShapeType="1"/>
            </p:cNvSpPr>
            <p:nvPr/>
          </p:nvSpPr>
          <p:spPr bwMode="auto">
            <a:xfrm flipV="1">
              <a:off x="4465638" y="1598613"/>
              <a:ext cx="42862" cy="26035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51" name="Line 63"/>
            <p:cNvSpPr>
              <a:spLocks noChangeShapeType="1"/>
            </p:cNvSpPr>
            <p:nvPr/>
          </p:nvSpPr>
          <p:spPr bwMode="auto">
            <a:xfrm>
              <a:off x="3290888" y="2903538"/>
              <a:ext cx="407987" cy="85725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52" name="Line 64"/>
            <p:cNvSpPr>
              <a:spLocks noChangeShapeType="1"/>
            </p:cNvSpPr>
            <p:nvPr/>
          </p:nvSpPr>
          <p:spPr bwMode="auto">
            <a:xfrm flipH="1">
              <a:off x="3959225" y="2903538"/>
              <a:ext cx="376238" cy="85725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53" name="Rectangle 65"/>
            <p:cNvSpPr>
              <a:spLocks noChangeArrowheads="1"/>
            </p:cNvSpPr>
            <p:nvPr/>
          </p:nvSpPr>
          <p:spPr bwMode="auto">
            <a:xfrm>
              <a:off x="4237038" y="3687763"/>
              <a:ext cx="379412" cy="4111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r>
                <a:rPr lang="en-US" sz="2700" b="1" i="1" dirty="0">
                  <a:solidFill>
                    <a:srgbClr val="000000"/>
                  </a:solidFill>
                  <a:latin typeface="Times New Roman" pitchFamily="18" charset="0"/>
                </a:rPr>
                <a:t>¬d</a:t>
              </a:r>
              <a:endParaRPr lang="en-US" dirty="0"/>
            </a:p>
          </p:txBody>
        </p:sp>
        <p:sp>
          <p:nvSpPr>
            <p:cNvPr id="89154" name="Freeform 66"/>
            <p:cNvSpPr>
              <a:spLocks noEditPoints="1"/>
            </p:cNvSpPr>
            <p:nvPr/>
          </p:nvSpPr>
          <p:spPr bwMode="auto">
            <a:xfrm>
              <a:off x="3883025" y="5434013"/>
              <a:ext cx="173038" cy="304800"/>
            </a:xfrm>
            <a:custGeom>
              <a:avLst/>
              <a:gdLst/>
              <a:ahLst/>
              <a:cxnLst>
                <a:cxn ang="0">
                  <a:pos x="55" y="0"/>
                </a:cxn>
                <a:cxn ang="0">
                  <a:pos x="55" y="192"/>
                </a:cxn>
                <a:cxn ang="0">
                  <a:pos x="0" y="137"/>
                </a:cxn>
                <a:cxn ang="0">
                  <a:pos x="55" y="192"/>
                </a:cxn>
                <a:cxn ang="0">
                  <a:pos x="109" y="137"/>
                </a:cxn>
              </a:cxnLst>
              <a:rect l="0" t="0" r="r" b="b"/>
              <a:pathLst>
                <a:path w="109" h="192">
                  <a:moveTo>
                    <a:pt x="55" y="0"/>
                  </a:moveTo>
                  <a:lnTo>
                    <a:pt x="55" y="192"/>
                  </a:lnTo>
                  <a:moveTo>
                    <a:pt x="0" y="137"/>
                  </a:moveTo>
                  <a:lnTo>
                    <a:pt x="55" y="192"/>
                  </a:lnTo>
                  <a:lnTo>
                    <a:pt x="109" y="137"/>
                  </a:lnTo>
                </a:path>
              </a:pathLst>
            </a:custGeom>
            <a:noFill/>
            <a:ln w="38100" cap="rnd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55" name="Line 67"/>
            <p:cNvSpPr>
              <a:spLocks noChangeShapeType="1"/>
            </p:cNvSpPr>
            <p:nvPr/>
          </p:nvSpPr>
          <p:spPr bwMode="auto">
            <a:xfrm>
              <a:off x="3970338" y="5381625"/>
              <a:ext cx="1587" cy="5238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56" name="Line 68"/>
            <p:cNvSpPr>
              <a:spLocks noChangeShapeType="1"/>
            </p:cNvSpPr>
            <p:nvPr/>
          </p:nvSpPr>
          <p:spPr bwMode="auto">
            <a:xfrm>
              <a:off x="3830638" y="4033838"/>
              <a:ext cx="7937" cy="304800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89157" name="Line 69"/>
            <p:cNvSpPr>
              <a:spLocks noChangeShapeType="1"/>
            </p:cNvSpPr>
            <p:nvPr/>
          </p:nvSpPr>
          <p:spPr bwMode="auto">
            <a:xfrm flipV="1">
              <a:off x="4098925" y="4076700"/>
              <a:ext cx="236538" cy="261938"/>
            </a:xfrm>
            <a:prstGeom prst="line">
              <a:avLst/>
            </a:prstGeom>
            <a:noFill/>
            <a:ln w="3810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</p:grpSp>
      <p:sp>
        <p:nvSpPr>
          <p:cNvPr id="43" name="TextBox 42"/>
          <p:cNvSpPr txBox="1"/>
          <p:nvPr/>
        </p:nvSpPr>
        <p:spPr>
          <a:xfrm>
            <a:off x="2286000" y="5710535"/>
            <a:ext cx="106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I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(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,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)</a:t>
            </a:r>
            <a:endParaRPr lang="en-US" b="1" dirty="0"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876800" y="2590800"/>
            <a:ext cx="3200400" cy="2057400"/>
            <a:chOff x="5486400" y="3810000"/>
            <a:chExt cx="3200400" cy="2057400"/>
          </a:xfrm>
        </p:grpSpPr>
        <p:sp>
          <p:nvSpPr>
            <p:cNvPr id="45" name="Rectangle 7"/>
            <p:cNvSpPr>
              <a:spLocks noChangeArrowheads="1"/>
            </p:cNvSpPr>
            <p:nvPr/>
          </p:nvSpPr>
          <p:spPr bwMode="auto">
            <a:xfrm>
              <a:off x="5486400" y="3810000"/>
              <a:ext cx="3200400" cy="2057400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6" name="Oval 8"/>
            <p:cNvSpPr>
              <a:spLocks noChangeArrowheads="1"/>
            </p:cNvSpPr>
            <p:nvPr/>
          </p:nvSpPr>
          <p:spPr bwMode="auto">
            <a:xfrm>
              <a:off x="5638800" y="4038600"/>
              <a:ext cx="1295400" cy="1676400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7" name="Oval 9"/>
            <p:cNvSpPr>
              <a:spLocks noChangeArrowheads="1"/>
            </p:cNvSpPr>
            <p:nvPr/>
          </p:nvSpPr>
          <p:spPr bwMode="auto">
            <a:xfrm>
              <a:off x="5867400" y="4648200"/>
              <a:ext cx="914400" cy="990600"/>
            </a:xfrm>
            <a:prstGeom prst="ellipse">
              <a:avLst/>
            </a:prstGeom>
            <a:solidFill>
              <a:schemeClr val="folHlink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8" name="Oval 10"/>
            <p:cNvSpPr>
              <a:spLocks noChangeArrowheads="1"/>
            </p:cNvSpPr>
            <p:nvPr/>
          </p:nvSpPr>
          <p:spPr bwMode="auto">
            <a:xfrm>
              <a:off x="7391400" y="4267200"/>
              <a:ext cx="1066800" cy="1371600"/>
            </a:xfrm>
            <a:prstGeom prst="ellipse">
              <a:avLst/>
            </a:prstGeom>
            <a:solidFill>
              <a:srgbClr val="FFFF00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 dirty="0"/>
            </a:p>
          </p:txBody>
        </p:sp>
        <p:sp>
          <p:nvSpPr>
            <p:cNvPr id="49" name="Text Box 11"/>
            <p:cNvSpPr txBox="1">
              <a:spLocks noChangeArrowheads="1"/>
            </p:cNvSpPr>
            <p:nvPr/>
          </p:nvSpPr>
          <p:spPr bwMode="auto">
            <a:xfrm>
              <a:off x="6096000" y="4953000"/>
              <a:ext cx="3810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 dirty="0"/>
                <a:t>A</a:t>
              </a:r>
            </a:p>
          </p:txBody>
        </p:sp>
        <p:sp>
          <p:nvSpPr>
            <p:cNvPr id="50" name="Text Box 12"/>
            <p:cNvSpPr txBox="1">
              <a:spLocks noChangeArrowheads="1"/>
            </p:cNvSpPr>
            <p:nvPr/>
          </p:nvSpPr>
          <p:spPr bwMode="auto">
            <a:xfrm>
              <a:off x="6096000" y="4114800"/>
              <a:ext cx="304800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 dirty="0"/>
                <a:t>I</a:t>
              </a:r>
            </a:p>
          </p:txBody>
        </p:sp>
        <p:sp>
          <p:nvSpPr>
            <p:cNvPr id="51" name="Text Box 13"/>
            <p:cNvSpPr txBox="1">
              <a:spLocks noChangeArrowheads="1"/>
            </p:cNvSpPr>
            <p:nvPr/>
          </p:nvSpPr>
          <p:spPr bwMode="auto">
            <a:xfrm>
              <a:off x="7756525" y="4724400"/>
              <a:ext cx="396875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b="1" i="1" dirty="0"/>
                <a:t>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3936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7.40741E-7 L -0.13473 0.0018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00" y="1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 of Topics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0951786"/>
              </p:ext>
            </p:extLst>
          </p:nvPr>
        </p:nvGraphicFramePr>
        <p:xfrm>
          <a:off x="1752600" y="1676400"/>
          <a:ext cx="5676808" cy="3657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99377" name="Visio" r:id="rId3" imgW="3053524" imgH="1967684" progId="Visio.Drawing.11">
                  <p:embed/>
                </p:oleObj>
              </mc:Choice>
              <mc:Fallback>
                <p:oleObj name="Visio" r:id="rId3" imgW="3053524" imgH="1967684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676400"/>
                        <a:ext cx="5676808" cy="3657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 bwMode="auto">
          <a:xfrm>
            <a:off x="5562600" y="4343400"/>
            <a:ext cx="1981200" cy="12192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676400" y="1752600"/>
            <a:ext cx="1981200" cy="12192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5562600" y="1752600"/>
            <a:ext cx="1981200" cy="1219200"/>
          </a:xfrm>
          <a:prstGeom prst="rect">
            <a:avLst/>
          </a:prstGeom>
          <a:noFill/>
          <a:ln w="349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362700" y="3809999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cs typeface="Times New Roman" pitchFamily="18" charset="0"/>
              </a:rPr>
              <a:t>1</a:t>
            </a:r>
            <a:endParaRPr lang="en-US" sz="3200" dirty="0">
              <a:latin typeface="+mj-lt"/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476500" y="1149474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cs typeface="Times New Roman" pitchFamily="18" charset="0"/>
              </a:rPr>
              <a:t>2</a:t>
            </a:r>
            <a:endParaRPr lang="en-US" sz="3200" dirty="0">
              <a:latin typeface="+mj-lt"/>
              <a:cs typeface="Times New Roman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62700" y="1167825"/>
            <a:ext cx="381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+mj-lt"/>
                <a:cs typeface="Times New Roman" pitchFamily="18" charset="0"/>
              </a:rPr>
              <a:t>3</a:t>
            </a:r>
            <a:endParaRPr lang="en-US" sz="3200" dirty="0">
              <a:latin typeface="+mj-lt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339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ChangeArrowheads="1"/>
          </p:cNvSpPr>
          <p:nvPr>
            <p:ph type="title"/>
          </p:nvPr>
        </p:nvSpPr>
        <p:spPr>
          <a:xfrm>
            <a:off x="685800" y="-304800"/>
            <a:ext cx="7772400" cy="1143000"/>
          </a:xfrm>
        </p:spPr>
        <p:txBody>
          <a:bodyPr/>
          <a:lstStyle/>
          <a:p>
            <a:r>
              <a:rPr lang="en-US" dirty="0"/>
              <a:t>Applications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685800"/>
            <a:ext cx="7772400" cy="3962400"/>
          </a:xfrm>
        </p:spPr>
        <p:txBody>
          <a:bodyPr/>
          <a:lstStyle/>
          <a:p>
            <a:r>
              <a:rPr lang="en-US" sz="2800" dirty="0"/>
              <a:t>Model Checking</a:t>
            </a:r>
            <a:r>
              <a:rPr lang="en-US" sz="2800" baseline="30000" dirty="0"/>
              <a:t>1</a:t>
            </a:r>
            <a:r>
              <a:rPr lang="en-US" sz="2800" dirty="0"/>
              <a:t> </a:t>
            </a:r>
          </a:p>
          <a:p>
            <a:pPr lvl="1"/>
            <a:r>
              <a:rPr lang="en-US" sz="2400" dirty="0"/>
              <a:t>Interpolants are used to </a:t>
            </a:r>
            <a:r>
              <a:rPr lang="en-US" sz="2400" dirty="0">
                <a:solidFill>
                  <a:srgbClr val="A50021"/>
                </a:solidFill>
              </a:rPr>
              <a:t>over approximate</a:t>
            </a:r>
            <a:r>
              <a:rPr lang="en-US" sz="2400" dirty="0"/>
              <a:t> the set of reachable states in a transition relation.</a:t>
            </a:r>
          </a:p>
          <a:p>
            <a:r>
              <a:rPr lang="en-US" sz="2800" dirty="0"/>
              <a:t>Functional Dependencies</a:t>
            </a:r>
            <a:r>
              <a:rPr lang="en-US" sz="2800" baseline="30000" dirty="0"/>
              <a:t>2</a:t>
            </a:r>
            <a:endParaRPr lang="en-US" sz="2800" dirty="0"/>
          </a:p>
          <a:p>
            <a:pPr lvl="1"/>
            <a:r>
              <a:rPr lang="en-US" sz="2400" dirty="0"/>
              <a:t>Interpolants are used to generate a </a:t>
            </a:r>
            <a:r>
              <a:rPr lang="en-US" sz="2400" dirty="0">
                <a:solidFill>
                  <a:srgbClr val="A50021"/>
                </a:solidFill>
              </a:rPr>
              <a:t>dependency function</a:t>
            </a:r>
            <a:r>
              <a:rPr lang="en-US" sz="2400" dirty="0"/>
              <a:t> in terms of a specified </a:t>
            </a:r>
            <a:r>
              <a:rPr lang="en-US" sz="2400" dirty="0">
                <a:solidFill>
                  <a:srgbClr val="A50021"/>
                </a:solidFill>
              </a:rPr>
              <a:t>support set</a:t>
            </a:r>
            <a:r>
              <a:rPr lang="en-US" sz="2400" dirty="0"/>
              <a:t>.</a:t>
            </a:r>
          </a:p>
          <a:p>
            <a:pPr lvl="1"/>
            <a:r>
              <a:rPr lang="en-US" sz="2400" dirty="0"/>
              <a:t>The </a:t>
            </a:r>
            <a:r>
              <a:rPr lang="en-US" sz="2400" dirty="0">
                <a:solidFill>
                  <a:srgbClr val="A50021"/>
                </a:solidFill>
              </a:rPr>
              <a:t>size</a:t>
            </a:r>
            <a:r>
              <a:rPr lang="en-US" sz="2400" dirty="0"/>
              <a:t> of the interpolant directly correlates to the </a:t>
            </a:r>
            <a:r>
              <a:rPr lang="en-US" sz="2400" dirty="0">
                <a:solidFill>
                  <a:srgbClr val="A50021"/>
                </a:solidFill>
              </a:rPr>
              <a:t>size</a:t>
            </a:r>
            <a:r>
              <a:rPr lang="en-US" sz="2400" dirty="0"/>
              <a:t> of the circuit implementation.</a:t>
            </a:r>
          </a:p>
          <a:p>
            <a:pPr lvl="1"/>
            <a:endParaRPr lang="en-US" sz="2400" dirty="0"/>
          </a:p>
        </p:txBody>
      </p:sp>
      <p:sp>
        <p:nvSpPr>
          <p:cNvPr id="49156" name="Text Box 4"/>
          <p:cNvSpPr txBox="1">
            <a:spLocks noChangeArrowheads="1"/>
          </p:cNvSpPr>
          <p:nvPr/>
        </p:nvSpPr>
        <p:spPr bwMode="auto">
          <a:xfrm>
            <a:off x="76200" y="4191000"/>
            <a:ext cx="9067800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1" hangingPunct="1">
              <a:spcBef>
                <a:spcPct val="20000"/>
              </a:spcBef>
              <a:buClr>
                <a:srgbClr val="7A0019"/>
              </a:buClr>
            </a:pPr>
            <a:r>
              <a:rPr lang="en-US" sz="2300" baseline="30000" dirty="0">
                <a:solidFill>
                  <a:schemeClr val="accent2"/>
                </a:solidFill>
              </a:rPr>
              <a:t>1</a:t>
            </a:r>
            <a:r>
              <a:rPr lang="en-US" sz="2300" dirty="0">
                <a:solidFill>
                  <a:schemeClr val="accent2"/>
                </a:solidFill>
              </a:rPr>
              <a:t>(K. L. McMillan. Interpolation and SAT-based model checking. ICCAV, 2003.)</a:t>
            </a:r>
          </a:p>
          <a:p>
            <a:r>
              <a:rPr lang="en-US" sz="2300" baseline="30000" dirty="0">
                <a:solidFill>
                  <a:schemeClr val="accent2"/>
                </a:solidFill>
              </a:rPr>
              <a:t>2</a:t>
            </a:r>
            <a:r>
              <a:rPr lang="en-US" sz="2300" dirty="0">
                <a:solidFill>
                  <a:schemeClr val="accent2"/>
                </a:solidFill>
              </a:rPr>
              <a:t>C.-C. Lee, J.-H. R. Jiang, C.-Y. Huang, and A. Mishchenko. Scalable exploration of functional dependency by interpolation and incremental SAT solving. ICCAD, 2007.</a:t>
            </a:r>
          </a:p>
          <a:p>
            <a:pPr eaLnBrk="1" hangingPunct="1">
              <a:spcBef>
                <a:spcPct val="20000"/>
              </a:spcBef>
              <a:buClr>
                <a:srgbClr val="7A0019"/>
              </a:buClr>
            </a:pPr>
            <a:endParaRPr lang="en-US" sz="2300" dirty="0">
              <a:solidFill>
                <a:schemeClr val="accent2"/>
              </a:solidFill>
            </a:endParaRPr>
          </a:p>
          <a:p>
            <a:pPr>
              <a:spcBef>
                <a:spcPct val="50000"/>
              </a:spcBef>
            </a:pPr>
            <a:endParaRPr lang="en-US" sz="23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994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66750" y="2484438"/>
            <a:ext cx="6877050" cy="2898775"/>
            <a:chOff x="324" y="1469"/>
            <a:chExt cx="4809" cy="1826"/>
          </a:xfrm>
        </p:grpSpPr>
        <p:sp>
          <p:nvSpPr>
            <p:cNvPr id="233477" name="Freeform 3"/>
            <p:cNvSpPr>
              <a:spLocks/>
            </p:cNvSpPr>
            <p:nvPr/>
          </p:nvSpPr>
          <p:spPr bwMode="auto">
            <a:xfrm>
              <a:off x="3506" y="1658"/>
              <a:ext cx="1097" cy="1268"/>
            </a:xfrm>
            <a:custGeom>
              <a:avLst/>
              <a:gdLst>
                <a:gd name="T0" fmla="*/ 0 w 1097"/>
                <a:gd name="T1" fmla="*/ 1268 h 1268"/>
                <a:gd name="T2" fmla="*/ 1097 w 1097"/>
                <a:gd name="T3" fmla="*/ 634 h 1268"/>
                <a:gd name="T4" fmla="*/ 0 w 1097"/>
                <a:gd name="T5" fmla="*/ 0 h 1268"/>
                <a:gd name="T6" fmla="*/ 0 w 1097"/>
                <a:gd name="T7" fmla="*/ 1268 h 12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7"/>
                <a:gd name="T13" fmla="*/ 0 h 1268"/>
                <a:gd name="T14" fmla="*/ 1097 w 1097"/>
                <a:gd name="T15" fmla="*/ 1268 h 12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7" h="1268">
                  <a:moveTo>
                    <a:pt x="0" y="1268"/>
                  </a:moveTo>
                  <a:lnTo>
                    <a:pt x="1097" y="634"/>
                  </a:lnTo>
                  <a:lnTo>
                    <a:pt x="0" y="0"/>
                  </a:lnTo>
                  <a:lnTo>
                    <a:pt x="0" y="1268"/>
                  </a:lnTo>
                  <a:close/>
                </a:path>
              </a:pathLst>
            </a:custGeom>
            <a:gradFill rotWithShape="1">
              <a:gsLst>
                <a:gs pos="0">
                  <a:srgbClr val="85B685"/>
                </a:gs>
                <a:gs pos="100000">
                  <a:srgbClr val="006600"/>
                </a:gs>
              </a:gsLst>
              <a:path path="rect">
                <a:fillToRect l="50000" t="50000" r="50000" b="50000"/>
              </a:path>
            </a:gradFill>
            <a:ln w="2857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78" name="Freeform 4"/>
            <p:cNvSpPr>
              <a:spLocks/>
            </p:cNvSpPr>
            <p:nvPr/>
          </p:nvSpPr>
          <p:spPr bwMode="auto">
            <a:xfrm>
              <a:off x="1056" y="1671"/>
              <a:ext cx="1097" cy="1267"/>
            </a:xfrm>
            <a:custGeom>
              <a:avLst/>
              <a:gdLst>
                <a:gd name="T0" fmla="*/ 0 w 1097"/>
                <a:gd name="T1" fmla="*/ 1267 h 1267"/>
                <a:gd name="T2" fmla="*/ 1097 w 1097"/>
                <a:gd name="T3" fmla="*/ 633 h 1267"/>
                <a:gd name="T4" fmla="*/ 0 w 1097"/>
                <a:gd name="T5" fmla="*/ 0 h 1267"/>
                <a:gd name="T6" fmla="*/ 0 w 1097"/>
                <a:gd name="T7" fmla="*/ 1267 h 12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7"/>
                <a:gd name="T13" fmla="*/ 0 h 1267"/>
                <a:gd name="T14" fmla="*/ 1097 w 1097"/>
                <a:gd name="T15" fmla="*/ 1267 h 12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7" h="1267">
                  <a:moveTo>
                    <a:pt x="0" y="1267"/>
                  </a:moveTo>
                  <a:lnTo>
                    <a:pt x="1097" y="633"/>
                  </a:lnTo>
                  <a:lnTo>
                    <a:pt x="0" y="0"/>
                  </a:lnTo>
                  <a:lnTo>
                    <a:pt x="0" y="1267"/>
                  </a:lnTo>
                  <a:close/>
                </a:path>
              </a:pathLst>
            </a:custGeom>
            <a:noFill/>
            <a:ln w="28575" cap="rnd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79" name="Line 5"/>
            <p:cNvSpPr>
              <a:spLocks noChangeShapeType="1"/>
            </p:cNvSpPr>
            <p:nvPr/>
          </p:nvSpPr>
          <p:spPr bwMode="auto">
            <a:xfrm>
              <a:off x="2153" y="2304"/>
              <a:ext cx="199" cy="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480" name="Freeform 6"/>
            <p:cNvSpPr>
              <a:spLocks/>
            </p:cNvSpPr>
            <p:nvPr/>
          </p:nvSpPr>
          <p:spPr bwMode="auto">
            <a:xfrm>
              <a:off x="2297" y="3130"/>
              <a:ext cx="110" cy="165"/>
            </a:xfrm>
            <a:custGeom>
              <a:avLst/>
              <a:gdLst>
                <a:gd name="T0" fmla="*/ 110 w 110"/>
                <a:gd name="T1" fmla="*/ 0 h 165"/>
                <a:gd name="T2" fmla="*/ 55 w 110"/>
                <a:gd name="T3" fmla="*/ 165 h 165"/>
                <a:gd name="T4" fmla="*/ 0 w 110"/>
                <a:gd name="T5" fmla="*/ 0 h 165"/>
                <a:gd name="T6" fmla="*/ 110 w 110"/>
                <a:gd name="T7" fmla="*/ 0 h 16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0"/>
                <a:gd name="T13" fmla="*/ 0 h 165"/>
                <a:gd name="T14" fmla="*/ 110 w 110"/>
                <a:gd name="T15" fmla="*/ 165 h 16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0" h="165">
                  <a:moveTo>
                    <a:pt x="110" y="0"/>
                  </a:moveTo>
                  <a:lnTo>
                    <a:pt x="55" y="165"/>
                  </a:lnTo>
                  <a:lnTo>
                    <a:pt x="0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81" name="Line 7"/>
            <p:cNvSpPr>
              <a:spLocks noChangeShapeType="1"/>
            </p:cNvSpPr>
            <p:nvPr/>
          </p:nvSpPr>
          <p:spPr bwMode="auto">
            <a:xfrm>
              <a:off x="3356" y="2706"/>
              <a:ext cx="150" cy="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482" name="Line 8"/>
            <p:cNvSpPr>
              <a:spLocks noChangeShapeType="1"/>
            </p:cNvSpPr>
            <p:nvPr/>
          </p:nvSpPr>
          <p:spPr bwMode="auto">
            <a:xfrm>
              <a:off x="4599" y="2294"/>
              <a:ext cx="199" cy="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483" name="Freeform 9"/>
            <p:cNvSpPr>
              <a:spLocks/>
            </p:cNvSpPr>
            <p:nvPr/>
          </p:nvSpPr>
          <p:spPr bwMode="auto">
            <a:xfrm>
              <a:off x="4773" y="2294"/>
              <a:ext cx="98" cy="835"/>
            </a:xfrm>
            <a:custGeom>
              <a:avLst/>
              <a:gdLst>
                <a:gd name="T0" fmla="*/ 0 w 98"/>
                <a:gd name="T1" fmla="*/ 0 h 835"/>
                <a:gd name="T2" fmla="*/ 98 w 98"/>
                <a:gd name="T3" fmla="*/ 0 h 835"/>
                <a:gd name="T4" fmla="*/ 98 w 98"/>
                <a:gd name="T5" fmla="*/ 835 h 835"/>
                <a:gd name="T6" fmla="*/ 0 60000 65536"/>
                <a:gd name="T7" fmla="*/ 0 60000 65536"/>
                <a:gd name="T8" fmla="*/ 0 60000 65536"/>
                <a:gd name="T9" fmla="*/ 0 w 98"/>
                <a:gd name="T10" fmla="*/ 0 h 835"/>
                <a:gd name="T11" fmla="*/ 98 w 98"/>
                <a:gd name="T12" fmla="*/ 835 h 83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8" h="835">
                  <a:moveTo>
                    <a:pt x="0" y="0"/>
                  </a:moveTo>
                  <a:lnTo>
                    <a:pt x="98" y="0"/>
                  </a:lnTo>
                  <a:lnTo>
                    <a:pt x="98" y="835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84" name="Line 10"/>
            <p:cNvSpPr>
              <a:spLocks noChangeShapeType="1"/>
            </p:cNvSpPr>
            <p:nvPr/>
          </p:nvSpPr>
          <p:spPr bwMode="auto">
            <a:xfrm>
              <a:off x="906" y="2696"/>
              <a:ext cx="150" cy="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485" name="Oval 11"/>
            <p:cNvSpPr>
              <a:spLocks noChangeArrowheads="1"/>
            </p:cNvSpPr>
            <p:nvPr/>
          </p:nvSpPr>
          <p:spPr bwMode="auto">
            <a:xfrm>
              <a:off x="3549" y="2097"/>
              <a:ext cx="825" cy="383"/>
            </a:xfrm>
            <a:prstGeom prst="ellipse">
              <a:avLst/>
            </a:prstGeom>
            <a:solidFill>
              <a:srgbClr val="FFFF66"/>
            </a:solidFill>
            <a:ln w="2857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86" name="Freeform 12"/>
            <p:cNvSpPr>
              <a:spLocks/>
            </p:cNvSpPr>
            <p:nvPr/>
          </p:nvSpPr>
          <p:spPr bwMode="auto">
            <a:xfrm>
              <a:off x="751" y="1865"/>
              <a:ext cx="305" cy="13"/>
            </a:xfrm>
            <a:custGeom>
              <a:avLst/>
              <a:gdLst>
                <a:gd name="T0" fmla="*/ 305 w 305"/>
                <a:gd name="T1" fmla="*/ 0 h 13"/>
                <a:gd name="T2" fmla="*/ 305 w 305"/>
                <a:gd name="T3" fmla="*/ 13 h 13"/>
                <a:gd name="T4" fmla="*/ 0 w 305"/>
                <a:gd name="T5" fmla="*/ 13 h 13"/>
                <a:gd name="T6" fmla="*/ 0 60000 65536"/>
                <a:gd name="T7" fmla="*/ 0 60000 65536"/>
                <a:gd name="T8" fmla="*/ 0 60000 65536"/>
                <a:gd name="T9" fmla="*/ 0 w 305"/>
                <a:gd name="T10" fmla="*/ 0 h 13"/>
                <a:gd name="T11" fmla="*/ 305 w 305"/>
                <a:gd name="T12" fmla="*/ 13 h 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13">
                  <a:moveTo>
                    <a:pt x="305" y="0"/>
                  </a:moveTo>
                  <a:lnTo>
                    <a:pt x="305" y="13"/>
                  </a:lnTo>
                  <a:lnTo>
                    <a:pt x="0" y="13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87" name="Line 13"/>
            <p:cNvSpPr>
              <a:spLocks noChangeShapeType="1"/>
            </p:cNvSpPr>
            <p:nvPr/>
          </p:nvSpPr>
          <p:spPr bwMode="auto">
            <a:xfrm flipH="1">
              <a:off x="751" y="2162"/>
              <a:ext cx="305" cy="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488" name="Line 14"/>
            <p:cNvSpPr>
              <a:spLocks noChangeShapeType="1"/>
            </p:cNvSpPr>
            <p:nvPr/>
          </p:nvSpPr>
          <p:spPr bwMode="auto">
            <a:xfrm flipH="1">
              <a:off x="751" y="2447"/>
              <a:ext cx="305" cy="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489" name="Freeform 15"/>
            <p:cNvSpPr>
              <a:spLocks/>
            </p:cNvSpPr>
            <p:nvPr/>
          </p:nvSpPr>
          <p:spPr bwMode="auto">
            <a:xfrm>
              <a:off x="3506" y="1658"/>
              <a:ext cx="1097" cy="1268"/>
            </a:xfrm>
            <a:custGeom>
              <a:avLst/>
              <a:gdLst>
                <a:gd name="T0" fmla="*/ 0 w 1097"/>
                <a:gd name="T1" fmla="*/ 1268 h 1268"/>
                <a:gd name="T2" fmla="*/ 1097 w 1097"/>
                <a:gd name="T3" fmla="*/ 634 h 1268"/>
                <a:gd name="T4" fmla="*/ 0 w 1097"/>
                <a:gd name="T5" fmla="*/ 0 h 1268"/>
                <a:gd name="T6" fmla="*/ 0 w 1097"/>
                <a:gd name="T7" fmla="*/ 1268 h 126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7"/>
                <a:gd name="T13" fmla="*/ 0 h 1268"/>
                <a:gd name="T14" fmla="*/ 1097 w 1097"/>
                <a:gd name="T15" fmla="*/ 1268 h 126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7" h="1268">
                  <a:moveTo>
                    <a:pt x="0" y="1268"/>
                  </a:moveTo>
                  <a:lnTo>
                    <a:pt x="1097" y="634"/>
                  </a:lnTo>
                  <a:lnTo>
                    <a:pt x="0" y="0"/>
                  </a:lnTo>
                  <a:lnTo>
                    <a:pt x="0" y="1268"/>
                  </a:lnTo>
                  <a:close/>
                </a:path>
              </a:pathLst>
            </a:cu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90" name="Freeform 16"/>
            <p:cNvSpPr>
              <a:spLocks/>
            </p:cNvSpPr>
            <p:nvPr/>
          </p:nvSpPr>
          <p:spPr bwMode="auto">
            <a:xfrm>
              <a:off x="3201" y="1853"/>
              <a:ext cx="305" cy="12"/>
            </a:xfrm>
            <a:custGeom>
              <a:avLst/>
              <a:gdLst>
                <a:gd name="T0" fmla="*/ 305 w 305"/>
                <a:gd name="T1" fmla="*/ 0 h 12"/>
                <a:gd name="T2" fmla="*/ 305 w 305"/>
                <a:gd name="T3" fmla="*/ 12 h 12"/>
                <a:gd name="T4" fmla="*/ 0 w 305"/>
                <a:gd name="T5" fmla="*/ 12 h 12"/>
                <a:gd name="T6" fmla="*/ 0 60000 65536"/>
                <a:gd name="T7" fmla="*/ 0 60000 65536"/>
                <a:gd name="T8" fmla="*/ 0 60000 65536"/>
                <a:gd name="T9" fmla="*/ 0 w 305"/>
                <a:gd name="T10" fmla="*/ 0 h 12"/>
                <a:gd name="T11" fmla="*/ 305 w 305"/>
                <a:gd name="T12" fmla="*/ 12 h 1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05" h="12">
                  <a:moveTo>
                    <a:pt x="305" y="0"/>
                  </a:moveTo>
                  <a:lnTo>
                    <a:pt x="305" y="12"/>
                  </a:lnTo>
                  <a:lnTo>
                    <a:pt x="0" y="12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91" name="Line 17"/>
            <p:cNvSpPr>
              <a:spLocks noChangeShapeType="1"/>
            </p:cNvSpPr>
            <p:nvPr/>
          </p:nvSpPr>
          <p:spPr bwMode="auto">
            <a:xfrm flipH="1">
              <a:off x="3201" y="2149"/>
              <a:ext cx="305" cy="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492" name="Line 18"/>
            <p:cNvSpPr>
              <a:spLocks noChangeShapeType="1"/>
            </p:cNvSpPr>
            <p:nvPr/>
          </p:nvSpPr>
          <p:spPr bwMode="auto">
            <a:xfrm flipH="1">
              <a:off x="3201" y="2434"/>
              <a:ext cx="305" cy="1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493" name="Line 19"/>
            <p:cNvSpPr>
              <a:spLocks noChangeShapeType="1"/>
            </p:cNvSpPr>
            <p:nvPr/>
          </p:nvSpPr>
          <p:spPr bwMode="auto">
            <a:xfrm>
              <a:off x="2352" y="2304"/>
              <a:ext cx="1" cy="840"/>
            </a:xfrm>
            <a:prstGeom prst="line">
              <a:avLst/>
            </a:pr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 dirty="0"/>
            </a:p>
          </p:txBody>
        </p:sp>
        <p:sp>
          <p:nvSpPr>
            <p:cNvPr id="233494" name="Freeform 20"/>
            <p:cNvSpPr>
              <a:spLocks/>
            </p:cNvSpPr>
            <p:nvPr/>
          </p:nvSpPr>
          <p:spPr bwMode="auto">
            <a:xfrm>
              <a:off x="2352" y="2304"/>
              <a:ext cx="1004" cy="402"/>
            </a:xfrm>
            <a:custGeom>
              <a:avLst/>
              <a:gdLst>
                <a:gd name="T0" fmla="*/ 0 w 1004"/>
                <a:gd name="T1" fmla="*/ 0 h 402"/>
                <a:gd name="T2" fmla="*/ 1004 w 1004"/>
                <a:gd name="T3" fmla="*/ 402 h 402"/>
                <a:gd name="T4" fmla="*/ 0 60000 65536"/>
                <a:gd name="T5" fmla="*/ 0 60000 65536"/>
                <a:gd name="T6" fmla="*/ 0 w 1004"/>
                <a:gd name="T7" fmla="*/ 0 h 402"/>
                <a:gd name="T8" fmla="*/ 1004 w 1004"/>
                <a:gd name="T9" fmla="*/ 402 h 402"/>
              </a:gdLst>
              <a:ahLst/>
              <a:cxnLst>
                <a:cxn ang="T4">
                  <a:pos x="T0" y="T1"/>
                </a:cxn>
                <a:cxn ang="T5">
                  <a:pos x="T2" y="T3"/>
                </a:cxn>
              </a:cxnLst>
              <a:rect l="T6" t="T7" r="T8" b="T9"/>
              <a:pathLst>
                <a:path w="1004" h="402">
                  <a:moveTo>
                    <a:pt x="0" y="0"/>
                  </a:moveTo>
                  <a:cubicBezTo>
                    <a:pt x="228" y="0"/>
                    <a:pt x="228" y="402"/>
                    <a:pt x="1004" y="402"/>
                  </a:cubicBezTo>
                </a:path>
              </a:pathLst>
            </a:cu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95" name="Freeform 21"/>
            <p:cNvSpPr>
              <a:spLocks/>
            </p:cNvSpPr>
            <p:nvPr/>
          </p:nvSpPr>
          <p:spPr bwMode="auto">
            <a:xfrm>
              <a:off x="4817" y="3115"/>
              <a:ext cx="109" cy="164"/>
            </a:xfrm>
            <a:custGeom>
              <a:avLst/>
              <a:gdLst>
                <a:gd name="T0" fmla="*/ 109 w 109"/>
                <a:gd name="T1" fmla="*/ 0 h 164"/>
                <a:gd name="T2" fmla="*/ 54 w 109"/>
                <a:gd name="T3" fmla="*/ 164 h 164"/>
                <a:gd name="T4" fmla="*/ 0 w 109"/>
                <a:gd name="T5" fmla="*/ 0 h 164"/>
                <a:gd name="T6" fmla="*/ 109 w 109"/>
                <a:gd name="T7" fmla="*/ 0 h 16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164"/>
                <a:gd name="T14" fmla="*/ 109 w 109"/>
                <a:gd name="T15" fmla="*/ 164 h 16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164">
                  <a:moveTo>
                    <a:pt x="109" y="0"/>
                  </a:moveTo>
                  <a:lnTo>
                    <a:pt x="54" y="164"/>
                  </a:lnTo>
                  <a:lnTo>
                    <a:pt x="0" y="0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000000"/>
            </a:soli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96" name="Freeform 22"/>
            <p:cNvSpPr>
              <a:spLocks/>
            </p:cNvSpPr>
            <p:nvPr/>
          </p:nvSpPr>
          <p:spPr bwMode="auto">
            <a:xfrm>
              <a:off x="324" y="1469"/>
              <a:ext cx="4809" cy="1227"/>
            </a:xfrm>
            <a:custGeom>
              <a:avLst/>
              <a:gdLst>
                <a:gd name="T0" fmla="*/ 4773 w 5131"/>
                <a:gd name="T1" fmla="*/ 880 h 1309"/>
                <a:gd name="T2" fmla="*/ 4952 w 5131"/>
                <a:gd name="T3" fmla="*/ 880 h 1309"/>
                <a:gd name="T4" fmla="*/ 5131 w 5131"/>
                <a:gd name="T5" fmla="*/ 701 h 1309"/>
                <a:gd name="T6" fmla="*/ 5131 w 5131"/>
                <a:gd name="T7" fmla="*/ 701 h 1309"/>
                <a:gd name="T8" fmla="*/ 5131 w 5131"/>
                <a:gd name="T9" fmla="*/ 701 h 1309"/>
                <a:gd name="T10" fmla="*/ 5131 w 5131"/>
                <a:gd name="T11" fmla="*/ 325 h 1309"/>
                <a:gd name="T12" fmla="*/ 4806 w 5131"/>
                <a:gd name="T13" fmla="*/ 0 h 1309"/>
                <a:gd name="T14" fmla="*/ 325 w 5131"/>
                <a:gd name="T15" fmla="*/ 0 h 1309"/>
                <a:gd name="T16" fmla="*/ 0 w 5131"/>
                <a:gd name="T17" fmla="*/ 325 h 1309"/>
                <a:gd name="T18" fmla="*/ 0 w 5131"/>
                <a:gd name="T19" fmla="*/ 325 h 1309"/>
                <a:gd name="T20" fmla="*/ 0 w 5131"/>
                <a:gd name="T21" fmla="*/ 999 h 1309"/>
                <a:gd name="T22" fmla="*/ 311 w 5131"/>
                <a:gd name="T23" fmla="*/ 1309 h 1309"/>
                <a:gd name="T24" fmla="*/ 311 w 5131"/>
                <a:gd name="T25" fmla="*/ 1309 h 1309"/>
                <a:gd name="T26" fmla="*/ 621 w 5131"/>
                <a:gd name="T27" fmla="*/ 1309 h 130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5131"/>
                <a:gd name="T43" fmla="*/ 0 h 1309"/>
                <a:gd name="T44" fmla="*/ 5131 w 5131"/>
                <a:gd name="T45" fmla="*/ 1309 h 130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5131" h="1309">
                  <a:moveTo>
                    <a:pt x="4773" y="880"/>
                  </a:moveTo>
                  <a:lnTo>
                    <a:pt x="4952" y="880"/>
                  </a:lnTo>
                  <a:cubicBezTo>
                    <a:pt x="5051" y="880"/>
                    <a:pt x="5131" y="800"/>
                    <a:pt x="5131" y="701"/>
                  </a:cubicBezTo>
                  <a:cubicBezTo>
                    <a:pt x="5131" y="701"/>
                    <a:pt x="5131" y="701"/>
                    <a:pt x="5131" y="701"/>
                  </a:cubicBezTo>
                  <a:lnTo>
                    <a:pt x="5131" y="325"/>
                  </a:lnTo>
                  <a:cubicBezTo>
                    <a:pt x="5131" y="146"/>
                    <a:pt x="4985" y="0"/>
                    <a:pt x="4806" y="0"/>
                  </a:cubicBezTo>
                  <a:lnTo>
                    <a:pt x="325" y="0"/>
                  </a:lnTo>
                  <a:cubicBezTo>
                    <a:pt x="146" y="0"/>
                    <a:pt x="0" y="146"/>
                    <a:pt x="0" y="325"/>
                  </a:cubicBezTo>
                  <a:lnTo>
                    <a:pt x="0" y="999"/>
                  </a:lnTo>
                  <a:cubicBezTo>
                    <a:pt x="0" y="1170"/>
                    <a:pt x="139" y="1309"/>
                    <a:pt x="311" y="1309"/>
                  </a:cubicBezTo>
                  <a:lnTo>
                    <a:pt x="621" y="1309"/>
                  </a:lnTo>
                </a:path>
              </a:pathLst>
            </a:custGeom>
            <a:noFill/>
            <a:ln w="19050" cap="rnd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97" name="Freeform 23"/>
            <p:cNvSpPr>
              <a:spLocks/>
            </p:cNvSpPr>
            <p:nvPr/>
          </p:nvSpPr>
          <p:spPr bwMode="auto">
            <a:xfrm>
              <a:off x="1056" y="1671"/>
              <a:ext cx="1097" cy="1267"/>
            </a:xfrm>
            <a:custGeom>
              <a:avLst/>
              <a:gdLst>
                <a:gd name="T0" fmla="*/ 0 w 1097"/>
                <a:gd name="T1" fmla="*/ 1267 h 1267"/>
                <a:gd name="T2" fmla="*/ 1097 w 1097"/>
                <a:gd name="T3" fmla="*/ 633 h 1267"/>
                <a:gd name="T4" fmla="*/ 0 w 1097"/>
                <a:gd name="T5" fmla="*/ 0 h 1267"/>
                <a:gd name="T6" fmla="*/ 0 w 1097"/>
                <a:gd name="T7" fmla="*/ 1267 h 12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7"/>
                <a:gd name="T13" fmla="*/ 0 h 1267"/>
                <a:gd name="T14" fmla="*/ 1097 w 1097"/>
                <a:gd name="T15" fmla="*/ 1267 h 12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7" h="1267">
                  <a:moveTo>
                    <a:pt x="0" y="1267"/>
                  </a:moveTo>
                  <a:lnTo>
                    <a:pt x="1097" y="633"/>
                  </a:lnTo>
                  <a:lnTo>
                    <a:pt x="0" y="0"/>
                  </a:lnTo>
                  <a:lnTo>
                    <a:pt x="0" y="1267"/>
                  </a:lnTo>
                  <a:close/>
                </a:path>
              </a:pathLst>
            </a:custGeom>
            <a:gradFill rotWithShape="1">
              <a:gsLst>
                <a:gs pos="0">
                  <a:srgbClr val="85B685"/>
                </a:gs>
                <a:gs pos="100000">
                  <a:srgbClr val="006600"/>
                </a:gs>
              </a:gsLst>
              <a:path path="rect">
                <a:fillToRect l="50000" t="50000" r="50000" b="50000"/>
              </a:path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  <p:sp>
          <p:nvSpPr>
            <p:cNvPr id="233498" name="Oval 24"/>
            <p:cNvSpPr>
              <a:spLocks noChangeArrowheads="1"/>
            </p:cNvSpPr>
            <p:nvPr/>
          </p:nvSpPr>
          <p:spPr bwMode="auto">
            <a:xfrm>
              <a:off x="1095" y="2105"/>
              <a:ext cx="825" cy="383"/>
            </a:xfrm>
            <a:prstGeom prst="ellipse">
              <a:avLst/>
            </a:prstGeom>
            <a:solidFill>
              <a:srgbClr val="FFFF66"/>
            </a:solidFill>
            <a:ln w="28575" algn="ctr">
              <a:noFill/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pPr algn="r"/>
              <a:endParaRPr lang="en-US" sz="2400" i="1" dirty="0">
                <a:latin typeface="Times New Roman" pitchFamily="18" charset="0"/>
              </a:endParaRPr>
            </a:p>
          </p:txBody>
        </p:sp>
      </p:grpSp>
      <p:sp>
        <p:nvSpPr>
          <p:cNvPr id="777242" name="Text Box 26"/>
          <p:cNvSpPr txBox="1">
            <a:spLocks noChangeArrowheads="1"/>
          </p:cNvSpPr>
          <p:nvPr/>
        </p:nvSpPr>
        <p:spPr bwMode="auto">
          <a:xfrm>
            <a:off x="477838" y="1524000"/>
            <a:ext cx="7589837" cy="457200"/>
          </a:xfrm>
          <a:prstGeom prst="rect">
            <a:avLst/>
          </a:prstGeom>
          <a:noFill/>
          <a:ln w="0" algn="ctr">
            <a:noFill/>
            <a:miter lim="800000"/>
            <a:headEnd/>
            <a:tailEnd type="none" w="lg" len="lg"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rgbClr val="006600"/>
                </a:solidFill>
              </a:rPr>
              <a:t>Cyclic Circuit</a:t>
            </a:r>
            <a:r>
              <a:rPr lang="en-US" sz="2400" dirty="0">
                <a:solidFill>
                  <a:srgbClr val="006600"/>
                </a:solidFill>
              </a:rPr>
              <a:t>:</a:t>
            </a:r>
            <a:r>
              <a:rPr lang="en-US" sz="2400" dirty="0">
                <a:solidFill>
                  <a:srgbClr val="FF0000"/>
                </a:solidFill>
              </a:rPr>
              <a:t> 2</a:t>
            </a:r>
            <a:r>
              <a:rPr lang="en-US" sz="2400" dirty="0"/>
              <a:t> functions, </a:t>
            </a:r>
            <a:r>
              <a:rPr lang="en-US" sz="2400" dirty="0">
                <a:solidFill>
                  <a:srgbClr val="FF0000"/>
                </a:solidFill>
              </a:rPr>
              <a:t>5</a:t>
            </a:r>
            <a:r>
              <a:rPr lang="en-US" sz="2400" dirty="0"/>
              <a:t> variables, </a:t>
            </a:r>
            <a:r>
              <a:rPr lang="en-US" sz="2400" dirty="0">
                <a:solidFill>
                  <a:srgbClr val="FF0000"/>
                </a:solidFill>
              </a:rPr>
              <a:t>2</a:t>
            </a:r>
            <a:r>
              <a:rPr lang="en-US" sz="2400" dirty="0"/>
              <a:t> fan-in </a:t>
            </a:r>
            <a:r>
              <a:rPr lang="en-US" sz="2400" dirty="0">
                <a:solidFill>
                  <a:srgbClr val="FF0000"/>
                </a:solidFill>
              </a:rPr>
              <a:t>4</a:t>
            </a:r>
            <a:r>
              <a:rPr lang="en-US" sz="2400" dirty="0"/>
              <a:t> gates.</a:t>
            </a:r>
          </a:p>
        </p:txBody>
      </p:sp>
      <p:graphicFrame>
        <p:nvGraphicFramePr>
          <p:cNvPr id="777243" name="Object 2"/>
          <p:cNvGraphicFramePr>
            <a:graphicFrameLocks/>
          </p:cNvGraphicFramePr>
          <p:nvPr/>
        </p:nvGraphicFramePr>
        <p:xfrm>
          <a:off x="1828800" y="3505200"/>
          <a:ext cx="1131888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82" name="Visio" r:id="rId3" imgW="474574" imgH="222504" progId="Visio.Drawing.11">
                  <p:embed/>
                </p:oleObj>
              </mc:Choice>
              <mc:Fallback>
                <p:oleObj name="Visio" r:id="rId3" imgW="474574" imgH="222504" progId="Visio.Drawing.11">
                  <p:embed/>
                  <p:pic>
                    <p:nvPicPr>
                      <p:cNvPr id="0" name="Picture 17"/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3505200"/>
                        <a:ext cx="1131888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folHlink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3502" name="Oval 28"/>
          <p:cNvSpPr>
            <a:spLocks noChangeArrowheads="1"/>
          </p:cNvSpPr>
          <p:nvPr/>
        </p:nvSpPr>
        <p:spPr bwMode="auto">
          <a:xfrm>
            <a:off x="2286000" y="7010400"/>
            <a:ext cx="914400" cy="914400"/>
          </a:xfrm>
          <a:prstGeom prst="ellipse">
            <a:avLst/>
          </a:prstGeom>
          <a:noFill/>
          <a:ln w="28575" algn="ctr">
            <a:noFill/>
            <a:round/>
            <a:headEnd/>
            <a:tailEnd/>
          </a:ln>
        </p:spPr>
        <p:txBody>
          <a:bodyPr wrap="none" anchor="ctr">
            <a:spAutoFit/>
          </a:bodyPr>
          <a:lstStyle/>
          <a:p>
            <a:pPr algn="r"/>
            <a:endParaRPr lang="en-US" sz="2400" i="1" dirty="0">
              <a:latin typeface="Times New Roman" pitchFamily="18" charset="0"/>
            </a:endParaRPr>
          </a:p>
        </p:txBody>
      </p:sp>
      <p:graphicFrame>
        <p:nvGraphicFramePr>
          <p:cNvPr id="777245" name="Object 3"/>
          <p:cNvGraphicFramePr>
            <a:graphicFrameLocks/>
          </p:cNvGraphicFramePr>
          <p:nvPr/>
        </p:nvGraphicFramePr>
        <p:xfrm>
          <a:off x="5334000" y="3505200"/>
          <a:ext cx="1143000" cy="530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83" name="Visio" r:id="rId5" imgW="478841" imgH="222504" progId="Visio.Drawing.11">
                  <p:embed/>
                </p:oleObj>
              </mc:Choice>
              <mc:Fallback>
                <p:oleObj name="Visio" r:id="rId5" imgW="478841" imgH="222504" progId="Visio.Drawing.11">
                  <p:embed/>
                  <p:pic>
                    <p:nvPicPr>
                      <p:cNvPr id="0" name="Picture 18"/>
                      <p:cNvPicPr>
                        <a:picLocks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3505200"/>
                        <a:ext cx="1143000" cy="530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C3C3"/>
                                </a:gs>
                                <a:gs pos="100000">
                                  <a:srgbClr val="FF0000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46" name="Object 4"/>
          <p:cNvGraphicFramePr>
            <a:graphicFrameLocks/>
          </p:cNvGraphicFramePr>
          <p:nvPr/>
        </p:nvGraphicFramePr>
        <p:xfrm>
          <a:off x="2590800" y="5372100"/>
          <a:ext cx="1828800" cy="495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84" name="Visio" r:id="rId7" imgW="754990" imgH="207874" progId="Visio.Drawing.11">
                  <p:embed/>
                </p:oleObj>
              </mc:Choice>
              <mc:Fallback>
                <p:oleObj name="Visio" r:id="rId7" imgW="754990" imgH="207874" progId="Visio.Drawing.11">
                  <p:embed/>
                  <p:pic>
                    <p:nvPicPr>
                      <p:cNvPr id="0" name="Picture 19"/>
                      <p:cNvPicPr>
                        <a:picLocks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5372100"/>
                        <a:ext cx="1828800" cy="495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C3C3"/>
                                </a:gs>
                                <a:gs pos="100000">
                                  <a:srgbClr val="FF0000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7247" name="Object 5"/>
          <p:cNvGraphicFramePr>
            <a:graphicFrameLocks/>
          </p:cNvGraphicFramePr>
          <p:nvPr/>
        </p:nvGraphicFramePr>
        <p:xfrm>
          <a:off x="6178550" y="5373688"/>
          <a:ext cx="1746250" cy="493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85" name="Visio" r:id="rId9" imgW="698906" imgH="197815" progId="Visio.Drawing.11">
                  <p:embed/>
                </p:oleObj>
              </mc:Choice>
              <mc:Fallback>
                <p:oleObj name="Visio" r:id="rId9" imgW="698906" imgH="197815" progId="Visio.Drawing.11">
                  <p:embed/>
                  <p:pic>
                    <p:nvPicPr>
                      <p:cNvPr id="0" name="Picture 20"/>
                      <p:cNvPicPr>
                        <a:picLocks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8550" y="5373688"/>
                        <a:ext cx="1746250" cy="493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gradFill rotWithShape="1">
                              <a:gsLst>
                                <a:gs pos="0">
                                  <a:srgbClr val="FFC3C3"/>
                                </a:gs>
                                <a:gs pos="100000">
                                  <a:srgbClr val="FF0000"/>
                                </a:gs>
                              </a:gsLst>
                              <a:path path="shape">
                                <a:fillToRect l="50000" t="50000" r="50000" b="50000"/>
                              </a:path>
                            </a:gra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77248" name="Text Box 32"/>
          <p:cNvSpPr txBox="1">
            <a:spLocks noChangeArrowheads="1"/>
          </p:cNvSpPr>
          <p:nvPr/>
        </p:nvSpPr>
        <p:spPr bwMode="auto">
          <a:xfrm>
            <a:off x="928688" y="2820988"/>
            <a:ext cx="349250" cy="4889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i="1" dirty="0">
                <a:latin typeface="Times New Roman" pitchFamily="18" charset="0"/>
              </a:rPr>
              <a:t>a</a:t>
            </a:r>
          </a:p>
        </p:txBody>
      </p:sp>
      <p:sp>
        <p:nvSpPr>
          <p:cNvPr id="777249" name="Text Box 33"/>
          <p:cNvSpPr txBox="1">
            <a:spLocks noChangeArrowheads="1"/>
          </p:cNvSpPr>
          <p:nvPr/>
        </p:nvSpPr>
        <p:spPr bwMode="auto">
          <a:xfrm>
            <a:off x="928688" y="3300413"/>
            <a:ext cx="349250" cy="4889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i="1" dirty="0">
                <a:latin typeface="Times New Roman" pitchFamily="18" charset="0"/>
              </a:rPr>
              <a:t>b</a:t>
            </a:r>
          </a:p>
        </p:txBody>
      </p:sp>
      <p:sp>
        <p:nvSpPr>
          <p:cNvPr id="777250" name="Text Box 34"/>
          <p:cNvSpPr txBox="1">
            <a:spLocks noChangeArrowheads="1"/>
          </p:cNvSpPr>
          <p:nvPr/>
        </p:nvSpPr>
        <p:spPr bwMode="auto">
          <a:xfrm>
            <a:off x="928688" y="3725863"/>
            <a:ext cx="330200" cy="4889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i="1" dirty="0">
                <a:latin typeface="Times New Roman" pitchFamily="18" charset="0"/>
              </a:rPr>
              <a:t>c</a:t>
            </a:r>
          </a:p>
        </p:txBody>
      </p:sp>
      <p:sp>
        <p:nvSpPr>
          <p:cNvPr id="777251" name="Text Box 35"/>
          <p:cNvSpPr txBox="1">
            <a:spLocks noChangeArrowheads="1"/>
          </p:cNvSpPr>
          <p:nvPr/>
        </p:nvSpPr>
        <p:spPr bwMode="auto">
          <a:xfrm>
            <a:off x="4495800" y="2820988"/>
            <a:ext cx="330200" cy="4889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i="1" dirty="0">
                <a:latin typeface="Times New Roman" pitchFamily="18" charset="0"/>
              </a:rPr>
              <a:t>c</a:t>
            </a:r>
          </a:p>
        </p:txBody>
      </p:sp>
      <p:sp>
        <p:nvSpPr>
          <p:cNvPr id="777252" name="Text Box 36"/>
          <p:cNvSpPr txBox="1">
            <a:spLocks noChangeArrowheads="1"/>
          </p:cNvSpPr>
          <p:nvPr/>
        </p:nvSpPr>
        <p:spPr bwMode="auto">
          <a:xfrm>
            <a:off x="4495800" y="3300413"/>
            <a:ext cx="349250" cy="4889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i="1" dirty="0">
                <a:latin typeface="Times New Roman" pitchFamily="18" charset="0"/>
              </a:rPr>
              <a:t>d</a:t>
            </a:r>
          </a:p>
        </p:txBody>
      </p:sp>
      <p:sp>
        <p:nvSpPr>
          <p:cNvPr id="777253" name="Text Box 37"/>
          <p:cNvSpPr txBox="1">
            <a:spLocks noChangeArrowheads="1"/>
          </p:cNvSpPr>
          <p:nvPr/>
        </p:nvSpPr>
        <p:spPr bwMode="auto">
          <a:xfrm>
            <a:off x="4495800" y="3725863"/>
            <a:ext cx="330200" cy="488950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600" i="1" dirty="0">
                <a:latin typeface="Times New Roman" pitchFamily="18" charset="0"/>
              </a:rPr>
              <a:t>e</a:t>
            </a:r>
          </a:p>
        </p:txBody>
      </p:sp>
      <p:sp>
        <p:nvSpPr>
          <p:cNvPr id="777254" name="Text Box 38"/>
          <p:cNvSpPr txBox="1">
            <a:spLocks noChangeArrowheads="1"/>
          </p:cNvSpPr>
          <p:nvPr/>
        </p:nvSpPr>
        <p:spPr bwMode="auto">
          <a:xfrm>
            <a:off x="571500" y="6019800"/>
            <a:ext cx="5503863" cy="457200"/>
          </a:xfrm>
          <a:prstGeom prst="rect">
            <a:avLst/>
          </a:prstGeom>
          <a:noFill/>
          <a:ln w="0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u="sng" dirty="0">
                <a:solidFill>
                  <a:srgbClr val="006600"/>
                </a:solidFill>
              </a:rPr>
              <a:t>Acyclic Circuit</a:t>
            </a:r>
            <a:r>
              <a:rPr lang="en-US" sz="2400" dirty="0">
                <a:solidFill>
                  <a:srgbClr val="006600"/>
                </a:solidFill>
              </a:rPr>
              <a:t>:</a:t>
            </a:r>
            <a:r>
              <a:rPr lang="en-US" sz="2400" dirty="0"/>
              <a:t> at least </a:t>
            </a:r>
            <a:r>
              <a:rPr lang="en-US" sz="2400" dirty="0">
                <a:solidFill>
                  <a:srgbClr val="FF0000"/>
                </a:solidFill>
              </a:rPr>
              <a:t>3 </a:t>
            </a:r>
            <a:r>
              <a:rPr lang="en-US" sz="2400" dirty="0"/>
              <a:t>fan-in </a:t>
            </a:r>
            <a:r>
              <a:rPr lang="en-US" sz="2400" dirty="0">
                <a:solidFill>
                  <a:srgbClr val="FF0000"/>
                </a:solidFill>
              </a:rPr>
              <a:t>4 </a:t>
            </a:r>
            <a:r>
              <a:rPr lang="en-US" sz="2400" dirty="0"/>
              <a:t>gates.</a:t>
            </a:r>
          </a:p>
        </p:txBody>
      </p:sp>
      <p:graphicFrame>
        <p:nvGraphicFramePr>
          <p:cNvPr id="233513" name="Object 41"/>
          <p:cNvGraphicFramePr>
            <a:graphicFrameLocks noGrp="1" noChangeAspect="1"/>
          </p:cNvGraphicFramePr>
          <p:nvPr>
            <p:ph/>
          </p:nvPr>
        </p:nvGraphicFramePr>
        <p:xfrm>
          <a:off x="7772400" y="2209800"/>
          <a:ext cx="1192213" cy="289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86" name="Visio" r:id="rId11" imgW="501015" imgH="1217295" progId="Visio.Drawing.11">
                  <p:embed/>
                </p:oleObj>
              </mc:Choice>
              <mc:Fallback>
                <p:oleObj name="Visio" r:id="rId11" imgW="501015" imgH="1217295" progId="Visio.Drawing.11">
                  <p:embed/>
                  <p:pic>
                    <p:nvPicPr>
                      <p:cNvPr id="0" name="Picture 2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2209800"/>
                        <a:ext cx="1192213" cy="289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1" name="Rectangle 2"/>
          <p:cNvSpPr txBox="1">
            <a:spLocks noChangeArrowheads="1"/>
          </p:cNvSpPr>
          <p:nvPr/>
        </p:nvSpPr>
        <p:spPr bwMode="auto">
          <a:xfrm>
            <a:off x="685800" y="3048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7A0019"/>
              </a:buClr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 algn="ctr">
              <a:buNone/>
            </a:pPr>
            <a:r>
              <a:rPr lang="en-US" sz="4000" dirty="0" smtClean="0">
                <a:solidFill>
                  <a:srgbClr val="7A0019"/>
                </a:solidFill>
              </a:rPr>
              <a:t>Cyclic Combinational Circuits</a:t>
            </a:r>
            <a:endParaRPr lang="en-US" sz="4000" dirty="0">
              <a:solidFill>
                <a:srgbClr val="7A001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77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772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77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77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77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77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77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77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77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772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772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77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77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5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35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335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7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777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7242" grpId="0"/>
      <p:bldP spid="777248" grpId="0"/>
      <p:bldP spid="777249" grpId="0"/>
      <p:bldP spid="777250" grpId="0"/>
      <p:bldP spid="777251" grpId="0"/>
      <p:bldP spid="777252" grpId="0"/>
      <p:bldP spid="777253" grpId="0"/>
      <p:bldP spid="77725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1371600"/>
          </a:xfrm>
        </p:spPr>
        <p:txBody>
          <a:bodyPr/>
          <a:lstStyle/>
          <a:p>
            <a:r>
              <a:rPr lang="en-US" sz="4200" dirty="0"/>
              <a:t>How can one make a cyclic circuit?</a:t>
            </a:r>
          </a:p>
        </p:txBody>
      </p:sp>
      <p:graphicFrame>
        <p:nvGraphicFramePr>
          <p:cNvPr id="221187" name="Object 3"/>
          <p:cNvGraphicFramePr>
            <a:graphicFrameLocks noGrp="1" noChangeAspect="1"/>
          </p:cNvGraphicFramePr>
          <p:nvPr>
            <p:ph sz="half" idx="1"/>
          </p:nvPr>
        </p:nvGraphicFramePr>
        <p:xfrm>
          <a:off x="304800" y="1676400"/>
          <a:ext cx="2660650" cy="355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94" name="Visio" r:id="rId3" imgW="1956816" imgH="2615946" progId="Visio.Drawing.11">
                  <p:embed/>
                </p:oleObj>
              </mc:Choice>
              <mc:Fallback>
                <p:oleObj name="Visio" r:id="rId3" imgW="1956816" imgH="2615946" progId="Visio.Drawing.11">
                  <p:embed/>
                  <p:pic>
                    <p:nvPicPr>
                      <p:cNvPr id="0" name="Picture 11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4800" y="1676400"/>
                        <a:ext cx="2660650" cy="3556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1188" name="Object 4"/>
          <p:cNvGraphicFramePr>
            <a:graphicFrameLocks noGrp="1" noChangeAspect="1"/>
          </p:cNvGraphicFramePr>
          <p:nvPr>
            <p:ph sz="quarter" idx="3"/>
          </p:nvPr>
        </p:nvGraphicFramePr>
        <p:xfrm>
          <a:off x="2590800" y="1752600"/>
          <a:ext cx="3886200" cy="34813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95" name="Visio" r:id="rId5" imgW="2879979" imgH="2579751" progId="Visio.Drawing.11">
                  <p:embed/>
                </p:oleObj>
              </mc:Choice>
              <mc:Fallback>
                <p:oleObj name="Visio" r:id="rId5" imgW="2879979" imgH="2579751" progId="Visio.Drawing.11">
                  <p:embed/>
                  <p:pic>
                    <p:nvPicPr>
                      <p:cNvPr id="0" name="Picture 12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1752600"/>
                        <a:ext cx="3886200" cy="34813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89" name="Line 5"/>
          <p:cNvSpPr>
            <a:spLocks noChangeShapeType="1"/>
          </p:cNvSpPr>
          <p:nvPr/>
        </p:nvSpPr>
        <p:spPr bwMode="auto">
          <a:xfrm>
            <a:off x="3048000" y="3505200"/>
            <a:ext cx="6858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sp>
        <p:nvSpPr>
          <p:cNvPr id="221190" name="Line 6"/>
          <p:cNvSpPr>
            <a:spLocks noChangeShapeType="1"/>
          </p:cNvSpPr>
          <p:nvPr/>
        </p:nvSpPr>
        <p:spPr bwMode="auto">
          <a:xfrm>
            <a:off x="5715000" y="3505200"/>
            <a:ext cx="685800" cy="0"/>
          </a:xfrm>
          <a:prstGeom prst="line">
            <a:avLst/>
          </a:prstGeom>
          <a:noFill/>
          <a:ln w="1270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en-US" dirty="0"/>
          </a:p>
        </p:txBody>
      </p:sp>
      <p:graphicFrame>
        <p:nvGraphicFramePr>
          <p:cNvPr id="221191" name="Object 7"/>
          <p:cNvGraphicFramePr>
            <a:graphicFrameLocks noGrp="1" noChangeAspect="1"/>
          </p:cNvGraphicFramePr>
          <p:nvPr>
            <p:ph sz="quarter" idx="2"/>
          </p:nvPr>
        </p:nvGraphicFramePr>
        <p:xfrm>
          <a:off x="5791200" y="2070100"/>
          <a:ext cx="3203575" cy="265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496" name="Visio" r:id="rId7" imgW="1452753" imgH="1203198" progId="Visio.Drawing.11">
                  <p:embed/>
                </p:oleObj>
              </mc:Choice>
              <mc:Fallback>
                <p:oleObj name="Visio" r:id="rId7" imgW="1452753" imgH="1203198" progId="Visio.Drawing.11">
                  <p:embed/>
                  <p:pic>
                    <p:nvPicPr>
                      <p:cNvPr id="0" name="Picture 13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91200" y="2070100"/>
                        <a:ext cx="3203575" cy="265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1192" name="Text Box 8"/>
          <p:cNvSpPr txBox="1">
            <a:spLocks noChangeArrowheads="1"/>
          </p:cNvSpPr>
          <p:nvPr/>
        </p:nvSpPr>
        <p:spPr bwMode="auto">
          <a:xfrm>
            <a:off x="228600" y="5348288"/>
            <a:ext cx="31242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 smtClean="0"/>
              <a:t>Consider </a:t>
            </a:r>
            <a:r>
              <a:rPr lang="en-US" dirty="0"/>
              <a:t>some acyclic circuit</a:t>
            </a:r>
          </a:p>
        </p:txBody>
      </p:sp>
      <p:sp>
        <p:nvSpPr>
          <p:cNvPr id="221193" name="Text Box 9"/>
          <p:cNvSpPr txBox="1">
            <a:spLocks noChangeArrowheads="1"/>
          </p:cNvSpPr>
          <p:nvPr/>
        </p:nvSpPr>
        <p:spPr bwMode="auto">
          <a:xfrm>
            <a:off x="3581400" y="5334000"/>
            <a:ext cx="30480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Pick support variables</a:t>
            </a:r>
          </a:p>
        </p:txBody>
      </p:sp>
      <p:sp>
        <p:nvSpPr>
          <p:cNvPr id="221195" name="Text Box 11"/>
          <p:cNvSpPr txBox="1">
            <a:spLocks noChangeArrowheads="1"/>
          </p:cNvSpPr>
          <p:nvPr/>
        </p:nvSpPr>
        <p:spPr bwMode="auto">
          <a:xfrm>
            <a:off x="6324600" y="5334000"/>
            <a:ext cx="2514600" cy="641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lang="en-US" dirty="0"/>
              <a:t>Pick target support sets in a cyclic fashion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1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11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1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211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1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1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1189" grpId="0" animBg="1"/>
      <p:bldP spid="221190" grpId="0" animBg="1"/>
      <p:bldP spid="221193" grpId="0"/>
      <p:bldP spid="221195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wrong with the old approach?</a:t>
            </a:r>
          </a:p>
        </p:txBody>
      </p:sp>
      <p:sp>
        <p:nvSpPr>
          <p:cNvPr id="204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smtClean="0"/>
              <a:t>Old </a:t>
            </a:r>
            <a:r>
              <a:rPr lang="en-US" sz="2800" dirty="0"/>
              <a:t>method uses </a:t>
            </a:r>
            <a:r>
              <a:rPr lang="en-US" sz="2800" dirty="0">
                <a:solidFill>
                  <a:srgbClr val="7A0019"/>
                </a:solidFill>
              </a:rPr>
              <a:t>BDDs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These </a:t>
            </a:r>
            <a:r>
              <a:rPr lang="en-US" sz="2400" dirty="0">
                <a:solidFill>
                  <a:srgbClr val="7A0019"/>
                </a:solidFill>
              </a:rPr>
              <a:t>do not scale well </a:t>
            </a:r>
            <a:r>
              <a:rPr lang="en-US" sz="2400" dirty="0"/>
              <a:t>with </a:t>
            </a:r>
            <a:r>
              <a:rPr lang="en-US" sz="2400" dirty="0" smtClean="0"/>
              <a:t>circuit size.</a:t>
            </a:r>
            <a:endParaRPr lang="en-US" sz="2400" dirty="0"/>
          </a:p>
          <a:p>
            <a:r>
              <a:rPr lang="en-US" sz="2800" dirty="0"/>
              <a:t>Old method for functional dependencies relies on </a:t>
            </a:r>
            <a:r>
              <a:rPr lang="en-US" sz="2800" dirty="0">
                <a:solidFill>
                  <a:srgbClr val="7A0019"/>
                </a:solidFill>
              </a:rPr>
              <a:t>algebraic manipulation</a:t>
            </a:r>
            <a:r>
              <a:rPr lang="en-US" sz="2800" dirty="0"/>
              <a:t>.</a:t>
            </a:r>
          </a:p>
          <a:p>
            <a:pPr lvl="1"/>
            <a:r>
              <a:rPr lang="en-US" sz="2400" dirty="0" smtClean="0"/>
              <a:t>Also </a:t>
            </a:r>
            <a:r>
              <a:rPr lang="en-US" sz="2400" dirty="0" smtClean="0">
                <a:solidFill>
                  <a:srgbClr val="7A0019"/>
                </a:solidFill>
              </a:rPr>
              <a:t>does </a:t>
            </a:r>
            <a:r>
              <a:rPr lang="en-US" sz="2400" dirty="0">
                <a:solidFill>
                  <a:srgbClr val="7A0019"/>
                </a:solidFill>
              </a:rPr>
              <a:t>not scale well </a:t>
            </a:r>
            <a:r>
              <a:rPr lang="en-US" sz="2400" dirty="0" smtClean="0"/>
              <a:t>with circuit size.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4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What is better with the new approach</a:t>
            </a:r>
          </a:p>
        </p:txBody>
      </p:sp>
      <p:sp>
        <p:nvSpPr>
          <p:cNvPr id="2344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Uses </a:t>
            </a:r>
            <a:r>
              <a:rPr lang="en-US" sz="2800" dirty="0">
                <a:solidFill>
                  <a:srgbClr val="7A0019"/>
                </a:solidFill>
              </a:rPr>
              <a:t>SAT-based</a:t>
            </a:r>
            <a:r>
              <a:rPr lang="en-US" sz="2800" dirty="0"/>
              <a:t> method for functional dependency.</a:t>
            </a:r>
          </a:p>
          <a:p>
            <a:r>
              <a:rPr lang="en-US" sz="2800" dirty="0"/>
              <a:t>SAT-based cyclic analysis </a:t>
            </a:r>
            <a:r>
              <a:rPr lang="en-US" sz="2800" dirty="0">
                <a:solidFill>
                  <a:srgbClr val="7A0019"/>
                </a:solidFill>
              </a:rPr>
              <a:t>during synthesis</a:t>
            </a:r>
            <a:r>
              <a:rPr lang="en-US" sz="2800" dirty="0"/>
              <a:t>.</a:t>
            </a:r>
          </a:p>
          <a:p>
            <a:pPr lvl="1"/>
            <a:r>
              <a:rPr lang="en-US" sz="2400" dirty="0"/>
              <a:t>This </a:t>
            </a:r>
            <a:r>
              <a:rPr lang="en-US" sz="2400" dirty="0">
                <a:solidFill>
                  <a:srgbClr val="7A0019"/>
                </a:solidFill>
              </a:rPr>
              <a:t>scales better </a:t>
            </a:r>
            <a:r>
              <a:rPr lang="en-US" sz="2400" dirty="0"/>
              <a:t>for larger </a:t>
            </a:r>
            <a:r>
              <a:rPr lang="en-US" sz="2400" dirty="0" smtClean="0"/>
              <a:t>circuits.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Dependency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51460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15" name="Content Placeholder 12"/>
          <p:cNvSpPr>
            <a:spLocks noGrp="1"/>
          </p:cNvSpPr>
          <p:nvPr>
            <p:ph sz="quarter" idx="4"/>
          </p:nvPr>
        </p:nvSpPr>
        <p:spPr>
          <a:xfrm>
            <a:off x="47212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Two functions of three variables. </a:t>
            </a:r>
          </a:p>
          <a:p>
            <a:r>
              <a:rPr lang="en-US" dirty="0" smtClean="0"/>
              <a:t>For every assignment of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/>
              <a:t> and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/>
              <a:t>, there is a unique value for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This is necessary and sufficient to express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in terms of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and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Dependency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51460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371600" y="3124200"/>
            <a:ext cx="12954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71600" y="5029200"/>
            <a:ext cx="12954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Content Placeholder 12"/>
          <p:cNvSpPr>
            <a:spLocks noGrp="1"/>
          </p:cNvSpPr>
          <p:nvPr>
            <p:ph sz="quarter" idx="4"/>
          </p:nvPr>
        </p:nvSpPr>
        <p:spPr>
          <a:xfrm>
            <a:off x="47212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Two functions of three variables. </a:t>
            </a:r>
          </a:p>
          <a:p>
            <a:r>
              <a:rPr lang="en-US" dirty="0" smtClean="0"/>
              <a:t>For every assignment of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/>
              <a:t> and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/>
              <a:t>, there is a unique value for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This is necessary and sufficient to express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in terms of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and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Dependency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51460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371600" y="2209800"/>
            <a:ext cx="12954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Content Placeholder 12"/>
          <p:cNvSpPr>
            <a:spLocks noGrp="1"/>
          </p:cNvSpPr>
          <p:nvPr>
            <p:ph sz="quarter" idx="4"/>
          </p:nvPr>
        </p:nvSpPr>
        <p:spPr>
          <a:xfrm>
            <a:off x="47212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Two functions of three variables. </a:t>
            </a:r>
          </a:p>
          <a:p>
            <a:r>
              <a:rPr lang="en-US" dirty="0" smtClean="0"/>
              <a:t>For every assignment of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/>
              <a:t> and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/>
              <a:t>, there is a unique value for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This is necessary and sufficient to express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in terms of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and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Dependency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51460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371600" y="2667000"/>
            <a:ext cx="12954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71600" y="4572000"/>
            <a:ext cx="12954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Content Placeholder 12"/>
          <p:cNvSpPr>
            <a:spLocks noGrp="1"/>
          </p:cNvSpPr>
          <p:nvPr>
            <p:ph sz="quarter" idx="4"/>
          </p:nvPr>
        </p:nvSpPr>
        <p:spPr>
          <a:xfrm>
            <a:off x="47212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Two functions of three variables. </a:t>
            </a:r>
          </a:p>
          <a:p>
            <a:r>
              <a:rPr lang="en-US" dirty="0" smtClean="0"/>
              <a:t>For every assignment of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/>
              <a:t> and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/>
              <a:t>, there is a unique value for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This is necessary and sufficient to express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in terms of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and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Dependency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51460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 bwMode="auto">
          <a:xfrm>
            <a:off x="1371600" y="3657600"/>
            <a:ext cx="12954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1371600" y="5562600"/>
            <a:ext cx="12954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Content Placeholder 12"/>
          <p:cNvSpPr>
            <a:spLocks noGrp="1"/>
          </p:cNvSpPr>
          <p:nvPr>
            <p:ph sz="quarter" idx="4"/>
          </p:nvPr>
        </p:nvSpPr>
        <p:spPr>
          <a:xfrm>
            <a:off x="47212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Two functions of three variables. </a:t>
            </a:r>
          </a:p>
          <a:p>
            <a:r>
              <a:rPr lang="en-US" dirty="0" smtClean="0"/>
              <a:t>For every assignment of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/>
              <a:t> and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/>
              <a:t>, there is a unique value for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This is necessary and sufficient to express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in terms of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and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8715682"/>
              </p:ext>
            </p:extLst>
          </p:nvPr>
        </p:nvGraphicFramePr>
        <p:xfrm>
          <a:off x="1600200" y="2046233"/>
          <a:ext cx="1790700" cy="20685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13" name="Visio" r:id="rId3" imgW="1105281" imgH="1275945" progId="Visio.Drawing.11">
                  <p:embed/>
                </p:oleObj>
              </mc:Choice>
              <mc:Fallback>
                <p:oleObj name="Visio" r:id="rId3" imgW="1105281" imgH="1275945" progId="Visio.Drawing.11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2046233"/>
                        <a:ext cx="1790700" cy="20685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0576934"/>
              </p:ext>
            </p:extLst>
          </p:nvPr>
        </p:nvGraphicFramePr>
        <p:xfrm>
          <a:off x="5334000" y="1905000"/>
          <a:ext cx="2736760" cy="1905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2814" name="Visio" r:id="rId5" imgW="2104834" imgH="1464528" progId="Visio.Drawing.11">
                  <p:embed/>
                </p:oleObj>
              </mc:Choice>
              <mc:Fallback>
                <p:oleObj name="Visio" r:id="rId5" imgW="2104834" imgH="1464528" progId="Visio.Drawing.11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0" y="1905000"/>
                        <a:ext cx="2736760" cy="1905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72740" name="Picture 4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6374" y="5187243"/>
            <a:ext cx="6372226" cy="4515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ight Arrow 16"/>
          <p:cNvSpPr/>
          <p:nvPr/>
        </p:nvSpPr>
        <p:spPr bwMode="auto">
          <a:xfrm>
            <a:off x="3657600" y="2590801"/>
            <a:ext cx="1676400" cy="533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bg2">
              <a:lumMod val="20000"/>
              <a:lumOff val="80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1" name="Right Arrow 20"/>
          <p:cNvSpPr/>
          <p:nvPr/>
        </p:nvSpPr>
        <p:spPr bwMode="auto">
          <a:xfrm rot="8049033">
            <a:off x="4432805" y="4133355"/>
            <a:ext cx="1676400" cy="533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bg2">
              <a:lumMod val="20000"/>
              <a:lumOff val="80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2" name="Right Arrow 21"/>
          <p:cNvSpPr/>
          <p:nvPr/>
        </p:nvSpPr>
        <p:spPr bwMode="auto">
          <a:xfrm rot="13213331">
            <a:off x="2692973" y="4091076"/>
            <a:ext cx="1676400" cy="533400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bg2">
              <a:lumMod val="20000"/>
              <a:lumOff val="80000"/>
            </a:schemeClr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3" name="Title 22"/>
          <p:cNvSpPr>
            <a:spLocks noGrp="1"/>
          </p:cNvSpPr>
          <p:nvPr>
            <p:ph type="title"/>
          </p:nvPr>
        </p:nvSpPr>
        <p:spPr>
          <a:xfrm>
            <a:off x="533400" y="304800"/>
            <a:ext cx="8153400" cy="1143000"/>
          </a:xfrm>
        </p:spPr>
        <p:txBody>
          <a:bodyPr/>
          <a:lstStyle/>
          <a:p>
            <a:r>
              <a:rPr lang="en-US" dirty="0" smtClean="0"/>
              <a:t>Theme: Synthesis + Verification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6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7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27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22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Functional Dependency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7212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Two functions of three variables. </a:t>
            </a:r>
          </a:p>
          <a:p>
            <a:r>
              <a:rPr lang="en-US" dirty="0" smtClean="0"/>
              <a:t>For every assignment of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/>
              <a:t> and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dirty="0" smtClean="0"/>
              <a:t>, there is a unique value for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r>
              <a:rPr lang="en-US" dirty="0" smtClean="0">
                <a:latin typeface="+mj-lt"/>
                <a:cs typeface="Times New Roman" pitchFamily="18" charset="0"/>
              </a:rPr>
              <a:t>This is necessary and sufficient to express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1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in terms of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aseline="-25000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dirty="0" smtClean="0">
                <a:latin typeface="+mj-lt"/>
                <a:cs typeface="Times New Roman" pitchFamily="18" charset="0"/>
              </a:rPr>
              <a:t>and</a:t>
            </a: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i="1" dirty="0" smtClean="0">
                <a:solidFill>
                  <a:srgbClr val="A50021"/>
                </a:solidFill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i="1" dirty="0" smtClean="0">
                <a:latin typeface="Times New Roman" pitchFamily="18" charset="0"/>
                <a:cs typeface="Times New Roman" pitchFamily="18" charset="0"/>
              </a:rPr>
              <a:t>.</a:t>
            </a: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51460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  <p:graphicFrame>
        <p:nvGraphicFramePr>
          <p:cNvPr id="8" name="Content Placeholder 3"/>
          <p:cNvGraphicFramePr>
            <a:graphicFrameLocks/>
          </p:cNvGraphicFramePr>
          <p:nvPr/>
        </p:nvGraphicFramePr>
        <p:xfrm>
          <a:off x="3124200" y="2819400"/>
          <a:ext cx="1508760" cy="2381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306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0"/>
            <a:ext cx="8229600" cy="1371600"/>
          </a:xfrm>
        </p:spPr>
        <p:txBody>
          <a:bodyPr/>
          <a:lstStyle/>
          <a:p>
            <a:r>
              <a:rPr lang="en-US" dirty="0"/>
              <a:t>Functional Dependency</a:t>
            </a:r>
          </a:p>
        </p:txBody>
      </p:sp>
      <p:sp>
        <p:nvSpPr>
          <p:cNvPr id="226307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990600"/>
            <a:ext cx="8305800" cy="838200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sz="2000" dirty="0"/>
              <a:t>C.-C. Lee, J.-H. R. Jiang, C.-Y. Huang, and A. Mishchenko, “Scalable exploration of functional dependency by interpolation and incremental SAT solving”, ICCAD ‘07</a:t>
            </a:r>
          </a:p>
        </p:txBody>
      </p:sp>
      <p:sp>
        <p:nvSpPr>
          <p:cNvPr id="226313" name="Rectangle 9"/>
          <p:cNvSpPr>
            <a:spLocks noChangeArrowheads="1"/>
          </p:cNvSpPr>
          <p:nvPr/>
        </p:nvSpPr>
        <p:spPr bwMode="auto">
          <a:xfrm>
            <a:off x="3810000" y="3429000"/>
            <a:ext cx="53340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If SAT, the dependency function </a:t>
            </a:r>
            <a:r>
              <a:rPr lang="en-US" sz="2800" b="1" i="1" dirty="0">
                <a:latin typeface="Times New Roman" pitchFamily="18" charset="0"/>
              </a:rPr>
              <a:t>h</a:t>
            </a:r>
            <a:r>
              <a:rPr lang="en-US" sz="2800" dirty="0"/>
              <a:t> does not exist.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Char char="n"/>
            </a:pPr>
            <a:r>
              <a:rPr lang="en-US" sz="2800" dirty="0"/>
              <a:t>If UNSAT, Craig Interpolation can be used to derive an expression for </a:t>
            </a:r>
            <a:r>
              <a:rPr lang="en-US" sz="2800" b="1" i="1" dirty="0">
                <a:latin typeface="Times New Roman" pitchFamily="18" charset="0"/>
              </a:rPr>
              <a:t>h.</a:t>
            </a:r>
          </a:p>
        </p:txBody>
      </p:sp>
      <p:graphicFrame>
        <p:nvGraphicFramePr>
          <p:cNvPr id="226314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0" y="2057400"/>
          <a:ext cx="3684588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301" name="Visio" r:id="rId3" imgW="2674239" imgH="3431286" progId="Visio.Drawing.11">
                  <p:embed/>
                </p:oleObj>
              </mc:Choice>
              <mc:Fallback>
                <p:oleObj name="Visio" r:id="rId3" imgW="2674239" imgH="3431286" progId="Visio.Drawing.11">
                  <p:embed/>
                  <p:pic>
                    <p:nvPicPr>
                      <p:cNvPr id="0" name="Picture 5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057400"/>
                        <a:ext cx="3684588" cy="4724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315" name="Text Box 11"/>
          <p:cNvSpPr txBox="1">
            <a:spLocks noChangeArrowheads="1"/>
          </p:cNvSpPr>
          <p:nvPr/>
        </p:nvSpPr>
        <p:spPr bwMode="auto">
          <a:xfrm>
            <a:off x="3505200" y="2184400"/>
            <a:ext cx="5105400" cy="16435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bg2"/>
              </a:buClr>
              <a:buSzPct val="75000"/>
              <a:buFont typeface="Wingdings" pitchFamily="2" charset="2"/>
              <a:buNone/>
            </a:pPr>
            <a:r>
              <a:rPr lang="en-US" sz="2400" dirty="0"/>
              <a:t>Tells us if </a:t>
            </a:r>
            <a:r>
              <a:rPr lang="en-US" sz="2400" b="1" i="1" dirty="0">
                <a:latin typeface="Times New Roman" pitchFamily="18" charset="0"/>
              </a:rPr>
              <a:t>f</a:t>
            </a:r>
            <a:r>
              <a:rPr lang="en-US" sz="2400" b="1" baseline="-25000" dirty="0">
                <a:latin typeface="Times New Roman" pitchFamily="18" charset="0"/>
              </a:rPr>
              <a:t>0 </a:t>
            </a:r>
            <a:r>
              <a:rPr lang="en-US" sz="2400" b="1" dirty="0">
                <a:latin typeface="Times New Roman" pitchFamily="18" charset="0"/>
              </a:rPr>
              <a:t>(</a:t>
            </a:r>
            <a:r>
              <a:rPr lang="en-US" sz="2400" b="1" i="1" dirty="0">
                <a:latin typeface="Times New Roman" pitchFamily="18" charset="0"/>
              </a:rPr>
              <a:t>x</a:t>
            </a:r>
            <a:r>
              <a:rPr lang="en-US" sz="2400" b="1" baseline="-25000" dirty="0">
                <a:latin typeface="Times New Roman" pitchFamily="18" charset="0"/>
              </a:rPr>
              <a:t>0</a:t>
            </a:r>
            <a:r>
              <a:rPr lang="en-US" sz="2400" b="1" i="1" dirty="0">
                <a:latin typeface="Times New Roman" pitchFamily="18" charset="0"/>
              </a:rPr>
              <a:t>, x</a:t>
            </a:r>
            <a:r>
              <a:rPr lang="en-US" sz="2400" b="1" baseline="-25000" dirty="0">
                <a:latin typeface="Times New Roman" pitchFamily="18" charset="0"/>
              </a:rPr>
              <a:t>1</a:t>
            </a:r>
            <a:r>
              <a:rPr lang="en-US" sz="2400" b="1" i="1" dirty="0">
                <a:latin typeface="Times New Roman" pitchFamily="18" charset="0"/>
              </a:rPr>
              <a:t>, … , x</a:t>
            </a:r>
            <a:r>
              <a:rPr lang="en-US" sz="2400" b="1" i="1" baseline="-25000" dirty="0">
                <a:latin typeface="Times New Roman" pitchFamily="18" charset="0"/>
              </a:rPr>
              <a:t>n</a:t>
            </a:r>
            <a:r>
              <a:rPr lang="en-US" sz="2400" b="1" dirty="0">
                <a:latin typeface="Times New Roman" pitchFamily="18" charset="0"/>
              </a:rPr>
              <a:t>)</a:t>
            </a:r>
            <a:r>
              <a:rPr lang="en-US" sz="2400" dirty="0"/>
              <a:t> can be expressed in terms of some function </a:t>
            </a:r>
            <a:r>
              <a:rPr lang="en-US" sz="2400" b="1" i="1" dirty="0">
                <a:latin typeface="Times New Roman" pitchFamily="18" charset="0"/>
              </a:rPr>
              <a:t>h </a:t>
            </a:r>
            <a:r>
              <a:rPr lang="en-US" sz="2400" b="1" dirty="0">
                <a:latin typeface="Times New Roman" pitchFamily="18" charset="0"/>
              </a:rPr>
              <a:t>(</a:t>
            </a:r>
            <a:r>
              <a:rPr lang="en-US" sz="2400" b="1" i="1" dirty="0">
                <a:latin typeface="Times New Roman" pitchFamily="18" charset="0"/>
              </a:rPr>
              <a:t>f</a:t>
            </a:r>
            <a:r>
              <a:rPr lang="en-US" sz="2400" b="1" baseline="-25000" dirty="0">
                <a:latin typeface="Times New Roman" pitchFamily="18" charset="0"/>
              </a:rPr>
              <a:t>0</a:t>
            </a:r>
            <a:r>
              <a:rPr lang="en-US" sz="2400" b="1" i="1" dirty="0">
                <a:latin typeface="Times New Roman" pitchFamily="18" charset="0"/>
              </a:rPr>
              <a:t>, f</a:t>
            </a:r>
            <a:r>
              <a:rPr lang="en-US" sz="2400" b="1" baseline="-25000" dirty="0">
                <a:latin typeface="Times New Roman" pitchFamily="18" charset="0"/>
              </a:rPr>
              <a:t>1</a:t>
            </a:r>
            <a:r>
              <a:rPr lang="en-US" sz="2400" b="1" i="1" dirty="0">
                <a:latin typeface="Times New Roman" pitchFamily="18" charset="0"/>
              </a:rPr>
              <a:t>, f</a:t>
            </a:r>
            <a:r>
              <a:rPr lang="en-US" sz="2400" b="1" baseline="-25000" dirty="0">
                <a:latin typeface="Times New Roman" pitchFamily="18" charset="0"/>
              </a:rPr>
              <a:t>2</a:t>
            </a:r>
            <a:r>
              <a:rPr lang="en-US" sz="2400" b="1" i="1" dirty="0">
                <a:latin typeface="Times New Roman" pitchFamily="18" charset="0"/>
              </a:rPr>
              <a:t>, f</a:t>
            </a:r>
            <a:r>
              <a:rPr lang="en-US" sz="2400" b="1" baseline="-25000" dirty="0">
                <a:latin typeface="Times New Roman" pitchFamily="18" charset="0"/>
              </a:rPr>
              <a:t>3</a:t>
            </a:r>
            <a:r>
              <a:rPr lang="en-US" sz="2400" b="1" dirty="0">
                <a:latin typeface="Times New Roman" pitchFamily="18" charset="0"/>
              </a:rPr>
              <a:t>)</a:t>
            </a:r>
          </a:p>
          <a:p>
            <a:pPr eaLnBrk="0" hangingPunct="0">
              <a:spcBef>
                <a:spcPct val="50000"/>
              </a:spcBef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 Dependency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A cyclic dependency is combinational if for every assignment of primary input variables, every function has a definite value.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01168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2560320" y="1752600"/>
          <a:ext cx="201168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136196" name="Object 4"/>
          <p:cNvGraphicFramePr>
            <a:graphicFrameLocks noChangeAspect="1"/>
          </p:cNvGraphicFramePr>
          <p:nvPr/>
        </p:nvGraphicFramePr>
        <p:xfrm>
          <a:off x="4011613" y="3200400"/>
          <a:ext cx="562927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351" name="Visio" r:id="rId3" imgW="2185318" imgH="1657246" progId="Visio.Drawing.11">
                  <p:embed/>
                </p:oleObj>
              </mc:Choice>
              <mc:Fallback>
                <p:oleObj name="Visio" r:id="rId3" imgW="2185318" imgH="1657246" progId="Visio.Drawing.11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3200400"/>
                        <a:ext cx="562927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 Dependency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A cyclic dependency is combinational if for every assignment of primary input variables, every function has a definite value.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01168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2560320" y="1752600"/>
          <a:ext cx="201168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304800" y="22098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4800" y="27432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cxnSp>
        <p:nvCxnSpPr>
          <p:cNvPr id="11" name="Straight Arrow Connector 10"/>
          <p:cNvCxnSpPr/>
          <p:nvPr/>
        </p:nvCxnSpPr>
        <p:spPr bwMode="auto">
          <a:xfrm flipH="1">
            <a:off x="609600" y="1600200"/>
            <a:ext cx="457200" cy="76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1143000" y="1600200"/>
            <a:ext cx="76200" cy="12954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7" name="TextBox 16"/>
          <p:cNvSpPr txBox="1"/>
          <p:nvPr/>
        </p:nvSpPr>
        <p:spPr>
          <a:xfrm>
            <a:off x="838200" y="12192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=0 controls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0</a:t>
            </a:r>
            <a:endParaRPr lang="en-US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2590800" y="50292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2590800" y="55626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743200" y="6019800"/>
            <a:ext cx="350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=1 controls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f</a:t>
            </a:r>
            <a:r>
              <a:rPr lang="en-US" b="1" baseline="-25000" dirty="0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en-US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flipH="1" flipV="1">
            <a:off x="2819400" y="5410200"/>
            <a:ext cx="76200" cy="762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3" name="Straight Arrow Connector 22"/>
          <p:cNvCxnSpPr/>
          <p:nvPr/>
        </p:nvCxnSpPr>
        <p:spPr bwMode="auto">
          <a:xfrm flipH="1" flipV="1">
            <a:off x="3124200" y="5791200"/>
            <a:ext cx="152400" cy="381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C00000"/>
            </a:solidFill>
            <a:prstDash val="solid"/>
            <a:round/>
            <a:headEnd type="none" w="med" len="med"/>
            <a:tailEnd type="arrow"/>
          </a:ln>
          <a:effectLst/>
        </p:spPr>
      </p:cxnSp>
      <p:graphicFrame>
        <p:nvGraphicFramePr>
          <p:cNvPr id="137219" name="Object 3"/>
          <p:cNvGraphicFramePr>
            <a:graphicFrameLocks noChangeAspect="1"/>
          </p:cNvGraphicFramePr>
          <p:nvPr/>
        </p:nvGraphicFramePr>
        <p:xfrm>
          <a:off x="4011613" y="3200400"/>
          <a:ext cx="562927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374" name="Visio" r:id="rId3" imgW="2185318" imgH="1657246" progId="Visio.Drawing.11">
                  <p:embed/>
                </p:oleObj>
              </mc:Choice>
              <mc:Fallback>
                <p:oleObj name="Visio" r:id="rId3" imgW="2185318" imgH="1657246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3200400"/>
                        <a:ext cx="562927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 Dependency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A cyclic dependency is combinational if for every assignment of primary input variables, every function has a definite value.</a:t>
            </a:r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01168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2560320" y="1752600"/>
          <a:ext cx="201168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304800" y="31242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4800" y="36576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590800" y="21336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590800" y="26670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1219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=0,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=1 controls neither!</a:t>
            </a:r>
            <a:endParaRPr lang="en-US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138243" name="Object 3"/>
          <p:cNvGraphicFramePr>
            <a:graphicFrameLocks noChangeAspect="1"/>
          </p:cNvGraphicFramePr>
          <p:nvPr/>
        </p:nvGraphicFramePr>
        <p:xfrm>
          <a:off x="4011613" y="3200400"/>
          <a:ext cx="562927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8398" name="Visio" r:id="rId3" imgW="2185318" imgH="1657246" progId="Visio.Drawing.11">
                  <p:embed/>
                </p:oleObj>
              </mc:Choice>
              <mc:Fallback>
                <p:oleObj name="Visio" r:id="rId3" imgW="2185318" imgH="1657246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3200400"/>
                        <a:ext cx="562927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 Dependency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4"/>
          </p:nvPr>
        </p:nvSpPr>
        <p:spPr>
          <a:xfrm>
            <a:off x="4645025" y="1676400"/>
            <a:ext cx="4041775" cy="3951288"/>
          </a:xfrm>
        </p:spPr>
        <p:txBody>
          <a:bodyPr/>
          <a:lstStyle/>
          <a:p>
            <a:r>
              <a:rPr lang="en-US" dirty="0" smtClean="0"/>
              <a:t>The circuit is not combinational if three conditions are satisfied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All primary input variables the same in each row.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Controlling values are propagated.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 smtClean="0"/>
              <a:t>Some function is toggling.</a:t>
            </a:r>
          </a:p>
          <a:p>
            <a:endParaRPr lang="en-US" dirty="0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/>
        </p:nvGraphicFramePr>
        <p:xfrm>
          <a:off x="304800" y="1752600"/>
          <a:ext cx="201168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b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graphicFrame>
        <p:nvGraphicFramePr>
          <p:cNvPr id="7" name="Content Placeholder 3"/>
          <p:cNvGraphicFramePr>
            <a:graphicFrameLocks/>
          </p:cNvGraphicFramePr>
          <p:nvPr/>
        </p:nvGraphicFramePr>
        <p:xfrm>
          <a:off x="2560320" y="1752600"/>
          <a:ext cx="2011680" cy="428625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502920"/>
                <a:gridCol w="502920"/>
                <a:gridCol w="502920"/>
                <a:gridCol w="502920"/>
              </a:tblGrid>
              <a:tr h="476250">
                <a:tc>
                  <a:txBody>
                    <a:bodyPr/>
                    <a:lstStyle/>
                    <a:p>
                      <a:r>
                        <a:rPr lang="en-US" b="1" i="1" dirty="0" smtClean="0">
                          <a:latin typeface="Times New Roman" pitchFamily="18" charset="0"/>
                          <a:cs typeface="Times New Roman" pitchFamily="18" charset="0"/>
                        </a:rPr>
                        <a:t>a</a:t>
                      </a:r>
                      <a:endParaRPr lang="en-US" b="1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c</a:t>
                      </a:r>
                      <a:endParaRPr lang="en-US" i="1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0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i="1" dirty="0" smtClean="0"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US" baseline="-25000" dirty="0" smtClean="0">
                          <a:latin typeface="Times New Roman" pitchFamily="18" charset="0"/>
                          <a:cs typeface="Times New Roman" pitchFamily="18" charset="0"/>
                        </a:rPr>
                        <a:t>1</a:t>
                      </a:r>
                      <a:endParaRPr lang="en-US" baseline="-25000" dirty="0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/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  <a:tr h="476250"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 bwMode="auto">
          <a:xfrm>
            <a:off x="304800" y="31242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304800" y="36576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590800" y="21336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590800" y="2667000"/>
            <a:ext cx="1981200" cy="457200"/>
          </a:xfrm>
          <a:prstGeom prst="rect">
            <a:avLst/>
          </a:prstGeom>
          <a:noFill/>
          <a:ln w="22225" cap="flat" cmpd="sng" algn="ctr">
            <a:solidFill>
              <a:srgbClr val="A5002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  <a:ea typeface="ＭＳ Ｐゴシック" pitchFamily="16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1219200"/>
            <a:ext cx="487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a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c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=0, </a:t>
            </a:r>
            <a:r>
              <a:rPr lang="en-US" b="1" i="1" dirty="0" smtClean="0">
                <a:latin typeface="Times New Roman" pitchFamily="18" charset="0"/>
                <a:cs typeface="Times New Roman" pitchFamily="18" charset="0"/>
              </a:rPr>
              <a:t>b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=1 controls neither!</a:t>
            </a:r>
            <a:endParaRPr lang="en-US" b="1" baseline="-250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97987" name="Object 3"/>
          <p:cNvGraphicFramePr>
            <a:graphicFrameLocks noChangeAspect="1"/>
          </p:cNvGraphicFramePr>
          <p:nvPr/>
        </p:nvGraphicFramePr>
        <p:xfrm>
          <a:off x="4011613" y="3200400"/>
          <a:ext cx="562927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142" name="Visio" r:id="rId3" imgW="2185318" imgH="1657246" progId="Visio.Drawing.11">
                  <p:embed/>
                </p:oleObj>
              </mc:Choice>
              <mc:Fallback>
                <p:oleObj name="Visio" r:id="rId3" imgW="2185318" imgH="1657246" progId="Visio.Drawing.11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3200400"/>
                        <a:ext cx="562927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3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 Dependency</a:t>
            </a:r>
            <a:endParaRPr 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sz="quarter" idx="4"/>
          </p:nvPr>
        </p:nvSpPr>
        <p:spPr>
          <a:xfrm>
            <a:off x="4645025" y="1524000"/>
            <a:ext cx="4041775" cy="3951288"/>
          </a:xfrm>
        </p:spPr>
        <p:txBody>
          <a:bodyPr/>
          <a:lstStyle/>
          <a:p>
            <a:r>
              <a:rPr lang="en-US" dirty="0" smtClean="0"/>
              <a:t>Create a SAT instance that satisfies three conditions.</a:t>
            </a:r>
          </a:p>
          <a:p>
            <a:r>
              <a:rPr lang="en-US" dirty="0" smtClean="0"/>
              <a:t>A </a:t>
            </a:r>
            <a:r>
              <a:rPr lang="en-US" i="1" dirty="0" smtClean="0">
                <a:solidFill>
                  <a:srgbClr val="A50021"/>
                </a:solidFill>
              </a:rPr>
              <a:t>Left</a:t>
            </a:r>
            <a:r>
              <a:rPr lang="en-US" dirty="0" smtClean="0"/>
              <a:t> and a </a:t>
            </a:r>
            <a:r>
              <a:rPr lang="en-US" i="1" dirty="0" smtClean="0">
                <a:solidFill>
                  <a:srgbClr val="A50021"/>
                </a:solidFill>
              </a:rPr>
              <a:t>Right</a:t>
            </a:r>
            <a:r>
              <a:rPr lang="en-US" dirty="0" smtClean="0"/>
              <a:t> copy of each dependency function.</a:t>
            </a:r>
          </a:p>
          <a:p>
            <a:pPr lvl="1"/>
            <a:r>
              <a:rPr lang="en-US" dirty="0" smtClean="0"/>
              <a:t>Each copy considers one row of the truth table.</a:t>
            </a:r>
            <a:endParaRPr lang="en-US" dirty="0"/>
          </a:p>
        </p:txBody>
      </p:sp>
      <p:graphicFrame>
        <p:nvGraphicFramePr>
          <p:cNvPr id="139267" name="Object 3"/>
          <p:cNvGraphicFramePr>
            <a:graphicFrameLocks noChangeAspect="1"/>
          </p:cNvGraphicFramePr>
          <p:nvPr/>
        </p:nvGraphicFramePr>
        <p:xfrm>
          <a:off x="76200" y="1548301"/>
          <a:ext cx="4876800" cy="4471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78" name="Visio" r:id="rId3" imgW="4106866" imgH="3764938" progId="Visio.Drawing.11">
                  <p:embed/>
                </p:oleObj>
              </mc:Choice>
              <mc:Fallback>
                <p:oleObj name="Visio" r:id="rId3" imgW="4106866" imgH="3764938" progId="Visio.Drawing.11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0" y="1548301"/>
                        <a:ext cx="4876800" cy="44714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9269" name="Object 5"/>
          <p:cNvGraphicFramePr>
            <a:graphicFrameLocks noChangeAspect="1"/>
          </p:cNvGraphicFramePr>
          <p:nvPr/>
        </p:nvGraphicFramePr>
        <p:xfrm>
          <a:off x="4011613" y="3200400"/>
          <a:ext cx="5629275" cy="426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9579" name="Visio" r:id="rId5" imgW="2185318" imgH="1657246" progId="Visio.Drawing.11">
                  <p:embed/>
                </p:oleObj>
              </mc:Choice>
              <mc:Fallback>
                <p:oleObj name="Visio" r:id="rId5" imgW="2185318" imgH="1657246" progId="Visio.Drawing.11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3200400"/>
                        <a:ext cx="5629275" cy="4267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9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800" dirty="0" smtClean="0"/>
              <a:t>Synthesizing Cyclic Dependencies</a:t>
            </a:r>
            <a:endParaRPr lang="en-US" sz="3800" dirty="0"/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a </a:t>
            </a:r>
            <a:r>
              <a:rPr lang="en-US" dirty="0" smtClean="0">
                <a:solidFill>
                  <a:srgbClr val="7A0019"/>
                </a:solidFill>
              </a:rPr>
              <a:t>candidate set</a:t>
            </a:r>
            <a:r>
              <a:rPr lang="en-US" dirty="0" smtClean="0"/>
              <a:t> of target functions and support sets.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Generate their implementations via </a:t>
            </a:r>
            <a:r>
              <a:rPr lang="en-US" dirty="0" smtClean="0">
                <a:solidFill>
                  <a:srgbClr val="7A0019"/>
                </a:solidFill>
              </a:rPr>
              <a:t>Craig Interpolation</a:t>
            </a:r>
            <a:r>
              <a:rPr lang="en-US" dirty="0" smtClean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smtClean="0">
                <a:solidFill>
                  <a:srgbClr val="7A0019"/>
                </a:solidFill>
              </a:rPr>
              <a:t>branch and bound</a:t>
            </a:r>
            <a:r>
              <a:rPr lang="en-US" dirty="0" smtClean="0"/>
              <a:t> search to pick solution.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Use </a:t>
            </a:r>
            <a:r>
              <a:rPr lang="en-US" dirty="0" smtClean="0">
                <a:solidFill>
                  <a:srgbClr val="7A0019"/>
                </a:solidFill>
              </a:rPr>
              <a:t>SAT</a:t>
            </a:r>
            <a:r>
              <a:rPr lang="en-US" dirty="0" smtClean="0"/>
              <a:t> to verify if solution is </a:t>
            </a:r>
            <a:r>
              <a:rPr lang="en-US" dirty="0" smtClean="0">
                <a:solidFill>
                  <a:srgbClr val="7A0019"/>
                </a:solidFill>
              </a:rPr>
              <a:t>combinational</a:t>
            </a:r>
            <a:r>
              <a:rPr lang="en-US" dirty="0" smtClean="0"/>
              <a:t>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446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0290" name="Object 2"/>
          <p:cNvGraphicFramePr>
            <a:graphicFrameLocks noChangeAspect="1"/>
          </p:cNvGraphicFramePr>
          <p:nvPr/>
        </p:nvGraphicFramePr>
        <p:xfrm>
          <a:off x="914400" y="-228600"/>
          <a:ext cx="7070725" cy="696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542" name="Visio" r:id="rId3" imgW="7070558" imgH="6962702" progId="Visio.Drawing.11">
                  <p:embed/>
                </p:oleObj>
              </mc:Choice>
              <mc:Fallback>
                <p:oleObj name="Visio" r:id="rId3" imgW="7070558" imgH="6962702" progId="Visio.Drawing.11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-228600"/>
                        <a:ext cx="7070725" cy="6962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"/>
    </mc:Choice>
    <mc:Fallback xmlns="">
      <p:transition spd="slow" advTm="5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2D-3">
  <a:themeElements>
    <a:clrScheme name="D2D-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2D-3">
      <a:majorFont>
        <a:latin typeface="Arial"/>
        <a:ea typeface="ＭＳ Ｐゴシック"/>
        <a:cs typeface=""/>
      </a:majorFont>
      <a:minorFont>
        <a:latin typeface="Arial"/>
        <a:ea typeface="ＭＳ Ｐゴシック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ＭＳ Ｐゴシック" pitchFamily="16" charset="-128"/>
          </a:defRPr>
        </a:defPPr>
      </a:lstStyle>
    </a:lnDef>
  </a:objectDefaults>
  <a:extraClrSchemeLst>
    <a:extraClrScheme>
      <a:clrScheme name="D2D-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2D-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2D-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2D-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2D-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2D-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2D-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2D-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2D-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2D-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2D-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2D-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D2D-3</Template>
  <TotalTime>7129</TotalTime>
  <Words>8648</Words>
  <Application>Microsoft Office PowerPoint</Application>
  <PresentationFormat>On-screen Show (4:3)</PresentationFormat>
  <Paragraphs>3123</Paragraphs>
  <Slides>236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236</vt:i4>
      </vt:variant>
    </vt:vector>
  </HeadingPairs>
  <TitlesOfParts>
    <vt:vector size="239" baseType="lpstr">
      <vt:lpstr>D2D-3</vt:lpstr>
      <vt:lpstr>Visio</vt:lpstr>
      <vt:lpstr>Equation</vt:lpstr>
      <vt:lpstr>Algorithms and Data Structures for Logic Synthesis and Verification  using Boolean Satisfiability</vt:lpstr>
      <vt:lpstr>Work Since Prelim</vt:lpstr>
      <vt:lpstr>Overview of Topics</vt:lpstr>
      <vt:lpstr>Overview of Topics</vt:lpstr>
      <vt:lpstr>Overview of Topics</vt:lpstr>
      <vt:lpstr>Overview of Topics</vt:lpstr>
      <vt:lpstr>Overview of Topics</vt:lpstr>
      <vt:lpstr>Overview of Topics</vt:lpstr>
      <vt:lpstr>Theme: Synthesis + Verification</vt:lpstr>
      <vt:lpstr>Contributions</vt:lpstr>
      <vt:lpstr>Background</vt:lpstr>
      <vt:lpstr>Boolean Satisfiability</vt:lpstr>
      <vt:lpstr>Boolean Satisfiability</vt:lpstr>
      <vt:lpstr>Boolean Satisfiability</vt:lpstr>
      <vt:lpstr>Boolean Satisfiability</vt:lpstr>
      <vt:lpstr>Tseitin Transformation</vt:lpstr>
      <vt:lpstr>Tseitin Transformation</vt:lpstr>
      <vt:lpstr>Tseitin Transformation</vt:lpstr>
      <vt:lpstr>Tseitin Transformation</vt:lpstr>
      <vt:lpstr>Tseitin Transformation</vt:lpstr>
      <vt:lpstr>Use Cubes of Non-state Variables with PDR</vt:lpstr>
      <vt:lpstr>Model Checking</vt:lpstr>
      <vt:lpstr>Example: Wallace Algorithm</vt:lpstr>
      <vt:lpstr>Example: Wallace Algorithm</vt:lpstr>
      <vt:lpstr>Example: Wallace Algorithm</vt:lpstr>
      <vt:lpstr>Example: Wallace Algorithm</vt:lpstr>
      <vt:lpstr>Example: Wallace Algorithm</vt:lpstr>
      <vt:lpstr>Example: Wallace Algorithm</vt:lpstr>
      <vt:lpstr>Example: Wallace Algorithm</vt:lpstr>
      <vt:lpstr>Example: Wallace Algorithm</vt:lpstr>
      <vt:lpstr>Wallace Properties</vt:lpstr>
      <vt:lpstr>Symbolic Model Checking</vt:lpstr>
      <vt:lpstr>Model Checking Example</vt:lpstr>
      <vt:lpstr>Model Checking Example</vt:lpstr>
      <vt:lpstr>Model Checking Example</vt:lpstr>
      <vt:lpstr>Model Checking Example</vt:lpstr>
      <vt:lpstr>Model Checking Example</vt:lpstr>
      <vt:lpstr>Model Checking Example</vt:lpstr>
      <vt:lpstr>Model Checking Example</vt:lpstr>
      <vt:lpstr>What is PDR?</vt:lpstr>
      <vt:lpstr>How does PDR work?</vt:lpstr>
      <vt:lpstr>How Does PDR Work?</vt:lpstr>
      <vt:lpstr>How Does PDR Work?</vt:lpstr>
      <vt:lpstr>How Does PDR Work?</vt:lpstr>
      <vt:lpstr>How to improve PDR</vt:lpstr>
      <vt:lpstr>Intuition for Non-State Variables</vt:lpstr>
      <vt:lpstr>Shifting the Transition Relation</vt:lpstr>
      <vt:lpstr>Shifting the Transition Relation</vt:lpstr>
      <vt:lpstr>Shifting the Transition Relation</vt:lpstr>
      <vt:lpstr>Ternary Valued Simulation</vt:lpstr>
      <vt:lpstr>Ternary Valued Simulation</vt:lpstr>
      <vt:lpstr>Ternary Valued Simulation</vt:lpstr>
      <vt:lpstr>Ternary Valued Simulation</vt:lpstr>
      <vt:lpstr>Ternary Valued Simulation</vt:lpstr>
      <vt:lpstr>Ternary Valued Simulation</vt:lpstr>
      <vt:lpstr>Ternary Valued Simulation</vt:lpstr>
      <vt:lpstr>Ternary Valued Simulation</vt:lpstr>
      <vt:lpstr>Ternary Sim with Gate Vars</vt:lpstr>
      <vt:lpstr>Ternary Gate Vars Example</vt:lpstr>
      <vt:lpstr>Ternary Gate Vars Example</vt:lpstr>
      <vt:lpstr>Ternary Gate Vars Example</vt:lpstr>
      <vt:lpstr>Ternary Gate Vars Example</vt:lpstr>
      <vt:lpstr>Ternary Gate Vars Example</vt:lpstr>
      <vt:lpstr>Experimental Setup</vt:lpstr>
      <vt:lpstr>SAT Results</vt:lpstr>
      <vt:lpstr>UNSAT Results</vt:lpstr>
      <vt:lpstr>Discussion</vt:lpstr>
      <vt:lpstr>Other Things We Tried</vt:lpstr>
      <vt:lpstr>Synthesizing Cyclic Dependencies with Craig Interpolation</vt:lpstr>
      <vt:lpstr>Craig Interpolation</vt:lpstr>
      <vt:lpstr>Craig Interpolation Cont.</vt:lpstr>
      <vt:lpstr>Generating I Example</vt:lpstr>
      <vt:lpstr>Generating I Example</vt:lpstr>
      <vt:lpstr>Generating I Example</vt:lpstr>
      <vt:lpstr>Generating I Example</vt:lpstr>
      <vt:lpstr>Generating I Example</vt:lpstr>
      <vt:lpstr>Generating I Example</vt:lpstr>
      <vt:lpstr>Generating I Example</vt:lpstr>
      <vt:lpstr>Generating I Example</vt:lpstr>
      <vt:lpstr>Applications</vt:lpstr>
      <vt:lpstr>PowerPoint Presentation</vt:lpstr>
      <vt:lpstr>How can one make a cyclic circuit?</vt:lpstr>
      <vt:lpstr>What is wrong with the old approach?</vt:lpstr>
      <vt:lpstr>What is better with the new approach</vt:lpstr>
      <vt:lpstr>Functional Dependency</vt:lpstr>
      <vt:lpstr>Functional Dependency</vt:lpstr>
      <vt:lpstr>Functional Dependency</vt:lpstr>
      <vt:lpstr>Functional Dependency</vt:lpstr>
      <vt:lpstr>Functional Dependency</vt:lpstr>
      <vt:lpstr>Functional Dependency</vt:lpstr>
      <vt:lpstr>Functional Dependency</vt:lpstr>
      <vt:lpstr>Cyclic Dependency</vt:lpstr>
      <vt:lpstr>Cyclic Dependency</vt:lpstr>
      <vt:lpstr>Cyclic Dependency</vt:lpstr>
      <vt:lpstr>Cyclic Dependency</vt:lpstr>
      <vt:lpstr>Cyclic Dependency</vt:lpstr>
      <vt:lpstr>Synthesizing Cyclic Dependencies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are the problems with the new approach?</vt:lpstr>
      <vt:lpstr>Reduction of Interpolants For Logic Synthesis</vt:lpstr>
      <vt:lpstr>Generating I Example</vt:lpstr>
      <vt:lpstr>Generating I Example</vt:lpstr>
      <vt:lpstr>Generating I Example</vt:lpstr>
      <vt:lpstr>Draw Backs</vt:lpstr>
      <vt:lpstr>Proposed Solution</vt:lpstr>
      <vt:lpstr>Resolution Proofs</vt:lpstr>
      <vt:lpstr>Generating Interpolants</vt:lpstr>
      <vt:lpstr>Proposition 1</vt:lpstr>
      <vt:lpstr>Example</vt:lpstr>
      <vt:lpstr>Example</vt:lpstr>
      <vt:lpstr>Example</vt:lpstr>
      <vt:lpstr>Example</vt:lpstr>
      <vt:lpstr>Observation</vt:lpstr>
      <vt:lpstr>Proposition 2</vt:lpstr>
      <vt:lpstr>SAT Based Methods</vt:lpstr>
      <vt:lpstr>Example</vt:lpstr>
      <vt:lpstr>Example</vt:lpstr>
      <vt:lpstr>Example</vt:lpstr>
      <vt:lpstr>Proposed Method</vt:lpstr>
      <vt:lpstr>Optimizations</vt:lpstr>
      <vt:lpstr>Optimization 1</vt:lpstr>
      <vt:lpstr>Optimization 1</vt:lpstr>
      <vt:lpstr>Optimization 1</vt:lpstr>
      <vt:lpstr>Optimization 1</vt:lpstr>
      <vt:lpstr>Optimization 2</vt:lpstr>
      <vt:lpstr>Optimization 2</vt:lpstr>
      <vt:lpstr>Optimization 2</vt:lpstr>
      <vt:lpstr>Forward vs. Backward Search</vt:lpstr>
      <vt:lpstr>Incremental Techniques</vt:lpstr>
      <vt:lpstr>Example</vt:lpstr>
      <vt:lpstr>Experiment</vt:lpstr>
      <vt:lpstr>Experiment Cont.</vt:lpstr>
      <vt:lpstr>Results (table3 benchmark)</vt:lpstr>
      <vt:lpstr>Results (table3 benchmark)</vt:lpstr>
      <vt:lpstr>Results (Summarized)</vt:lpstr>
      <vt:lpstr>Results (Summarized)</vt:lpstr>
      <vt:lpstr>Summary of Thesis</vt:lpstr>
      <vt:lpstr>The Analysis of Cyclic Circuits with Boolean Satisfiability (ICCAD08)</vt:lpstr>
      <vt:lpstr>PowerPoint Presentation</vt:lpstr>
      <vt:lpstr>The Analysis of Cyclic Circuits with Boolean Satisfiability (ICCAD08)</vt:lpstr>
      <vt:lpstr>The Synthesis of Cyclic Dependencies with Craig Interpolation (IWLS09, TODAES12)</vt:lpstr>
      <vt:lpstr>PowerPoint Presentation</vt:lpstr>
      <vt:lpstr>Reduction of Interpolants For  Logic Synthesis (ICCAD10)</vt:lpstr>
      <vt:lpstr>Reduction of Interpolants For  Logic Synthesis (ICCAD10)</vt:lpstr>
      <vt:lpstr>Resolution Proofs as a Data Structure For Logic Synthesis (IWLS11)</vt:lpstr>
      <vt:lpstr>Resolution Proofs as a Data Structure For Logic Synthesis (IWLS11)</vt:lpstr>
      <vt:lpstr>Resolution Proofs as a Data Structure For Logic Synthesis (IWLS11)</vt:lpstr>
      <vt:lpstr>Resolution Proofs as a Data Structure For Logic Synthesis (IWLS11)</vt:lpstr>
      <vt:lpstr>Resolution Proofs as a Data Structure For Logic Synthesis (IWLS11)</vt:lpstr>
      <vt:lpstr>PDR and Gate Variables (DATE13)</vt:lpstr>
      <vt:lpstr>PDR and Gate Variables (DATE13)</vt:lpstr>
      <vt:lpstr>PowerPoint Presentation</vt:lpstr>
      <vt:lpstr>PowerPoint Presentation</vt:lpstr>
      <vt:lpstr>Future Directions</vt:lpstr>
      <vt:lpstr>Cyclic Re-Writing</vt:lpstr>
      <vt:lpstr>Cyclic Re-Writing Challenges</vt:lpstr>
      <vt:lpstr>Single Output Cyclic Circuits</vt:lpstr>
      <vt:lpstr>Single Output Cyclic Circuits</vt:lpstr>
      <vt:lpstr>Resolution Proofs and Interpolants</vt:lpstr>
      <vt:lpstr>Property Directed Reachability</vt:lpstr>
      <vt:lpstr>Future Plans</vt:lpstr>
      <vt:lpstr>Resolution Proofs as a Universal Data Structure for Logic Synthesis</vt:lpstr>
      <vt:lpstr>Data Structures</vt:lpstr>
      <vt:lpstr>Data Structures</vt:lpstr>
      <vt:lpstr>Resolution Proofs</vt:lpstr>
      <vt:lpstr>AIG Synthesis</vt:lpstr>
      <vt:lpstr>AIG Synthesis</vt:lpstr>
      <vt:lpstr>AIG Synthesis</vt:lpstr>
      <vt:lpstr>AIG Synthesis</vt:lpstr>
      <vt:lpstr>AIG Synthesis</vt:lpstr>
      <vt:lpstr>AIG Synthesis</vt:lpstr>
      <vt:lpstr>Resubstitution a.k.a. Functional Dependencies</vt:lpstr>
      <vt:lpstr>Aig Synthesis</vt:lpstr>
      <vt:lpstr>Aig Synthesis</vt:lpstr>
      <vt:lpstr>Generating Multiple Dependencies</vt:lpstr>
      <vt:lpstr>Example</vt:lpstr>
      <vt:lpstr>Example</vt:lpstr>
      <vt:lpstr>Example</vt:lpstr>
      <vt:lpstr>Observation</vt:lpstr>
      <vt:lpstr>Example</vt:lpstr>
      <vt:lpstr>Example</vt:lpstr>
      <vt:lpstr>Restructuring Mechanism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Proposed method</vt:lpstr>
      <vt:lpstr>Which nodes can be shared?</vt:lpstr>
      <vt:lpstr>Which nodes can be shared?</vt:lpstr>
      <vt:lpstr>Which nodes can be shared?</vt:lpstr>
      <vt:lpstr>Restructuring Proofs</vt:lpstr>
      <vt:lpstr>Restructuring Proofs</vt:lpstr>
      <vt:lpstr>Restructuring Proofs</vt:lpstr>
      <vt:lpstr>Restructuring Proofs</vt:lpstr>
      <vt:lpstr>Proposition</vt:lpstr>
      <vt:lpstr>Experiment</vt:lpstr>
      <vt:lpstr>PowerPoint Presentation</vt:lpstr>
      <vt:lpstr>Discussion</vt:lpstr>
      <vt:lpstr>Discussion</vt:lpstr>
      <vt:lpstr>How does PDR work?</vt:lpstr>
      <vt:lpstr>Trace Properties</vt:lpstr>
      <vt:lpstr>Algorithm Outline</vt:lpstr>
      <vt:lpstr>PDR Example</vt:lpstr>
      <vt:lpstr>PDR Example</vt:lpstr>
      <vt:lpstr>PDR Example</vt:lpstr>
      <vt:lpstr>PDR Example</vt:lpstr>
      <vt:lpstr>PDR Example</vt:lpstr>
      <vt:lpstr>PDR Example</vt:lpstr>
      <vt:lpstr>PDR Example</vt:lpstr>
      <vt:lpstr>PDR Example</vt:lpstr>
      <vt:lpstr>PDR Example</vt:lpstr>
      <vt:lpstr>PDR Example</vt:lpstr>
      <vt:lpstr>PDR Example</vt:lpstr>
      <vt:lpstr>PDR Example</vt:lpstr>
      <vt:lpstr>PDR Example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Reduction of Interpolants for Logic Synthesis</dc:title>
  <dc:creator>John</dc:creator>
  <cp:lastModifiedBy>John Backes</cp:lastModifiedBy>
  <cp:revision>400</cp:revision>
  <dcterms:created xsi:type="dcterms:W3CDTF">2010-06-09T00:36:41Z</dcterms:created>
  <dcterms:modified xsi:type="dcterms:W3CDTF">2013-02-28T14:43:36Z</dcterms:modified>
</cp:coreProperties>
</file>